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gif" ContentType="image/gif"/>
  <Default Extension="vml" ContentType="application/vnd.openxmlformats-officedocument.vmlDrawing"/>
  <Default Extension="xlsx" ContentType="application/vnd.openxmlformats-officedocument.spreadsheetml.sheet"/>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notesSlides/notesSlide1.xml" ContentType="application/vnd.openxmlformats-officedocument.presentationml.notesSlide+xml"/>
  <Override PartName="/ppt/charts/chart8.xml" ContentType="application/vnd.openxmlformats-officedocument.drawingml.chart+xml"/>
  <Override PartName="/ppt/drawings/drawing1.xml" ContentType="application/vnd.openxmlformats-officedocument.drawingml.chartshapes+xml"/>
  <Override PartName="/ppt/charts/chart9.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6"/>
  </p:notesMasterIdLst>
  <p:handoutMasterIdLst>
    <p:handoutMasterId r:id="rId77"/>
  </p:handoutMasterIdLst>
  <p:sldIdLst>
    <p:sldId id="256" r:id="rId2"/>
    <p:sldId id="285" r:id="rId3"/>
    <p:sldId id="286" r:id="rId4"/>
    <p:sldId id="298" r:id="rId5"/>
    <p:sldId id="386" r:id="rId6"/>
    <p:sldId id="384" r:id="rId7"/>
    <p:sldId id="388" r:id="rId8"/>
    <p:sldId id="390" r:id="rId9"/>
    <p:sldId id="370" r:id="rId10"/>
    <p:sldId id="385" r:id="rId11"/>
    <p:sldId id="381" r:id="rId12"/>
    <p:sldId id="372" r:id="rId13"/>
    <p:sldId id="373" r:id="rId14"/>
    <p:sldId id="300" r:id="rId15"/>
    <p:sldId id="284" r:id="rId16"/>
    <p:sldId id="354" r:id="rId17"/>
    <p:sldId id="297" r:id="rId18"/>
    <p:sldId id="301" r:id="rId19"/>
    <p:sldId id="302" r:id="rId20"/>
    <p:sldId id="351" r:id="rId21"/>
    <p:sldId id="294" r:id="rId22"/>
    <p:sldId id="296" r:id="rId23"/>
    <p:sldId id="303" r:id="rId24"/>
    <p:sldId id="293" r:id="rId25"/>
    <p:sldId id="276" r:id="rId26"/>
    <p:sldId id="281" r:id="rId27"/>
    <p:sldId id="357" r:id="rId28"/>
    <p:sldId id="358" r:id="rId29"/>
    <p:sldId id="287" r:id="rId30"/>
    <p:sldId id="306" r:id="rId31"/>
    <p:sldId id="352" r:id="rId32"/>
    <p:sldId id="304" r:id="rId33"/>
    <p:sldId id="341" r:id="rId34"/>
    <p:sldId id="340" r:id="rId35"/>
    <p:sldId id="334" r:id="rId36"/>
    <p:sldId id="391" r:id="rId37"/>
    <p:sldId id="295" r:id="rId38"/>
    <p:sldId id="392" r:id="rId39"/>
    <p:sldId id="393" r:id="rId40"/>
    <p:sldId id="308" r:id="rId41"/>
    <p:sldId id="309" r:id="rId42"/>
    <p:sldId id="310" r:id="rId43"/>
    <p:sldId id="313" r:id="rId44"/>
    <p:sldId id="314" r:id="rId45"/>
    <p:sldId id="315" r:id="rId46"/>
    <p:sldId id="316" r:id="rId47"/>
    <p:sldId id="365" r:id="rId48"/>
    <p:sldId id="317" r:id="rId49"/>
    <p:sldId id="366" r:id="rId50"/>
    <p:sldId id="367" r:id="rId51"/>
    <p:sldId id="318" r:id="rId52"/>
    <p:sldId id="376" r:id="rId53"/>
    <p:sldId id="319" r:id="rId54"/>
    <p:sldId id="320" r:id="rId55"/>
    <p:sldId id="321" r:id="rId56"/>
    <p:sldId id="322" r:id="rId57"/>
    <p:sldId id="323" r:id="rId58"/>
    <p:sldId id="362" r:id="rId59"/>
    <p:sldId id="324" r:id="rId60"/>
    <p:sldId id="325" r:id="rId61"/>
    <p:sldId id="326" r:id="rId62"/>
    <p:sldId id="329" r:id="rId63"/>
    <p:sldId id="330" r:id="rId64"/>
    <p:sldId id="328" r:id="rId65"/>
    <p:sldId id="337" r:id="rId66"/>
    <p:sldId id="374" r:id="rId67"/>
    <p:sldId id="375" r:id="rId68"/>
    <p:sldId id="377" r:id="rId69"/>
    <p:sldId id="378" r:id="rId70"/>
    <p:sldId id="379" r:id="rId71"/>
    <p:sldId id="380" r:id="rId72"/>
    <p:sldId id="382" r:id="rId73"/>
    <p:sldId id="383" r:id="rId74"/>
    <p:sldId id="339" r:id="rId75"/>
  </p:sldIdLst>
  <p:sldSz cx="9144000" cy="6858000" type="screen4x3"/>
  <p:notesSz cx="7099300" cy="10234613"/>
  <p:defaultTextStyle>
    <a:defPPr>
      <a:defRPr lang="en-US"/>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6666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41" autoAdjust="0"/>
    <p:restoredTop sz="94691" autoAdjust="0"/>
  </p:normalViewPr>
  <p:slideViewPr>
    <p:cSldViewPr snapToGrid="0">
      <p:cViewPr>
        <p:scale>
          <a:sx n="75" d="100"/>
          <a:sy n="75" d="100"/>
        </p:scale>
        <p:origin x="-1314" y="-34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9" d="100"/>
          <a:sy n="89" d="100"/>
        </p:scale>
        <p:origin x="-3048" y="-120"/>
      </p:cViewPr>
      <p:guideLst>
        <p:guide orient="horz" pos="3224"/>
        <p:guide pos="2236"/>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oleObject" Target="file:///D:\TecEco\Spreadsheets\Statistics\Cement%20Production\MgOandCementProduction1926_1Feb11.xls"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D:\Gaia%20Engineering\Spreadsheets\Gaia%20Engineering\GaiaEngineeringVGeoSequestrationV1.3_5June18.xls" TargetMode="External"/></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5.xml.rels><?xml version="1.0" encoding="UTF-8" standalone="yes"?>
<Relationships xmlns="http://schemas.openxmlformats.org/package/2006/relationships"><Relationship Id="rId1" Type="http://schemas.openxmlformats.org/officeDocument/2006/relationships/oleObject" Target="file:///D:\TecEco\Spreadsheets\Masters\Profit%20Costers\CementCoProfitCalculator01Feb11.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D:\TecEco\Spreadsheets\Research\Customer%20Results\Tec-Cement%20Concretes\Terniary%20Mixes\Hanson\MgOTrialsEnnalsUnderhouse.xls"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D:\TecEco\Spreadsheets\Research\Customer%20Results\Tec-Cement%20Concretes\Terniary%20Mixes\Hanson\MgOTrialsEnnalsUnderhouse.xls" TargetMode="External"/></Relationships>
</file>

<file path=ppt/charts/_rels/chart8.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D:\TecEco\Spreadsheets\Statistics\Cement%20Production\MgOandCementProduction1926_1Feb11.xls" TargetMode="External"/></Relationships>
</file>

<file path=ppt/charts/_rels/chart9.xml.rels><?xml version="1.0" encoding="UTF-8" standalone="yes"?>
<Relationships xmlns="http://schemas.openxmlformats.org/package/2006/relationships"><Relationship Id="rId1" Type="http://schemas.openxmlformats.org/officeDocument/2006/relationships/oleObject" Target="file:///D:\TecEco\Spreadsheets\Statistics\Cement%20Production\MgOandCementProduction1926_1Feb11.xls"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A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65"/>
      <c:hPercent val="65"/>
      <c:rotY val="315"/>
      <c:depthPercent val="100"/>
      <c:rAngAx val="1"/>
    </c:view3D>
    <c:floor>
      <c:thickness val="0"/>
      <c:spPr>
        <a:solidFill>
          <a:srgbClr val="C0C0C0"/>
        </a:solidFill>
        <a:ln w="3175">
          <a:solidFill>
            <a:schemeClr val="tx1"/>
          </a:solidFill>
          <a:prstDash val="solid"/>
        </a:ln>
      </c:spPr>
    </c:floor>
    <c:sideWall>
      <c:thickness val="0"/>
      <c:spPr>
        <a:noFill/>
        <a:ln w="12700">
          <a:solidFill>
            <a:schemeClr val="tx1"/>
          </a:solidFill>
          <a:prstDash val="solid"/>
        </a:ln>
      </c:spPr>
    </c:sideWall>
    <c:backWall>
      <c:thickness val="0"/>
      <c:spPr>
        <a:noFill/>
        <a:ln w="12700">
          <a:solidFill>
            <a:schemeClr val="tx1"/>
          </a:solidFill>
          <a:prstDash val="solid"/>
        </a:ln>
      </c:spPr>
    </c:backWall>
    <c:plotArea>
      <c:layout>
        <c:manualLayout>
          <c:layoutTarget val="inner"/>
          <c:xMode val="edge"/>
          <c:yMode val="edge"/>
          <c:x val="3.5806312617894791E-2"/>
          <c:y val="6.1613982638360244E-2"/>
          <c:w val="0.72169167803547063"/>
          <c:h val="0.69884169884169889"/>
        </c:manualLayout>
      </c:layout>
      <c:surface3DChart>
        <c:wireframe val="0"/>
        <c:ser>
          <c:idx val="0"/>
          <c:order val="0"/>
          <c:tx>
            <c:strRef>
              <c:f>Sheet1!$A$2</c:f>
              <c:strCache>
                <c:ptCount val="1"/>
              </c:strCache>
            </c:strRef>
          </c:tx>
          <c:spPr>
            <a:solidFill>
              <a:schemeClr val="accent1"/>
            </a:solidFill>
            <a:ln w="14238">
              <a:solidFill>
                <a:schemeClr val="tx1"/>
              </a:solidFill>
              <a:prstDash val="solid"/>
            </a:ln>
            <a:sp3d prstMaterial="flat"/>
          </c:spPr>
          <c:cat>
            <c:numRef>
              <c:f>Sheet1!$B$1:$AE$1</c:f>
              <c:numCache>
                <c:formatCode>General</c:formatCode>
                <c:ptCount val="30"/>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29</c:v>
                </c:pt>
                <c:pt idx="18">
                  <c:v>20</c:v>
                </c:pt>
                <c:pt idx="19">
                  <c:v>21</c:v>
                </c:pt>
                <c:pt idx="20">
                  <c:v>22</c:v>
                </c:pt>
                <c:pt idx="21">
                  <c:v>23</c:v>
                </c:pt>
                <c:pt idx="22">
                  <c:v>24</c:v>
                </c:pt>
                <c:pt idx="23">
                  <c:v>25</c:v>
                </c:pt>
                <c:pt idx="24">
                  <c:v>26</c:v>
                </c:pt>
                <c:pt idx="25">
                  <c:v>27</c:v>
                </c:pt>
                <c:pt idx="26">
                  <c:v>28</c:v>
                </c:pt>
                <c:pt idx="27">
                  <c:v>29</c:v>
                </c:pt>
                <c:pt idx="28">
                  <c:v>30</c:v>
                </c:pt>
                <c:pt idx="29">
                  <c:v>31</c:v>
                </c:pt>
              </c:numCache>
            </c:numRef>
          </c:cat>
          <c:val>
            <c:numRef>
              <c:f>Sheet1!$B$2:$AE$2</c:f>
              <c:numCache>
                <c:formatCode>General</c:formatCode>
                <c:ptCount val="30"/>
                <c:pt idx="0">
                  <c:v>100</c:v>
                </c:pt>
                <c:pt idx="1">
                  <c:v>117</c:v>
                </c:pt>
                <c:pt idx="2">
                  <c:v>120</c:v>
                </c:pt>
                <c:pt idx="3">
                  <c:v>117</c:v>
                </c:pt>
                <c:pt idx="4">
                  <c:v>110</c:v>
                </c:pt>
                <c:pt idx="5">
                  <c:v>100</c:v>
                </c:pt>
                <c:pt idx="6">
                  <c:v>85</c:v>
                </c:pt>
                <c:pt idx="7">
                  <c:v>80</c:v>
                </c:pt>
                <c:pt idx="8">
                  <c:v>78</c:v>
                </c:pt>
                <c:pt idx="9">
                  <c:v>78</c:v>
                </c:pt>
                <c:pt idx="10">
                  <c:v>77</c:v>
                </c:pt>
                <c:pt idx="11">
                  <c:v>76</c:v>
                </c:pt>
                <c:pt idx="12">
                  <c:v>75</c:v>
                </c:pt>
                <c:pt idx="13">
                  <c:v>74</c:v>
                </c:pt>
                <c:pt idx="14">
                  <c:v>73</c:v>
                </c:pt>
                <c:pt idx="15">
                  <c:v>73</c:v>
                </c:pt>
                <c:pt idx="16">
                  <c:v>72</c:v>
                </c:pt>
                <c:pt idx="17">
                  <c:v>72</c:v>
                </c:pt>
                <c:pt idx="18">
                  <c:v>71</c:v>
                </c:pt>
                <c:pt idx="19">
                  <c:v>71</c:v>
                </c:pt>
                <c:pt idx="20">
                  <c:v>70</c:v>
                </c:pt>
                <c:pt idx="21">
                  <c:v>70</c:v>
                </c:pt>
                <c:pt idx="22">
                  <c:v>69</c:v>
                </c:pt>
                <c:pt idx="23">
                  <c:v>69</c:v>
                </c:pt>
                <c:pt idx="24">
                  <c:v>69</c:v>
                </c:pt>
                <c:pt idx="25">
                  <c:v>68</c:v>
                </c:pt>
                <c:pt idx="26">
                  <c:v>68</c:v>
                </c:pt>
                <c:pt idx="27">
                  <c:v>68</c:v>
                </c:pt>
                <c:pt idx="28">
                  <c:v>67</c:v>
                </c:pt>
                <c:pt idx="29">
                  <c:v>67</c:v>
                </c:pt>
              </c:numCache>
            </c:numRef>
          </c:val>
        </c:ser>
        <c:ser>
          <c:idx val="1"/>
          <c:order val="1"/>
          <c:tx>
            <c:strRef>
              <c:f>Sheet1!$A$3</c:f>
              <c:strCache>
                <c:ptCount val="1"/>
              </c:strCache>
            </c:strRef>
          </c:tx>
          <c:spPr>
            <a:solidFill>
              <a:schemeClr val="accent2"/>
            </a:solidFill>
            <a:ln w="14238">
              <a:solidFill>
                <a:schemeClr val="tx1"/>
              </a:solidFill>
              <a:prstDash val="solid"/>
            </a:ln>
            <a:sp3d prstMaterial="flat"/>
          </c:spPr>
          <c:cat>
            <c:numRef>
              <c:f>Sheet1!$B$1:$AE$1</c:f>
              <c:numCache>
                <c:formatCode>General</c:formatCode>
                <c:ptCount val="30"/>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29</c:v>
                </c:pt>
                <c:pt idx="18">
                  <c:v>20</c:v>
                </c:pt>
                <c:pt idx="19">
                  <c:v>21</c:v>
                </c:pt>
                <c:pt idx="20">
                  <c:v>22</c:v>
                </c:pt>
                <c:pt idx="21">
                  <c:v>23</c:v>
                </c:pt>
                <c:pt idx="22">
                  <c:v>24</c:v>
                </c:pt>
                <c:pt idx="23">
                  <c:v>25</c:v>
                </c:pt>
                <c:pt idx="24">
                  <c:v>26</c:v>
                </c:pt>
                <c:pt idx="25">
                  <c:v>27</c:v>
                </c:pt>
                <c:pt idx="26">
                  <c:v>28</c:v>
                </c:pt>
                <c:pt idx="27">
                  <c:v>29</c:v>
                </c:pt>
                <c:pt idx="28">
                  <c:v>30</c:v>
                </c:pt>
                <c:pt idx="29">
                  <c:v>31</c:v>
                </c:pt>
              </c:numCache>
            </c:numRef>
          </c:cat>
          <c:val>
            <c:numRef>
              <c:f>Sheet1!$B$3:$AE$3</c:f>
              <c:numCache>
                <c:formatCode>General</c:formatCode>
                <c:ptCount val="30"/>
                <c:pt idx="0">
                  <c:v>100</c:v>
                </c:pt>
                <c:pt idx="1">
                  <c:v>112</c:v>
                </c:pt>
                <c:pt idx="2">
                  <c:v>117</c:v>
                </c:pt>
                <c:pt idx="3">
                  <c:v>112</c:v>
                </c:pt>
                <c:pt idx="4">
                  <c:v>105</c:v>
                </c:pt>
                <c:pt idx="5">
                  <c:v>85</c:v>
                </c:pt>
                <c:pt idx="6">
                  <c:v>70</c:v>
                </c:pt>
                <c:pt idx="7">
                  <c:v>62</c:v>
                </c:pt>
                <c:pt idx="8">
                  <c:v>56</c:v>
                </c:pt>
                <c:pt idx="9">
                  <c:v>52</c:v>
                </c:pt>
                <c:pt idx="10">
                  <c:v>49</c:v>
                </c:pt>
                <c:pt idx="11">
                  <c:v>47</c:v>
                </c:pt>
                <c:pt idx="12">
                  <c:v>45</c:v>
                </c:pt>
                <c:pt idx="13">
                  <c:v>44</c:v>
                </c:pt>
                <c:pt idx="14">
                  <c:v>43</c:v>
                </c:pt>
                <c:pt idx="15">
                  <c:v>42</c:v>
                </c:pt>
                <c:pt idx="16">
                  <c:v>42</c:v>
                </c:pt>
                <c:pt idx="17">
                  <c:v>42</c:v>
                </c:pt>
                <c:pt idx="18">
                  <c:v>42</c:v>
                </c:pt>
                <c:pt idx="19">
                  <c:v>42</c:v>
                </c:pt>
                <c:pt idx="20">
                  <c:v>42</c:v>
                </c:pt>
                <c:pt idx="21">
                  <c:v>41</c:v>
                </c:pt>
                <c:pt idx="22">
                  <c:v>41</c:v>
                </c:pt>
                <c:pt idx="23">
                  <c:v>41</c:v>
                </c:pt>
                <c:pt idx="24">
                  <c:v>40</c:v>
                </c:pt>
                <c:pt idx="25">
                  <c:v>40</c:v>
                </c:pt>
                <c:pt idx="26">
                  <c:v>40</c:v>
                </c:pt>
                <c:pt idx="27">
                  <c:v>40</c:v>
                </c:pt>
                <c:pt idx="28">
                  <c:v>40</c:v>
                </c:pt>
                <c:pt idx="29">
                  <c:v>39</c:v>
                </c:pt>
              </c:numCache>
            </c:numRef>
          </c:val>
        </c:ser>
        <c:ser>
          <c:idx val="2"/>
          <c:order val="2"/>
          <c:tx>
            <c:strRef>
              <c:f>Sheet1!$A$4</c:f>
              <c:strCache>
                <c:ptCount val="1"/>
              </c:strCache>
            </c:strRef>
          </c:tx>
          <c:spPr>
            <a:solidFill>
              <a:schemeClr val="hlink"/>
            </a:solidFill>
            <a:ln w="14238">
              <a:solidFill>
                <a:schemeClr val="tx1"/>
              </a:solidFill>
              <a:prstDash val="solid"/>
            </a:ln>
            <a:sp3d prstMaterial="flat"/>
          </c:spPr>
          <c:cat>
            <c:numRef>
              <c:f>Sheet1!$B$1:$AE$1</c:f>
              <c:numCache>
                <c:formatCode>General</c:formatCode>
                <c:ptCount val="30"/>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29</c:v>
                </c:pt>
                <c:pt idx="18">
                  <c:v>20</c:v>
                </c:pt>
                <c:pt idx="19">
                  <c:v>21</c:v>
                </c:pt>
                <c:pt idx="20">
                  <c:v>22</c:v>
                </c:pt>
                <c:pt idx="21">
                  <c:v>23</c:v>
                </c:pt>
                <c:pt idx="22">
                  <c:v>24</c:v>
                </c:pt>
                <c:pt idx="23">
                  <c:v>25</c:v>
                </c:pt>
                <c:pt idx="24">
                  <c:v>26</c:v>
                </c:pt>
                <c:pt idx="25">
                  <c:v>27</c:v>
                </c:pt>
                <c:pt idx="26">
                  <c:v>28</c:v>
                </c:pt>
                <c:pt idx="27">
                  <c:v>29</c:v>
                </c:pt>
                <c:pt idx="28">
                  <c:v>30</c:v>
                </c:pt>
                <c:pt idx="29">
                  <c:v>31</c:v>
                </c:pt>
              </c:numCache>
            </c:numRef>
          </c:cat>
          <c:val>
            <c:numRef>
              <c:f>Sheet1!$B$4:$AE$4</c:f>
              <c:numCache>
                <c:formatCode>General</c:formatCode>
                <c:ptCount val="30"/>
                <c:pt idx="0">
                  <c:v>100</c:v>
                </c:pt>
                <c:pt idx="1">
                  <c:v>107</c:v>
                </c:pt>
                <c:pt idx="2">
                  <c:v>110</c:v>
                </c:pt>
                <c:pt idx="3">
                  <c:v>107</c:v>
                </c:pt>
                <c:pt idx="4">
                  <c:v>100</c:v>
                </c:pt>
                <c:pt idx="5">
                  <c:v>80</c:v>
                </c:pt>
                <c:pt idx="6">
                  <c:v>65</c:v>
                </c:pt>
                <c:pt idx="7">
                  <c:v>55</c:v>
                </c:pt>
                <c:pt idx="8">
                  <c:v>45</c:v>
                </c:pt>
                <c:pt idx="9">
                  <c:v>37</c:v>
                </c:pt>
                <c:pt idx="10">
                  <c:v>32</c:v>
                </c:pt>
                <c:pt idx="11">
                  <c:v>26</c:v>
                </c:pt>
                <c:pt idx="12">
                  <c:v>24</c:v>
                </c:pt>
                <c:pt idx="13">
                  <c:v>23</c:v>
                </c:pt>
                <c:pt idx="14">
                  <c:v>22</c:v>
                </c:pt>
                <c:pt idx="15">
                  <c:v>21</c:v>
                </c:pt>
                <c:pt idx="16">
                  <c:v>20</c:v>
                </c:pt>
                <c:pt idx="17">
                  <c:v>20</c:v>
                </c:pt>
                <c:pt idx="18">
                  <c:v>20</c:v>
                </c:pt>
                <c:pt idx="19">
                  <c:v>20</c:v>
                </c:pt>
                <c:pt idx="20">
                  <c:v>20</c:v>
                </c:pt>
                <c:pt idx="21">
                  <c:v>20</c:v>
                </c:pt>
                <c:pt idx="22">
                  <c:v>20</c:v>
                </c:pt>
                <c:pt idx="23">
                  <c:v>20</c:v>
                </c:pt>
                <c:pt idx="24">
                  <c:v>20</c:v>
                </c:pt>
                <c:pt idx="25">
                  <c:v>20</c:v>
                </c:pt>
                <c:pt idx="26">
                  <c:v>20</c:v>
                </c:pt>
                <c:pt idx="27">
                  <c:v>20</c:v>
                </c:pt>
                <c:pt idx="28">
                  <c:v>20</c:v>
                </c:pt>
                <c:pt idx="29">
                  <c:v>20</c:v>
                </c:pt>
              </c:numCache>
            </c:numRef>
          </c:val>
        </c:ser>
        <c:bandFmts>
          <c:bandFmt>
            <c:idx val="0"/>
            <c:spPr>
              <a:solidFill>
                <a:schemeClr val="accent1"/>
              </a:solidFill>
              <a:ln w="12700">
                <a:solidFill>
                  <a:schemeClr val="tx1"/>
                </a:solidFill>
                <a:prstDash val="solid"/>
              </a:ln>
              <a:sp3d prstMaterial="flat"/>
            </c:spPr>
          </c:bandFmt>
          <c:bandFmt>
            <c:idx val="1"/>
            <c:spPr>
              <a:solidFill>
                <a:schemeClr val="accent2"/>
              </a:solidFill>
              <a:ln w="12700">
                <a:solidFill>
                  <a:schemeClr val="tx1"/>
                </a:solidFill>
                <a:prstDash val="solid"/>
              </a:ln>
              <a:sp3d prstMaterial="flat"/>
            </c:spPr>
          </c:bandFmt>
          <c:bandFmt>
            <c:idx val="2"/>
            <c:spPr>
              <a:solidFill>
                <a:schemeClr val="hlink"/>
              </a:solidFill>
              <a:ln w="12700">
                <a:solidFill>
                  <a:schemeClr val="tx1"/>
                </a:solidFill>
                <a:prstDash val="solid"/>
              </a:ln>
              <a:sp3d prstMaterial="flat"/>
            </c:spPr>
          </c:bandFmt>
        </c:bandFmts>
        <c:axId val="35927552"/>
        <c:axId val="7803968"/>
        <c:axId val="35888256"/>
      </c:surface3DChart>
      <c:catAx>
        <c:axId val="35927552"/>
        <c:scaling>
          <c:orientation val="minMax"/>
        </c:scaling>
        <c:delete val="0"/>
        <c:axPos val="b"/>
        <c:numFmt formatCode="General" sourceLinked="1"/>
        <c:majorTickMark val="out"/>
        <c:minorTickMark val="none"/>
        <c:tickLblPos val="low"/>
        <c:spPr>
          <a:ln w="3560">
            <a:solidFill>
              <a:schemeClr val="tx1"/>
            </a:solidFill>
            <a:prstDash val="solid"/>
          </a:ln>
        </c:spPr>
        <c:txPr>
          <a:bodyPr rot="0" vert="horz"/>
          <a:lstStyle/>
          <a:p>
            <a:pPr>
              <a:defRPr sz="2354" b="1" i="0" u="none" strike="noStrike" baseline="0">
                <a:solidFill>
                  <a:schemeClr val="tx1"/>
                </a:solidFill>
                <a:latin typeface="Times New Roman"/>
                <a:ea typeface="Times New Roman"/>
                <a:cs typeface="Times New Roman"/>
              </a:defRPr>
            </a:pPr>
            <a:endParaRPr lang="en-US"/>
          </a:p>
        </c:txPr>
        <c:crossAx val="7803968"/>
        <c:crosses val="autoZero"/>
        <c:auto val="1"/>
        <c:lblAlgn val="ctr"/>
        <c:lblOffset val="100"/>
        <c:tickMarkSkip val="1"/>
        <c:noMultiLvlLbl val="0"/>
      </c:catAx>
      <c:valAx>
        <c:axId val="7803968"/>
        <c:scaling>
          <c:orientation val="minMax"/>
        </c:scaling>
        <c:delete val="0"/>
        <c:axPos val="r"/>
        <c:majorGridlines>
          <c:spPr>
            <a:ln w="3560">
              <a:solidFill>
                <a:schemeClr val="tx1"/>
              </a:solidFill>
              <a:prstDash val="solid"/>
            </a:ln>
          </c:spPr>
        </c:majorGridlines>
        <c:numFmt formatCode="General" sourceLinked="1"/>
        <c:majorTickMark val="out"/>
        <c:minorTickMark val="none"/>
        <c:tickLblPos val="nextTo"/>
        <c:spPr>
          <a:ln w="3560">
            <a:solidFill>
              <a:schemeClr val="tx1"/>
            </a:solidFill>
            <a:prstDash val="solid"/>
          </a:ln>
        </c:spPr>
        <c:txPr>
          <a:bodyPr rot="0" vert="horz"/>
          <a:lstStyle/>
          <a:p>
            <a:pPr>
              <a:defRPr sz="2354" b="1" i="0" u="none" strike="noStrike" baseline="0">
                <a:solidFill>
                  <a:schemeClr val="tx1"/>
                </a:solidFill>
                <a:latin typeface="Times New Roman"/>
                <a:ea typeface="Times New Roman"/>
                <a:cs typeface="Times New Roman"/>
              </a:defRPr>
            </a:pPr>
            <a:endParaRPr lang="en-US"/>
          </a:p>
        </c:txPr>
        <c:crossAx val="35927552"/>
        <c:crosses val="max"/>
        <c:crossBetween val="between"/>
      </c:valAx>
      <c:serAx>
        <c:axId val="35888256"/>
        <c:scaling>
          <c:orientation val="minMax"/>
        </c:scaling>
        <c:delete val="0"/>
        <c:axPos val="b"/>
        <c:numFmt formatCode="General" sourceLinked="1"/>
        <c:majorTickMark val="out"/>
        <c:minorTickMark val="none"/>
        <c:tickLblPos val="low"/>
        <c:spPr>
          <a:ln w="3560">
            <a:solidFill>
              <a:schemeClr val="tx1"/>
            </a:solidFill>
            <a:prstDash val="solid"/>
          </a:ln>
        </c:spPr>
        <c:txPr>
          <a:bodyPr rot="0" vert="horz"/>
          <a:lstStyle/>
          <a:p>
            <a:pPr>
              <a:defRPr sz="2354" b="1" i="0" u="none" strike="noStrike" baseline="0">
                <a:solidFill>
                  <a:schemeClr val="tx1"/>
                </a:solidFill>
                <a:latin typeface="Times New Roman"/>
                <a:ea typeface="Times New Roman"/>
                <a:cs typeface="Times New Roman"/>
              </a:defRPr>
            </a:pPr>
            <a:endParaRPr lang="en-US"/>
          </a:p>
        </c:txPr>
        <c:crossAx val="7803968"/>
        <c:crosses val="autoZero"/>
        <c:tickMarkSkip val="1"/>
      </c:serAx>
      <c:spPr>
        <a:noFill/>
        <a:ln w="28476">
          <a:noFill/>
        </a:ln>
      </c:spPr>
    </c:plotArea>
    <c:legend>
      <c:legendPos val="r"/>
      <c:legendEntry>
        <c:idx val="0"/>
        <c:txPr>
          <a:bodyPr/>
          <a:lstStyle/>
          <a:p>
            <a:pPr rtl="0">
              <a:defRPr sz="2164" b="1" i="0" u="none" strike="noStrike" baseline="0">
                <a:solidFill>
                  <a:schemeClr val="tx1"/>
                </a:solidFill>
                <a:latin typeface="Times New Roman"/>
                <a:ea typeface="Times New Roman"/>
                <a:cs typeface="Times New Roman"/>
              </a:defRPr>
            </a:pPr>
            <a:endParaRPr lang="en-US"/>
          </a:p>
        </c:txPr>
      </c:legendEntry>
      <c:legendEntry>
        <c:idx val="1"/>
        <c:txPr>
          <a:bodyPr/>
          <a:lstStyle/>
          <a:p>
            <a:pPr rtl="0">
              <a:defRPr sz="2164" b="1" i="0" u="none" strike="noStrike" baseline="0">
                <a:solidFill>
                  <a:schemeClr val="tx1"/>
                </a:solidFill>
                <a:latin typeface="Times New Roman"/>
                <a:ea typeface="Times New Roman"/>
                <a:cs typeface="Times New Roman"/>
              </a:defRPr>
            </a:pPr>
            <a:endParaRPr lang="en-US"/>
          </a:p>
        </c:txPr>
      </c:legendEntry>
      <c:legendEntry>
        <c:idx val="2"/>
        <c:txPr>
          <a:bodyPr/>
          <a:lstStyle/>
          <a:p>
            <a:pPr rtl="0">
              <a:defRPr sz="2164" b="1" i="0" u="none" strike="noStrike" baseline="0">
                <a:solidFill>
                  <a:schemeClr val="tx1"/>
                </a:solidFill>
                <a:latin typeface="Times New Roman"/>
                <a:ea typeface="Times New Roman"/>
                <a:cs typeface="Times New Roman"/>
              </a:defRPr>
            </a:pPr>
            <a:endParaRPr lang="en-US"/>
          </a:p>
        </c:txPr>
      </c:legendEntry>
      <c:layout>
        <c:manualLayout>
          <c:xMode val="edge"/>
          <c:yMode val="edge"/>
          <c:x val="0.53206002728512958"/>
          <c:y val="0.63320463320463316"/>
          <c:w val="0.18144611186903137"/>
          <c:h val="0.22779922779922779"/>
        </c:manualLayout>
      </c:layout>
      <c:overlay val="0"/>
      <c:spPr>
        <a:noFill/>
        <a:ln w="3560">
          <a:solidFill>
            <a:schemeClr val="tx1"/>
          </a:solidFill>
          <a:prstDash val="solid"/>
        </a:ln>
      </c:spPr>
      <c:txPr>
        <a:bodyPr/>
        <a:lstStyle/>
        <a:p>
          <a:pPr rtl="0">
            <a:defRPr sz="2164" b="1" i="0" u="none" strike="noStrike" baseline="0">
              <a:solidFill>
                <a:schemeClr val="tx1"/>
              </a:solidFill>
              <a:latin typeface="Times New Roman"/>
              <a:ea typeface="Times New Roman"/>
              <a:cs typeface="Times New Roman"/>
            </a:defRPr>
          </a:pPr>
          <a:endParaRPr lang="en-US"/>
        </a:p>
      </c:txPr>
    </c:legend>
    <c:plotVisOnly val="1"/>
    <c:dispBlanksAs val="gap"/>
    <c:showDLblsOverMax val="0"/>
  </c:chart>
  <c:spPr>
    <a:noFill/>
    <a:ln>
      <a:noFill/>
    </a:ln>
  </c:spPr>
  <c:txPr>
    <a:bodyPr/>
    <a:lstStyle/>
    <a:p>
      <a:pPr>
        <a:defRPr sz="2354" b="1" i="0" u="none" strike="noStrike" baseline="0">
          <a:solidFill>
            <a:schemeClr val="tx1"/>
          </a:solidFill>
          <a:latin typeface="Times New Roman"/>
          <a:ea typeface="Times New Roman"/>
          <a:cs typeface="Times New Roman"/>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A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1"/>
          <c:order val="0"/>
          <c:tx>
            <c:strRef>
              <c:f>USGSMay09!$A$3</c:f>
              <c:strCache>
                <c:ptCount val="1"/>
                <c:pt idx="0">
                  <c:v>World Production PC</c:v>
                </c:pt>
              </c:strCache>
            </c:strRef>
          </c:tx>
          <c:marker>
            <c:symbol val="none"/>
          </c:marker>
          <c:cat>
            <c:numRef>
              <c:f>USGSMay09!$B$1:$BM$1</c:f>
              <c:numCache>
                <c:formatCode>yyyy</c:formatCode>
                <c:ptCount val="64"/>
                <c:pt idx="0">
                  <c:v>16983</c:v>
                </c:pt>
                <c:pt idx="1">
                  <c:v>17348</c:v>
                </c:pt>
                <c:pt idx="2">
                  <c:v>17714</c:v>
                </c:pt>
                <c:pt idx="3">
                  <c:v>18079</c:v>
                </c:pt>
                <c:pt idx="4">
                  <c:v>18444</c:v>
                </c:pt>
                <c:pt idx="5">
                  <c:v>18809</c:v>
                </c:pt>
                <c:pt idx="6">
                  <c:v>19175</c:v>
                </c:pt>
                <c:pt idx="7">
                  <c:v>19540</c:v>
                </c:pt>
                <c:pt idx="8">
                  <c:v>19905</c:v>
                </c:pt>
                <c:pt idx="9">
                  <c:v>20270</c:v>
                </c:pt>
                <c:pt idx="10">
                  <c:v>20636</c:v>
                </c:pt>
                <c:pt idx="11">
                  <c:v>21001</c:v>
                </c:pt>
                <c:pt idx="12">
                  <c:v>21366</c:v>
                </c:pt>
                <c:pt idx="13">
                  <c:v>21731</c:v>
                </c:pt>
                <c:pt idx="14">
                  <c:v>22097</c:v>
                </c:pt>
                <c:pt idx="15">
                  <c:v>22462</c:v>
                </c:pt>
                <c:pt idx="16">
                  <c:v>22827</c:v>
                </c:pt>
                <c:pt idx="17">
                  <c:v>23192</c:v>
                </c:pt>
                <c:pt idx="18">
                  <c:v>23558</c:v>
                </c:pt>
                <c:pt idx="19">
                  <c:v>23923</c:v>
                </c:pt>
                <c:pt idx="20">
                  <c:v>24288</c:v>
                </c:pt>
                <c:pt idx="21">
                  <c:v>24653</c:v>
                </c:pt>
                <c:pt idx="22">
                  <c:v>25019</c:v>
                </c:pt>
                <c:pt idx="23">
                  <c:v>25384</c:v>
                </c:pt>
                <c:pt idx="24">
                  <c:v>25749</c:v>
                </c:pt>
                <c:pt idx="25">
                  <c:v>26114</c:v>
                </c:pt>
                <c:pt idx="26">
                  <c:v>26480</c:v>
                </c:pt>
                <c:pt idx="27">
                  <c:v>26845</c:v>
                </c:pt>
                <c:pt idx="28">
                  <c:v>27210</c:v>
                </c:pt>
                <c:pt idx="29">
                  <c:v>27575</c:v>
                </c:pt>
                <c:pt idx="30">
                  <c:v>27941</c:v>
                </c:pt>
                <c:pt idx="31">
                  <c:v>28306</c:v>
                </c:pt>
                <c:pt idx="32">
                  <c:v>28671</c:v>
                </c:pt>
                <c:pt idx="33">
                  <c:v>29036</c:v>
                </c:pt>
                <c:pt idx="34">
                  <c:v>29402</c:v>
                </c:pt>
                <c:pt idx="35">
                  <c:v>29767</c:v>
                </c:pt>
                <c:pt idx="36">
                  <c:v>30132</c:v>
                </c:pt>
                <c:pt idx="37">
                  <c:v>30497</c:v>
                </c:pt>
                <c:pt idx="38">
                  <c:v>30863</c:v>
                </c:pt>
                <c:pt idx="39">
                  <c:v>31228</c:v>
                </c:pt>
                <c:pt idx="40">
                  <c:v>31593</c:v>
                </c:pt>
                <c:pt idx="41">
                  <c:v>31958</c:v>
                </c:pt>
                <c:pt idx="42">
                  <c:v>32324</c:v>
                </c:pt>
                <c:pt idx="43">
                  <c:v>32689</c:v>
                </c:pt>
                <c:pt idx="44">
                  <c:v>33054</c:v>
                </c:pt>
                <c:pt idx="45">
                  <c:v>33419</c:v>
                </c:pt>
                <c:pt idx="46">
                  <c:v>33785</c:v>
                </c:pt>
                <c:pt idx="47">
                  <c:v>34150</c:v>
                </c:pt>
                <c:pt idx="48">
                  <c:v>34515</c:v>
                </c:pt>
                <c:pt idx="49">
                  <c:v>34880</c:v>
                </c:pt>
                <c:pt idx="50">
                  <c:v>35246</c:v>
                </c:pt>
                <c:pt idx="51">
                  <c:v>35611</c:v>
                </c:pt>
                <c:pt idx="52">
                  <c:v>35976</c:v>
                </c:pt>
                <c:pt idx="53">
                  <c:v>36341</c:v>
                </c:pt>
                <c:pt idx="54">
                  <c:v>36707</c:v>
                </c:pt>
                <c:pt idx="55">
                  <c:v>37072</c:v>
                </c:pt>
                <c:pt idx="56">
                  <c:v>37437</c:v>
                </c:pt>
                <c:pt idx="57">
                  <c:v>37802</c:v>
                </c:pt>
                <c:pt idx="58">
                  <c:v>38168</c:v>
                </c:pt>
                <c:pt idx="59">
                  <c:v>38533</c:v>
                </c:pt>
                <c:pt idx="60">
                  <c:v>38898</c:v>
                </c:pt>
                <c:pt idx="61">
                  <c:v>39263</c:v>
                </c:pt>
                <c:pt idx="62">
                  <c:v>39629</c:v>
                </c:pt>
                <c:pt idx="63">
                  <c:v>39994</c:v>
                </c:pt>
              </c:numCache>
            </c:numRef>
          </c:cat>
          <c:val>
            <c:numRef>
              <c:f>USGSMay09!$B$3:$BM$3</c:f>
              <c:numCache>
                <c:formatCode>#,##0</c:formatCode>
                <c:ptCount val="64"/>
                <c:pt idx="0">
                  <c:v>72500000</c:v>
                </c:pt>
                <c:pt idx="1">
                  <c:v>85800000</c:v>
                </c:pt>
                <c:pt idx="2">
                  <c:v>102000000</c:v>
                </c:pt>
                <c:pt idx="3">
                  <c:v>115000000</c:v>
                </c:pt>
                <c:pt idx="4">
                  <c:v>133000000</c:v>
                </c:pt>
                <c:pt idx="5">
                  <c:v>149000000</c:v>
                </c:pt>
                <c:pt idx="6">
                  <c:v>161000000</c:v>
                </c:pt>
                <c:pt idx="7">
                  <c:v>178000000</c:v>
                </c:pt>
                <c:pt idx="8">
                  <c:v>194900000</c:v>
                </c:pt>
                <c:pt idx="9">
                  <c:v>217300000</c:v>
                </c:pt>
                <c:pt idx="10">
                  <c:v>235400000</c:v>
                </c:pt>
                <c:pt idx="11">
                  <c:v>246900000</c:v>
                </c:pt>
                <c:pt idx="12">
                  <c:v>262500000</c:v>
                </c:pt>
                <c:pt idx="13">
                  <c:v>294300000</c:v>
                </c:pt>
                <c:pt idx="14">
                  <c:v>316500000</c:v>
                </c:pt>
                <c:pt idx="15">
                  <c:v>333200000</c:v>
                </c:pt>
                <c:pt idx="16">
                  <c:v>358500000</c:v>
                </c:pt>
                <c:pt idx="17">
                  <c:v>378000000</c:v>
                </c:pt>
                <c:pt idx="18">
                  <c:v>415600000</c:v>
                </c:pt>
                <c:pt idx="19">
                  <c:v>433400000</c:v>
                </c:pt>
                <c:pt idx="20">
                  <c:v>464200000</c:v>
                </c:pt>
                <c:pt idx="21">
                  <c:v>479800000</c:v>
                </c:pt>
                <c:pt idx="22">
                  <c:v>515200000</c:v>
                </c:pt>
                <c:pt idx="23">
                  <c:v>543100000</c:v>
                </c:pt>
                <c:pt idx="24">
                  <c:v>571800000</c:v>
                </c:pt>
                <c:pt idx="25">
                  <c:v>590000000</c:v>
                </c:pt>
                <c:pt idx="26">
                  <c:v>661000000</c:v>
                </c:pt>
                <c:pt idx="27">
                  <c:v>702000000</c:v>
                </c:pt>
                <c:pt idx="28">
                  <c:v>703200000</c:v>
                </c:pt>
                <c:pt idx="29">
                  <c:v>702200000</c:v>
                </c:pt>
                <c:pt idx="30">
                  <c:v>735400000</c:v>
                </c:pt>
                <c:pt idx="31">
                  <c:v>797100000</c:v>
                </c:pt>
                <c:pt idx="32">
                  <c:v>853000000</c:v>
                </c:pt>
                <c:pt idx="33">
                  <c:v>872400000</c:v>
                </c:pt>
                <c:pt idx="34">
                  <c:v>883100000</c:v>
                </c:pt>
                <c:pt idx="35">
                  <c:v>886700000</c:v>
                </c:pt>
                <c:pt idx="36">
                  <c:v>887400000</c:v>
                </c:pt>
                <c:pt idx="37">
                  <c:v>916600000</c:v>
                </c:pt>
                <c:pt idx="38">
                  <c:v>941100000</c:v>
                </c:pt>
                <c:pt idx="39">
                  <c:v>959400000</c:v>
                </c:pt>
                <c:pt idx="40">
                  <c:v>1008000000</c:v>
                </c:pt>
                <c:pt idx="41">
                  <c:v>1053000000</c:v>
                </c:pt>
                <c:pt idx="42">
                  <c:v>1118000000</c:v>
                </c:pt>
                <c:pt idx="43">
                  <c:v>1042000000</c:v>
                </c:pt>
                <c:pt idx="44">
                  <c:v>1043000000</c:v>
                </c:pt>
                <c:pt idx="45">
                  <c:v>1185000000</c:v>
                </c:pt>
                <c:pt idx="46">
                  <c:v>1123000000</c:v>
                </c:pt>
                <c:pt idx="47">
                  <c:v>1291000000</c:v>
                </c:pt>
                <c:pt idx="48">
                  <c:v>1370000000</c:v>
                </c:pt>
                <c:pt idx="49">
                  <c:v>1445000000</c:v>
                </c:pt>
                <c:pt idx="50">
                  <c:v>1493000000</c:v>
                </c:pt>
                <c:pt idx="51">
                  <c:v>1547000000</c:v>
                </c:pt>
                <c:pt idx="52">
                  <c:v>1540000000</c:v>
                </c:pt>
                <c:pt idx="53">
                  <c:v>1600000000</c:v>
                </c:pt>
                <c:pt idx="54">
                  <c:v>1660000000</c:v>
                </c:pt>
                <c:pt idx="55">
                  <c:v>1750000000</c:v>
                </c:pt>
                <c:pt idx="56">
                  <c:v>1850000000</c:v>
                </c:pt>
                <c:pt idx="57">
                  <c:v>2020000000</c:v>
                </c:pt>
                <c:pt idx="58">
                  <c:v>2190000000</c:v>
                </c:pt>
                <c:pt idx="59">
                  <c:v>2350000000</c:v>
                </c:pt>
                <c:pt idx="60">
                  <c:v>2550000000</c:v>
                </c:pt>
                <c:pt idx="61">
                  <c:v>2770000000</c:v>
                </c:pt>
                <c:pt idx="62">
                  <c:v>2840000000</c:v>
                </c:pt>
                <c:pt idx="63">
                  <c:v>2800000000</c:v>
                </c:pt>
              </c:numCache>
            </c:numRef>
          </c:val>
          <c:smooth val="0"/>
        </c:ser>
        <c:ser>
          <c:idx val="2"/>
          <c:order val="1"/>
          <c:tx>
            <c:strRef>
              <c:f>USGSMay09!$A$4</c:f>
              <c:strCache>
                <c:ptCount val="1"/>
                <c:pt idx="0">
                  <c:v>Tonnes CO2 from unmodified PC</c:v>
                </c:pt>
              </c:strCache>
            </c:strRef>
          </c:tx>
          <c:marker>
            <c:symbol val="none"/>
          </c:marker>
          <c:cat>
            <c:numRef>
              <c:f>USGSMay09!$B$1:$BM$1</c:f>
              <c:numCache>
                <c:formatCode>yyyy</c:formatCode>
                <c:ptCount val="64"/>
                <c:pt idx="0">
                  <c:v>16983</c:v>
                </c:pt>
                <c:pt idx="1">
                  <c:v>17348</c:v>
                </c:pt>
                <c:pt idx="2">
                  <c:v>17714</c:v>
                </c:pt>
                <c:pt idx="3">
                  <c:v>18079</c:v>
                </c:pt>
                <c:pt idx="4">
                  <c:v>18444</c:v>
                </c:pt>
                <c:pt idx="5">
                  <c:v>18809</c:v>
                </c:pt>
                <c:pt idx="6">
                  <c:v>19175</c:v>
                </c:pt>
                <c:pt idx="7">
                  <c:v>19540</c:v>
                </c:pt>
                <c:pt idx="8">
                  <c:v>19905</c:v>
                </c:pt>
                <c:pt idx="9">
                  <c:v>20270</c:v>
                </c:pt>
                <c:pt idx="10">
                  <c:v>20636</c:v>
                </c:pt>
                <c:pt idx="11">
                  <c:v>21001</c:v>
                </c:pt>
                <c:pt idx="12">
                  <c:v>21366</c:v>
                </c:pt>
                <c:pt idx="13">
                  <c:v>21731</c:v>
                </c:pt>
                <c:pt idx="14">
                  <c:v>22097</c:v>
                </c:pt>
                <c:pt idx="15">
                  <c:v>22462</c:v>
                </c:pt>
                <c:pt idx="16">
                  <c:v>22827</c:v>
                </c:pt>
                <c:pt idx="17">
                  <c:v>23192</c:v>
                </c:pt>
                <c:pt idx="18">
                  <c:v>23558</c:v>
                </c:pt>
                <c:pt idx="19">
                  <c:v>23923</c:v>
                </c:pt>
                <c:pt idx="20">
                  <c:v>24288</c:v>
                </c:pt>
                <c:pt idx="21">
                  <c:v>24653</c:v>
                </c:pt>
                <c:pt idx="22">
                  <c:v>25019</c:v>
                </c:pt>
                <c:pt idx="23">
                  <c:v>25384</c:v>
                </c:pt>
                <c:pt idx="24">
                  <c:v>25749</c:v>
                </c:pt>
                <c:pt idx="25">
                  <c:v>26114</c:v>
                </c:pt>
                <c:pt idx="26">
                  <c:v>26480</c:v>
                </c:pt>
                <c:pt idx="27">
                  <c:v>26845</c:v>
                </c:pt>
                <c:pt idx="28">
                  <c:v>27210</c:v>
                </c:pt>
                <c:pt idx="29">
                  <c:v>27575</c:v>
                </c:pt>
                <c:pt idx="30">
                  <c:v>27941</c:v>
                </c:pt>
                <c:pt idx="31">
                  <c:v>28306</c:v>
                </c:pt>
                <c:pt idx="32">
                  <c:v>28671</c:v>
                </c:pt>
                <c:pt idx="33">
                  <c:v>29036</c:v>
                </c:pt>
                <c:pt idx="34">
                  <c:v>29402</c:v>
                </c:pt>
                <c:pt idx="35">
                  <c:v>29767</c:v>
                </c:pt>
                <c:pt idx="36">
                  <c:v>30132</c:v>
                </c:pt>
                <c:pt idx="37">
                  <c:v>30497</c:v>
                </c:pt>
                <c:pt idx="38">
                  <c:v>30863</c:v>
                </c:pt>
                <c:pt idx="39">
                  <c:v>31228</c:v>
                </c:pt>
                <c:pt idx="40">
                  <c:v>31593</c:v>
                </c:pt>
                <c:pt idx="41">
                  <c:v>31958</c:v>
                </c:pt>
                <c:pt idx="42">
                  <c:v>32324</c:v>
                </c:pt>
                <c:pt idx="43">
                  <c:v>32689</c:v>
                </c:pt>
                <c:pt idx="44">
                  <c:v>33054</c:v>
                </c:pt>
                <c:pt idx="45">
                  <c:v>33419</c:v>
                </c:pt>
                <c:pt idx="46">
                  <c:v>33785</c:v>
                </c:pt>
                <c:pt idx="47">
                  <c:v>34150</c:v>
                </c:pt>
                <c:pt idx="48">
                  <c:v>34515</c:v>
                </c:pt>
                <c:pt idx="49">
                  <c:v>34880</c:v>
                </c:pt>
                <c:pt idx="50">
                  <c:v>35246</c:v>
                </c:pt>
                <c:pt idx="51">
                  <c:v>35611</c:v>
                </c:pt>
                <c:pt idx="52">
                  <c:v>35976</c:v>
                </c:pt>
                <c:pt idx="53">
                  <c:v>36341</c:v>
                </c:pt>
                <c:pt idx="54">
                  <c:v>36707</c:v>
                </c:pt>
                <c:pt idx="55">
                  <c:v>37072</c:v>
                </c:pt>
                <c:pt idx="56">
                  <c:v>37437</c:v>
                </c:pt>
                <c:pt idx="57">
                  <c:v>37802</c:v>
                </c:pt>
                <c:pt idx="58">
                  <c:v>38168</c:v>
                </c:pt>
                <c:pt idx="59">
                  <c:v>38533</c:v>
                </c:pt>
                <c:pt idx="60">
                  <c:v>38898</c:v>
                </c:pt>
                <c:pt idx="61">
                  <c:v>39263</c:v>
                </c:pt>
                <c:pt idx="62">
                  <c:v>39629</c:v>
                </c:pt>
                <c:pt idx="63">
                  <c:v>39994</c:v>
                </c:pt>
              </c:numCache>
            </c:numRef>
          </c:cat>
          <c:val>
            <c:numRef>
              <c:f>USGSMay09!$B$4:$BM$4</c:f>
              <c:numCache>
                <c:formatCode>#,##0</c:formatCode>
                <c:ptCount val="64"/>
                <c:pt idx="0">
                  <c:v>62640000</c:v>
                </c:pt>
                <c:pt idx="1">
                  <c:v>74131200</c:v>
                </c:pt>
                <c:pt idx="2">
                  <c:v>88128000</c:v>
                </c:pt>
                <c:pt idx="3">
                  <c:v>99360000</c:v>
                </c:pt>
                <c:pt idx="4">
                  <c:v>114912000</c:v>
                </c:pt>
                <c:pt idx="5">
                  <c:v>128736000</c:v>
                </c:pt>
                <c:pt idx="6">
                  <c:v>139104000</c:v>
                </c:pt>
                <c:pt idx="7">
                  <c:v>153792000</c:v>
                </c:pt>
                <c:pt idx="8">
                  <c:v>168393600</c:v>
                </c:pt>
                <c:pt idx="9">
                  <c:v>187747200</c:v>
                </c:pt>
                <c:pt idx="10">
                  <c:v>203385600</c:v>
                </c:pt>
                <c:pt idx="11">
                  <c:v>213321600</c:v>
                </c:pt>
                <c:pt idx="12">
                  <c:v>226800000</c:v>
                </c:pt>
                <c:pt idx="13">
                  <c:v>254275200</c:v>
                </c:pt>
                <c:pt idx="14">
                  <c:v>273456000</c:v>
                </c:pt>
                <c:pt idx="15">
                  <c:v>287884800</c:v>
                </c:pt>
                <c:pt idx="16">
                  <c:v>309744000</c:v>
                </c:pt>
                <c:pt idx="17">
                  <c:v>326592000</c:v>
                </c:pt>
                <c:pt idx="18">
                  <c:v>359078400</c:v>
                </c:pt>
                <c:pt idx="19">
                  <c:v>374457600</c:v>
                </c:pt>
                <c:pt idx="20">
                  <c:v>401068800</c:v>
                </c:pt>
                <c:pt idx="21">
                  <c:v>414547200</c:v>
                </c:pt>
                <c:pt idx="22">
                  <c:v>445132800</c:v>
                </c:pt>
                <c:pt idx="23">
                  <c:v>469238400</c:v>
                </c:pt>
                <c:pt idx="24">
                  <c:v>494035200</c:v>
                </c:pt>
                <c:pt idx="25">
                  <c:v>509760000</c:v>
                </c:pt>
                <c:pt idx="26">
                  <c:v>571104000</c:v>
                </c:pt>
                <c:pt idx="27">
                  <c:v>606528000</c:v>
                </c:pt>
                <c:pt idx="28">
                  <c:v>607564800</c:v>
                </c:pt>
                <c:pt idx="29">
                  <c:v>606700800</c:v>
                </c:pt>
                <c:pt idx="30">
                  <c:v>635385600</c:v>
                </c:pt>
                <c:pt idx="31">
                  <c:v>688694400</c:v>
                </c:pt>
                <c:pt idx="32">
                  <c:v>736992000</c:v>
                </c:pt>
                <c:pt idx="33">
                  <c:v>753753600</c:v>
                </c:pt>
                <c:pt idx="34">
                  <c:v>762998400</c:v>
                </c:pt>
                <c:pt idx="35">
                  <c:v>766108800</c:v>
                </c:pt>
                <c:pt idx="36">
                  <c:v>766713600</c:v>
                </c:pt>
                <c:pt idx="37">
                  <c:v>791942400</c:v>
                </c:pt>
                <c:pt idx="38">
                  <c:v>813110400</c:v>
                </c:pt>
                <c:pt idx="39">
                  <c:v>828921600</c:v>
                </c:pt>
                <c:pt idx="40">
                  <c:v>870912000</c:v>
                </c:pt>
                <c:pt idx="41">
                  <c:v>909792000</c:v>
                </c:pt>
                <c:pt idx="42">
                  <c:v>965952000</c:v>
                </c:pt>
                <c:pt idx="43">
                  <c:v>900288000</c:v>
                </c:pt>
                <c:pt idx="44">
                  <c:v>901152000</c:v>
                </c:pt>
                <c:pt idx="45">
                  <c:v>1023840000</c:v>
                </c:pt>
                <c:pt idx="46">
                  <c:v>970272000</c:v>
                </c:pt>
                <c:pt idx="47">
                  <c:v>1115424000</c:v>
                </c:pt>
                <c:pt idx="48">
                  <c:v>1183680000</c:v>
                </c:pt>
                <c:pt idx="49">
                  <c:v>1248480000</c:v>
                </c:pt>
                <c:pt idx="50">
                  <c:v>1289952000</c:v>
                </c:pt>
                <c:pt idx="51">
                  <c:v>1336608000</c:v>
                </c:pt>
                <c:pt idx="52">
                  <c:v>1330560000</c:v>
                </c:pt>
                <c:pt idx="53">
                  <c:v>1382400000</c:v>
                </c:pt>
                <c:pt idx="54">
                  <c:v>1434240000</c:v>
                </c:pt>
                <c:pt idx="55">
                  <c:v>1512000000</c:v>
                </c:pt>
                <c:pt idx="56">
                  <c:v>1598400000</c:v>
                </c:pt>
                <c:pt idx="57">
                  <c:v>1745280000</c:v>
                </c:pt>
                <c:pt idx="58">
                  <c:v>1892160000</c:v>
                </c:pt>
                <c:pt idx="59">
                  <c:v>2030400000</c:v>
                </c:pt>
                <c:pt idx="60">
                  <c:v>2203200000</c:v>
                </c:pt>
                <c:pt idx="61">
                  <c:v>2393280000</c:v>
                </c:pt>
                <c:pt idx="62">
                  <c:v>2453760000</c:v>
                </c:pt>
                <c:pt idx="63">
                  <c:v>2419200000</c:v>
                </c:pt>
              </c:numCache>
            </c:numRef>
          </c:val>
          <c:smooth val="0"/>
        </c:ser>
        <c:ser>
          <c:idx val="3"/>
          <c:order val="2"/>
          <c:tx>
            <c:strRef>
              <c:f>USGSMay09!$A$5</c:f>
              <c:strCache>
                <c:ptCount val="1"/>
                <c:pt idx="0">
                  <c:v>World Production Concrete</c:v>
                </c:pt>
              </c:strCache>
            </c:strRef>
          </c:tx>
          <c:marker>
            <c:symbol val="none"/>
          </c:marker>
          <c:cat>
            <c:numRef>
              <c:f>USGSMay09!$B$1:$BM$1</c:f>
              <c:numCache>
                <c:formatCode>yyyy</c:formatCode>
                <c:ptCount val="64"/>
                <c:pt idx="0">
                  <c:v>16983</c:v>
                </c:pt>
                <c:pt idx="1">
                  <c:v>17348</c:v>
                </c:pt>
                <c:pt idx="2">
                  <c:v>17714</c:v>
                </c:pt>
                <c:pt idx="3">
                  <c:v>18079</c:v>
                </c:pt>
                <c:pt idx="4">
                  <c:v>18444</c:v>
                </c:pt>
                <c:pt idx="5">
                  <c:v>18809</c:v>
                </c:pt>
                <c:pt idx="6">
                  <c:v>19175</c:v>
                </c:pt>
                <c:pt idx="7">
                  <c:v>19540</c:v>
                </c:pt>
                <c:pt idx="8">
                  <c:v>19905</c:v>
                </c:pt>
                <c:pt idx="9">
                  <c:v>20270</c:v>
                </c:pt>
                <c:pt idx="10">
                  <c:v>20636</c:v>
                </c:pt>
                <c:pt idx="11">
                  <c:v>21001</c:v>
                </c:pt>
                <c:pt idx="12">
                  <c:v>21366</c:v>
                </c:pt>
                <c:pt idx="13">
                  <c:v>21731</c:v>
                </c:pt>
                <c:pt idx="14">
                  <c:v>22097</c:v>
                </c:pt>
                <c:pt idx="15">
                  <c:v>22462</c:v>
                </c:pt>
                <c:pt idx="16">
                  <c:v>22827</c:v>
                </c:pt>
                <c:pt idx="17">
                  <c:v>23192</c:v>
                </c:pt>
                <c:pt idx="18">
                  <c:v>23558</c:v>
                </c:pt>
                <c:pt idx="19">
                  <c:v>23923</c:v>
                </c:pt>
                <c:pt idx="20">
                  <c:v>24288</c:v>
                </c:pt>
                <c:pt idx="21">
                  <c:v>24653</c:v>
                </c:pt>
                <c:pt idx="22">
                  <c:v>25019</c:v>
                </c:pt>
                <c:pt idx="23">
                  <c:v>25384</c:v>
                </c:pt>
                <c:pt idx="24">
                  <c:v>25749</c:v>
                </c:pt>
                <c:pt idx="25">
                  <c:v>26114</c:v>
                </c:pt>
                <c:pt idx="26">
                  <c:v>26480</c:v>
                </c:pt>
                <c:pt idx="27">
                  <c:v>26845</c:v>
                </c:pt>
                <c:pt idx="28">
                  <c:v>27210</c:v>
                </c:pt>
                <c:pt idx="29">
                  <c:v>27575</c:v>
                </c:pt>
                <c:pt idx="30">
                  <c:v>27941</c:v>
                </c:pt>
                <c:pt idx="31">
                  <c:v>28306</c:v>
                </c:pt>
                <c:pt idx="32">
                  <c:v>28671</c:v>
                </c:pt>
                <c:pt idx="33">
                  <c:v>29036</c:v>
                </c:pt>
                <c:pt idx="34">
                  <c:v>29402</c:v>
                </c:pt>
                <c:pt idx="35">
                  <c:v>29767</c:v>
                </c:pt>
                <c:pt idx="36">
                  <c:v>30132</c:v>
                </c:pt>
                <c:pt idx="37">
                  <c:v>30497</c:v>
                </c:pt>
                <c:pt idx="38">
                  <c:v>30863</c:v>
                </c:pt>
                <c:pt idx="39">
                  <c:v>31228</c:v>
                </c:pt>
                <c:pt idx="40">
                  <c:v>31593</c:v>
                </c:pt>
                <c:pt idx="41">
                  <c:v>31958</c:v>
                </c:pt>
                <c:pt idx="42">
                  <c:v>32324</c:v>
                </c:pt>
                <c:pt idx="43">
                  <c:v>32689</c:v>
                </c:pt>
                <c:pt idx="44">
                  <c:v>33054</c:v>
                </c:pt>
                <c:pt idx="45">
                  <c:v>33419</c:v>
                </c:pt>
                <c:pt idx="46">
                  <c:v>33785</c:v>
                </c:pt>
                <c:pt idx="47">
                  <c:v>34150</c:v>
                </c:pt>
                <c:pt idx="48">
                  <c:v>34515</c:v>
                </c:pt>
                <c:pt idx="49">
                  <c:v>34880</c:v>
                </c:pt>
                <c:pt idx="50">
                  <c:v>35246</c:v>
                </c:pt>
                <c:pt idx="51">
                  <c:v>35611</c:v>
                </c:pt>
                <c:pt idx="52">
                  <c:v>35976</c:v>
                </c:pt>
                <c:pt idx="53">
                  <c:v>36341</c:v>
                </c:pt>
                <c:pt idx="54">
                  <c:v>36707</c:v>
                </c:pt>
                <c:pt idx="55">
                  <c:v>37072</c:v>
                </c:pt>
                <c:pt idx="56">
                  <c:v>37437</c:v>
                </c:pt>
                <c:pt idx="57">
                  <c:v>37802</c:v>
                </c:pt>
                <c:pt idx="58">
                  <c:v>38168</c:v>
                </c:pt>
                <c:pt idx="59">
                  <c:v>38533</c:v>
                </c:pt>
                <c:pt idx="60">
                  <c:v>38898</c:v>
                </c:pt>
                <c:pt idx="61">
                  <c:v>39263</c:v>
                </c:pt>
                <c:pt idx="62">
                  <c:v>39629</c:v>
                </c:pt>
                <c:pt idx="63">
                  <c:v>39994</c:v>
                </c:pt>
              </c:numCache>
            </c:numRef>
          </c:cat>
          <c:val>
            <c:numRef>
              <c:f>USGSMay09!$B$5:$BM$5</c:f>
              <c:numCache>
                <c:formatCode>#,##0</c:formatCode>
                <c:ptCount val="64"/>
                <c:pt idx="0">
                  <c:v>483333333.33333337</c:v>
                </c:pt>
                <c:pt idx="1">
                  <c:v>572000000</c:v>
                </c:pt>
                <c:pt idx="2">
                  <c:v>680000000</c:v>
                </c:pt>
                <c:pt idx="3">
                  <c:v>766666666.66666675</c:v>
                </c:pt>
                <c:pt idx="4">
                  <c:v>886666666.66666675</c:v>
                </c:pt>
                <c:pt idx="5">
                  <c:v>993333333.33333337</c:v>
                </c:pt>
                <c:pt idx="6">
                  <c:v>1073333333.3333334</c:v>
                </c:pt>
                <c:pt idx="7">
                  <c:v>1186666666.6666667</c:v>
                </c:pt>
                <c:pt idx="8">
                  <c:v>1299333333.3333335</c:v>
                </c:pt>
                <c:pt idx="9">
                  <c:v>1448666666.6666667</c:v>
                </c:pt>
                <c:pt idx="10">
                  <c:v>1569333333.3333335</c:v>
                </c:pt>
                <c:pt idx="11">
                  <c:v>1646000000</c:v>
                </c:pt>
                <c:pt idx="12">
                  <c:v>1750000000</c:v>
                </c:pt>
                <c:pt idx="13">
                  <c:v>1962000000</c:v>
                </c:pt>
                <c:pt idx="14">
                  <c:v>2110000000</c:v>
                </c:pt>
                <c:pt idx="15">
                  <c:v>2221333333.3333335</c:v>
                </c:pt>
                <c:pt idx="16">
                  <c:v>2390000000</c:v>
                </c:pt>
                <c:pt idx="17">
                  <c:v>2520000000</c:v>
                </c:pt>
                <c:pt idx="18">
                  <c:v>2770666666.666667</c:v>
                </c:pt>
                <c:pt idx="19">
                  <c:v>2889333333.3333335</c:v>
                </c:pt>
                <c:pt idx="20">
                  <c:v>3094666666.666667</c:v>
                </c:pt>
                <c:pt idx="21">
                  <c:v>3198666666.666667</c:v>
                </c:pt>
                <c:pt idx="22">
                  <c:v>3434666666.666667</c:v>
                </c:pt>
                <c:pt idx="23">
                  <c:v>3620666666.666667</c:v>
                </c:pt>
                <c:pt idx="24">
                  <c:v>3812000000</c:v>
                </c:pt>
                <c:pt idx="25">
                  <c:v>3933333333.3333335</c:v>
                </c:pt>
                <c:pt idx="26">
                  <c:v>4406666666.666667</c:v>
                </c:pt>
                <c:pt idx="27">
                  <c:v>4680000000</c:v>
                </c:pt>
                <c:pt idx="28">
                  <c:v>4688000000</c:v>
                </c:pt>
                <c:pt idx="29">
                  <c:v>4681333333.333334</c:v>
                </c:pt>
                <c:pt idx="30">
                  <c:v>4902666666.666667</c:v>
                </c:pt>
                <c:pt idx="31">
                  <c:v>5314000000</c:v>
                </c:pt>
                <c:pt idx="32">
                  <c:v>5686666666.666667</c:v>
                </c:pt>
                <c:pt idx="33">
                  <c:v>5816000000</c:v>
                </c:pt>
                <c:pt idx="34">
                  <c:v>5887333333.333334</c:v>
                </c:pt>
                <c:pt idx="35">
                  <c:v>5911333333.333334</c:v>
                </c:pt>
                <c:pt idx="36">
                  <c:v>5916000000</c:v>
                </c:pt>
                <c:pt idx="37">
                  <c:v>6110666666.666667</c:v>
                </c:pt>
                <c:pt idx="38">
                  <c:v>6274000000</c:v>
                </c:pt>
                <c:pt idx="39">
                  <c:v>6396000000</c:v>
                </c:pt>
                <c:pt idx="40">
                  <c:v>6720000000</c:v>
                </c:pt>
                <c:pt idx="41">
                  <c:v>7020000000</c:v>
                </c:pt>
                <c:pt idx="42">
                  <c:v>7453333333.333334</c:v>
                </c:pt>
                <c:pt idx="43">
                  <c:v>6946666666.666667</c:v>
                </c:pt>
                <c:pt idx="44">
                  <c:v>6953333333.333334</c:v>
                </c:pt>
                <c:pt idx="45">
                  <c:v>7900000000</c:v>
                </c:pt>
                <c:pt idx="46">
                  <c:v>7486666666.666667</c:v>
                </c:pt>
                <c:pt idx="47">
                  <c:v>8606666666.6666679</c:v>
                </c:pt>
                <c:pt idx="48">
                  <c:v>9133333333.333334</c:v>
                </c:pt>
                <c:pt idx="49">
                  <c:v>9633333333.333334</c:v>
                </c:pt>
                <c:pt idx="50">
                  <c:v>9953333333.333334</c:v>
                </c:pt>
                <c:pt idx="51">
                  <c:v>10313333333.333334</c:v>
                </c:pt>
                <c:pt idx="52">
                  <c:v>10266666666.666668</c:v>
                </c:pt>
                <c:pt idx="53">
                  <c:v>10666666666.666668</c:v>
                </c:pt>
                <c:pt idx="54">
                  <c:v>11066666666.666668</c:v>
                </c:pt>
                <c:pt idx="55">
                  <c:v>11666666666.666668</c:v>
                </c:pt>
                <c:pt idx="56">
                  <c:v>12333333333.333334</c:v>
                </c:pt>
                <c:pt idx="57">
                  <c:v>13466666666.666668</c:v>
                </c:pt>
                <c:pt idx="58">
                  <c:v>14600000000</c:v>
                </c:pt>
                <c:pt idx="59">
                  <c:v>15666666666.666668</c:v>
                </c:pt>
                <c:pt idx="60">
                  <c:v>17000000000</c:v>
                </c:pt>
                <c:pt idx="61">
                  <c:v>18466666666.666668</c:v>
                </c:pt>
                <c:pt idx="62">
                  <c:v>18933333333.333336</c:v>
                </c:pt>
                <c:pt idx="63">
                  <c:v>18666666666.666668</c:v>
                </c:pt>
              </c:numCache>
            </c:numRef>
          </c:val>
          <c:smooth val="0"/>
        </c:ser>
        <c:ser>
          <c:idx val="4"/>
          <c:order val="3"/>
          <c:tx>
            <c:strRef>
              <c:f>USGSMay09!$A$6</c:f>
              <c:strCache>
                <c:ptCount val="1"/>
                <c:pt idx="0">
                  <c:v>Calculated Proportion Aggregate</c:v>
                </c:pt>
              </c:strCache>
            </c:strRef>
          </c:tx>
          <c:marker>
            <c:symbol val="none"/>
          </c:marker>
          <c:cat>
            <c:numRef>
              <c:f>USGSMay09!$B$1:$BM$1</c:f>
              <c:numCache>
                <c:formatCode>yyyy</c:formatCode>
                <c:ptCount val="64"/>
                <c:pt idx="0">
                  <c:v>16983</c:v>
                </c:pt>
                <c:pt idx="1">
                  <c:v>17348</c:v>
                </c:pt>
                <c:pt idx="2">
                  <c:v>17714</c:v>
                </c:pt>
                <c:pt idx="3">
                  <c:v>18079</c:v>
                </c:pt>
                <c:pt idx="4">
                  <c:v>18444</c:v>
                </c:pt>
                <c:pt idx="5">
                  <c:v>18809</c:v>
                </c:pt>
                <c:pt idx="6">
                  <c:v>19175</c:v>
                </c:pt>
                <c:pt idx="7">
                  <c:v>19540</c:v>
                </c:pt>
                <c:pt idx="8">
                  <c:v>19905</c:v>
                </c:pt>
                <c:pt idx="9">
                  <c:v>20270</c:v>
                </c:pt>
                <c:pt idx="10">
                  <c:v>20636</c:v>
                </c:pt>
                <c:pt idx="11">
                  <c:v>21001</c:v>
                </c:pt>
                <c:pt idx="12">
                  <c:v>21366</c:v>
                </c:pt>
                <c:pt idx="13">
                  <c:v>21731</c:v>
                </c:pt>
                <c:pt idx="14">
                  <c:v>22097</c:v>
                </c:pt>
                <c:pt idx="15">
                  <c:v>22462</c:v>
                </c:pt>
                <c:pt idx="16">
                  <c:v>22827</c:v>
                </c:pt>
                <c:pt idx="17">
                  <c:v>23192</c:v>
                </c:pt>
                <c:pt idx="18">
                  <c:v>23558</c:v>
                </c:pt>
                <c:pt idx="19">
                  <c:v>23923</c:v>
                </c:pt>
                <c:pt idx="20">
                  <c:v>24288</c:v>
                </c:pt>
                <c:pt idx="21">
                  <c:v>24653</c:v>
                </c:pt>
                <c:pt idx="22">
                  <c:v>25019</c:v>
                </c:pt>
                <c:pt idx="23">
                  <c:v>25384</c:v>
                </c:pt>
                <c:pt idx="24">
                  <c:v>25749</c:v>
                </c:pt>
                <c:pt idx="25">
                  <c:v>26114</c:v>
                </c:pt>
                <c:pt idx="26">
                  <c:v>26480</c:v>
                </c:pt>
                <c:pt idx="27">
                  <c:v>26845</c:v>
                </c:pt>
                <c:pt idx="28">
                  <c:v>27210</c:v>
                </c:pt>
                <c:pt idx="29">
                  <c:v>27575</c:v>
                </c:pt>
                <c:pt idx="30">
                  <c:v>27941</c:v>
                </c:pt>
                <c:pt idx="31">
                  <c:v>28306</c:v>
                </c:pt>
                <c:pt idx="32">
                  <c:v>28671</c:v>
                </c:pt>
                <c:pt idx="33">
                  <c:v>29036</c:v>
                </c:pt>
                <c:pt idx="34">
                  <c:v>29402</c:v>
                </c:pt>
                <c:pt idx="35">
                  <c:v>29767</c:v>
                </c:pt>
                <c:pt idx="36">
                  <c:v>30132</c:v>
                </c:pt>
                <c:pt idx="37">
                  <c:v>30497</c:v>
                </c:pt>
                <c:pt idx="38">
                  <c:v>30863</c:v>
                </c:pt>
                <c:pt idx="39">
                  <c:v>31228</c:v>
                </c:pt>
                <c:pt idx="40">
                  <c:v>31593</c:v>
                </c:pt>
                <c:pt idx="41">
                  <c:v>31958</c:v>
                </c:pt>
                <c:pt idx="42">
                  <c:v>32324</c:v>
                </c:pt>
                <c:pt idx="43">
                  <c:v>32689</c:v>
                </c:pt>
                <c:pt idx="44">
                  <c:v>33054</c:v>
                </c:pt>
                <c:pt idx="45">
                  <c:v>33419</c:v>
                </c:pt>
                <c:pt idx="46">
                  <c:v>33785</c:v>
                </c:pt>
                <c:pt idx="47">
                  <c:v>34150</c:v>
                </c:pt>
                <c:pt idx="48">
                  <c:v>34515</c:v>
                </c:pt>
                <c:pt idx="49">
                  <c:v>34880</c:v>
                </c:pt>
                <c:pt idx="50">
                  <c:v>35246</c:v>
                </c:pt>
                <c:pt idx="51">
                  <c:v>35611</c:v>
                </c:pt>
                <c:pt idx="52">
                  <c:v>35976</c:v>
                </c:pt>
                <c:pt idx="53">
                  <c:v>36341</c:v>
                </c:pt>
                <c:pt idx="54">
                  <c:v>36707</c:v>
                </c:pt>
                <c:pt idx="55">
                  <c:v>37072</c:v>
                </c:pt>
                <c:pt idx="56">
                  <c:v>37437</c:v>
                </c:pt>
                <c:pt idx="57">
                  <c:v>37802</c:v>
                </c:pt>
                <c:pt idx="58">
                  <c:v>38168</c:v>
                </c:pt>
                <c:pt idx="59">
                  <c:v>38533</c:v>
                </c:pt>
                <c:pt idx="60">
                  <c:v>38898</c:v>
                </c:pt>
                <c:pt idx="61">
                  <c:v>39263</c:v>
                </c:pt>
                <c:pt idx="62">
                  <c:v>39629</c:v>
                </c:pt>
                <c:pt idx="63">
                  <c:v>39994</c:v>
                </c:pt>
              </c:numCache>
            </c:numRef>
          </c:cat>
          <c:val>
            <c:numRef>
              <c:f>USGSMay09!$B$6:$BM$6</c:f>
              <c:numCache>
                <c:formatCode>#,##0</c:formatCode>
                <c:ptCount val="64"/>
                <c:pt idx="0">
                  <c:v>350416666.66666669</c:v>
                </c:pt>
                <c:pt idx="1">
                  <c:v>414700000</c:v>
                </c:pt>
                <c:pt idx="2">
                  <c:v>493000000</c:v>
                </c:pt>
                <c:pt idx="3">
                  <c:v>555833333.33333337</c:v>
                </c:pt>
                <c:pt idx="4">
                  <c:v>642833333.33333337</c:v>
                </c:pt>
                <c:pt idx="5">
                  <c:v>720166666.66666663</c:v>
                </c:pt>
                <c:pt idx="6">
                  <c:v>778166666.66666663</c:v>
                </c:pt>
                <c:pt idx="7">
                  <c:v>860333333.33333337</c:v>
                </c:pt>
                <c:pt idx="8">
                  <c:v>942016666.66666675</c:v>
                </c:pt>
                <c:pt idx="9">
                  <c:v>1050283333.3333334</c:v>
                </c:pt>
                <c:pt idx="10">
                  <c:v>1137766666.6666667</c:v>
                </c:pt>
                <c:pt idx="11">
                  <c:v>1193350000</c:v>
                </c:pt>
                <c:pt idx="12">
                  <c:v>1268750000</c:v>
                </c:pt>
                <c:pt idx="13">
                  <c:v>1422450000</c:v>
                </c:pt>
                <c:pt idx="14">
                  <c:v>1529750000</c:v>
                </c:pt>
                <c:pt idx="15">
                  <c:v>1610466666.6666667</c:v>
                </c:pt>
                <c:pt idx="16">
                  <c:v>1732750000</c:v>
                </c:pt>
                <c:pt idx="17">
                  <c:v>1827000000</c:v>
                </c:pt>
                <c:pt idx="18">
                  <c:v>2008733333.3333335</c:v>
                </c:pt>
                <c:pt idx="19">
                  <c:v>2094766666.6666667</c:v>
                </c:pt>
                <c:pt idx="20">
                  <c:v>2243633333.3333335</c:v>
                </c:pt>
                <c:pt idx="21">
                  <c:v>2319033333.3333335</c:v>
                </c:pt>
                <c:pt idx="22">
                  <c:v>2490133333.3333335</c:v>
                </c:pt>
                <c:pt idx="23">
                  <c:v>2624983333.3333335</c:v>
                </c:pt>
                <c:pt idx="24">
                  <c:v>2763700000</c:v>
                </c:pt>
                <c:pt idx="25">
                  <c:v>2851666666.6666665</c:v>
                </c:pt>
                <c:pt idx="26">
                  <c:v>3194833333.3333335</c:v>
                </c:pt>
                <c:pt idx="27">
                  <c:v>3393000000</c:v>
                </c:pt>
                <c:pt idx="28">
                  <c:v>3398800000</c:v>
                </c:pt>
                <c:pt idx="29">
                  <c:v>3393966666.666667</c:v>
                </c:pt>
                <c:pt idx="30">
                  <c:v>3554433333.3333335</c:v>
                </c:pt>
                <c:pt idx="31">
                  <c:v>3852650000</c:v>
                </c:pt>
                <c:pt idx="32">
                  <c:v>4122833333.3333335</c:v>
                </c:pt>
                <c:pt idx="33">
                  <c:v>4216600000</c:v>
                </c:pt>
                <c:pt idx="34">
                  <c:v>4268316666.666667</c:v>
                </c:pt>
                <c:pt idx="35">
                  <c:v>4285716666.666667</c:v>
                </c:pt>
                <c:pt idx="36">
                  <c:v>4289100000</c:v>
                </c:pt>
                <c:pt idx="37">
                  <c:v>4430233333.333333</c:v>
                </c:pt>
                <c:pt idx="38">
                  <c:v>4548650000</c:v>
                </c:pt>
                <c:pt idx="39">
                  <c:v>4637100000</c:v>
                </c:pt>
                <c:pt idx="40">
                  <c:v>4872000000</c:v>
                </c:pt>
                <c:pt idx="41">
                  <c:v>5089500000</c:v>
                </c:pt>
                <c:pt idx="42">
                  <c:v>5403666666.666667</c:v>
                </c:pt>
                <c:pt idx="43">
                  <c:v>5036333333.333333</c:v>
                </c:pt>
                <c:pt idx="44">
                  <c:v>5041166666.666667</c:v>
                </c:pt>
                <c:pt idx="45">
                  <c:v>5727500000</c:v>
                </c:pt>
                <c:pt idx="46">
                  <c:v>5427833333.333333</c:v>
                </c:pt>
                <c:pt idx="47">
                  <c:v>6239833333.333334</c:v>
                </c:pt>
                <c:pt idx="48">
                  <c:v>6621666666.666667</c:v>
                </c:pt>
                <c:pt idx="49">
                  <c:v>6984166666.666667</c:v>
                </c:pt>
                <c:pt idx="50">
                  <c:v>7216166666.666667</c:v>
                </c:pt>
                <c:pt idx="51">
                  <c:v>7477166666.666667</c:v>
                </c:pt>
                <c:pt idx="52">
                  <c:v>7443333333.333334</c:v>
                </c:pt>
                <c:pt idx="53">
                  <c:v>7733333333.333334</c:v>
                </c:pt>
                <c:pt idx="54">
                  <c:v>8023333333.333334</c:v>
                </c:pt>
                <c:pt idx="55">
                  <c:v>8458333333.333334</c:v>
                </c:pt>
                <c:pt idx="56">
                  <c:v>8941666666.666666</c:v>
                </c:pt>
                <c:pt idx="57">
                  <c:v>9763333333.333334</c:v>
                </c:pt>
                <c:pt idx="58">
                  <c:v>10585000000</c:v>
                </c:pt>
                <c:pt idx="59">
                  <c:v>11358333333.333334</c:v>
                </c:pt>
                <c:pt idx="60">
                  <c:v>12325000000</c:v>
                </c:pt>
                <c:pt idx="61">
                  <c:v>13388333333.333334</c:v>
                </c:pt>
                <c:pt idx="62">
                  <c:v>13726666666.666668</c:v>
                </c:pt>
                <c:pt idx="63">
                  <c:v>13533333333.333334</c:v>
                </c:pt>
              </c:numCache>
            </c:numRef>
          </c:val>
          <c:smooth val="0"/>
        </c:ser>
        <c:dLbls>
          <c:showLegendKey val="0"/>
          <c:showVal val="0"/>
          <c:showCatName val="0"/>
          <c:showSerName val="0"/>
          <c:showPercent val="0"/>
          <c:showBubbleSize val="0"/>
        </c:dLbls>
        <c:marker val="1"/>
        <c:smooth val="0"/>
        <c:axId val="119784960"/>
        <c:axId val="105682560"/>
      </c:lineChart>
      <c:dateAx>
        <c:axId val="119784960"/>
        <c:scaling>
          <c:orientation val="minMax"/>
        </c:scaling>
        <c:delete val="0"/>
        <c:axPos val="b"/>
        <c:numFmt formatCode="yyyy" sourceLinked="1"/>
        <c:majorTickMark val="out"/>
        <c:minorTickMark val="none"/>
        <c:tickLblPos val="nextTo"/>
        <c:crossAx val="105682560"/>
        <c:crosses val="autoZero"/>
        <c:auto val="1"/>
        <c:lblOffset val="100"/>
        <c:baseTimeUnit val="years"/>
      </c:dateAx>
      <c:valAx>
        <c:axId val="105682560"/>
        <c:scaling>
          <c:orientation val="minMax"/>
        </c:scaling>
        <c:delete val="0"/>
        <c:axPos val="l"/>
        <c:majorGridlines/>
        <c:numFmt formatCode="#,##0" sourceLinked="1"/>
        <c:majorTickMark val="out"/>
        <c:minorTickMark val="none"/>
        <c:tickLblPos val="nextTo"/>
        <c:crossAx val="119784960"/>
        <c:crosses val="autoZero"/>
        <c:crossBetween val="between"/>
      </c:valAx>
    </c:plotArea>
    <c:legend>
      <c:legendPos val="r"/>
      <c:layout>
        <c:manualLayout>
          <c:xMode val="edge"/>
          <c:yMode val="edge"/>
          <c:x val="0.74313820575608314"/>
          <c:y val="6.2764015774504061E-3"/>
          <c:w val="0.2568618014185437"/>
          <c:h val="0.48455234762321375"/>
        </c:manualLayout>
      </c:layout>
      <c:overlay val="0"/>
    </c:legend>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A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b="0" i="0" u="none" strike="noStrike" baseline="0">
                <a:solidFill>
                  <a:srgbClr val="000000"/>
                </a:solidFill>
                <a:latin typeface="Arial"/>
                <a:ea typeface="Arial"/>
                <a:cs typeface="Arial"/>
              </a:defRPr>
            </a:pPr>
            <a:r>
              <a:rPr lang="en-AU"/>
              <a:t>BAU Emissions ~ Target and Achieved</a:t>
            </a:r>
          </a:p>
        </c:rich>
      </c:tx>
      <c:layout>
        <c:manualLayout>
          <c:xMode val="edge"/>
          <c:yMode val="edge"/>
          <c:x val="0.30760380758856753"/>
          <c:y val="3.3419023136246784E-2"/>
        </c:manualLayout>
      </c:layout>
      <c:overlay val="0"/>
      <c:spPr>
        <a:noFill/>
        <a:ln w="25400">
          <a:noFill/>
        </a:ln>
      </c:spPr>
    </c:title>
    <c:autoTitleDeleted val="0"/>
    <c:plotArea>
      <c:layout>
        <c:manualLayout>
          <c:layoutTarget val="inner"/>
          <c:xMode val="edge"/>
          <c:yMode val="edge"/>
          <c:x val="8.1797281036956951E-2"/>
          <c:y val="0.19023136246786657"/>
          <c:w val="0.62203026119314886"/>
          <c:h val="0.69151670951156707"/>
        </c:manualLayout>
      </c:layout>
      <c:scatterChart>
        <c:scatterStyle val="smoothMarker"/>
        <c:varyColors val="0"/>
        <c:ser>
          <c:idx val="0"/>
          <c:order val="0"/>
          <c:tx>
            <c:strRef>
              <c:f>'[GaiaEngineeringVGeoSequestrationV1.3_5June18.xls]Global CO2'!$B$26</c:f>
              <c:strCache>
                <c:ptCount val="1"/>
                <c:pt idx="0">
                  <c:v>BAU Emissions Scenario Selected (EIA  A,B,C,D)</c:v>
                </c:pt>
              </c:strCache>
            </c:strRef>
          </c:tx>
          <c:spPr>
            <a:ln w="25400">
              <a:solidFill>
                <a:srgbClr val="000080"/>
              </a:solidFill>
              <a:prstDash val="solid"/>
            </a:ln>
          </c:spPr>
          <c:marker>
            <c:symbol val="none"/>
          </c:marker>
          <c:xVal>
            <c:numRef>
              <c:f>'[GaiaEngineeringVGeoSequestrationV1.3_5June18.xls]Global CO2'!$D$25:$AC$25</c:f>
              <c:numCache>
                <c:formatCode>General</c:formatCode>
                <c:ptCount val="2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numCache>
            </c:numRef>
          </c:xVal>
          <c:yVal>
            <c:numRef>
              <c:f>'[GaiaEngineeringVGeoSequestrationV1.3_5June18.xls]Global CO2'!$D$26:$AC$26</c:f>
              <c:numCache>
                <c:formatCode>#,##0</c:formatCode>
                <c:ptCount val="26"/>
                <c:pt idx="0">
                  <c:v>26693.928751576459</c:v>
                </c:pt>
                <c:pt idx="1">
                  <c:v>27316.021437579067</c:v>
                </c:pt>
                <c:pt idx="2">
                  <c:v>27938.114123581443</c:v>
                </c:pt>
                <c:pt idx="3">
                  <c:v>28560.206809584051</c:v>
                </c:pt>
                <c:pt idx="4">
                  <c:v>29182.299495586427</c:v>
                </c:pt>
                <c:pt idx="5">
                  <c:v>29804.392181589035</c:v>
                </c:pt>
                <c:pt idx="6">
                  <c:v>30426.484867591644</c:v>
                </c:pt>
                <c:pt idx="7">
                  <c:v>31048.577553594019</c:v>
                </c:pt>
                <c:pt idx="8">
                  <c:v>31670.670239596628</c:v>
                </c:pt>
                <c:pt idx="9">
                  <c:v>32292.762925599236</c:v>
                </c:pt>
                <c:pt idx="10">
                  <c:v>32914.855611601612</c:v>
                </c:pt>
                <c:pt idx="11">
                  <c:v>33536.94829760422</c:v>
                </c:pt>
                <c:pt idx="12">
                  <c:v>34159.040983606596</c:v>
                </c:pt>
                <c:pt idx="13">
                  <c:v>34781.133669609204</c:v>
                </c:pt>
                <c:pt idx="14">
                  <c:v>35403.226355611812</c:v>
                </c:pt>
                <c:pt idx="15">
                  <c:v>36025.319041614188</c:v>
                </c:pt>
                <c:pt idx="16">
                  <c:v>36647.411727616796</c:v>
                </c:pt>
                <c:pt idx="17">
                  <c:v>37269.504413619405</c:v>
                </c:pt>
                <c:pt idx="18">
                  <c:v>37891.59709962178</c:v>
                </c:pt>
                <c:pt idx="19">
                  <c:v>38513.689785624389</c:v>
                </c:pt>
                <c:pt idx="20">
                  <c:v>39135.782471626997</c:v>
                </c:pt>
                <c:pt idx="21">
                  <c:v>39757.875157629373</c:v>
                </c:pt>
                <c:pt idx="22">
                  <c:v>40379.967843631981</c:v>
                </c:pt>
                <c:pt idx="23">
                  <c:v>41002.060529634356</c:v>
                </c:pt>
                <c:pt idx="24">
                  <c:v>41624.153215636965</c:v>
                </c:pt>
                <c:pt idx="25">
                  <c:v>42246.245901639573</c:v>
                </c:pt>
              </c:numCache>
            </c:numRef>
          </c:yVal>
          <c:smooth val="1"/>
        </c:ser>
        <c:ser>
          <c:idx val="1"/>
          <c:order val="1"/>
          <c:tx>
            <c:strRef>
              <c:f>'[GaiaEngineeringVGeoSequestrationV1.3_5June18.xls]Global CO2'!$B$27</c:f>
              <c:strCache>
                <c:ptCount val="1"/>
                <c:pt idx="0">
                  <c:v>Calculated Target Sequestration Required (based on emissions scenario A)</c:v>
                </c:pt>
              </c:strCache>
            </c:strRef>
          </c:tx>
          <c:spPr>
            <a:ln w="25400">
              <a:solidFill>
                <a:srgbClr val="FF00FF"/>
              </a:solidFill>
              <a:prstDash val="solid"/>
            </a:ln>
          </c:spPr>
          <c:marker>
            <c:symbol val="none"/>
          </c:marker>
          <c:xVal>
            <c:numRef>
              <c:f>'[GaiaEngineeringVGeoSequestrationV1.3_5June18.xls]Global CO2'!$D$25:$AC$25</c:f>
              <c:numCache>
                <c:formatCode>General</c:formatCode>
                <c:ptCount val="2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numCache>
            </c:numRef>
          </c:xVal>
          <c:yVal>
            <c:numRef>
              <c:f>'[GaiaEngineeringVGeoSequestrationV1.3_5June18.xls]Global CO2'!$D$27:$AC$27</c:f>
              <c:numCache>
                <c:formatCode>#,##0</c:formatCode>
                <c:ptCount val="26"/>
                <c:pt idx="0">
                  <c:v>0</c:v>
                </c:pt>
                <c:pt idx="1">
                  <c:v>10.139816549264271</c:v>
                </c:pt>
                <c:pt idx="2">
                  <c:v>27.904344379373388</c:v>
                </c:pt>
                <c:pt idx="3">
                  <c:v>76.124304857752378</c:v>
                </c:pt>
                <c:pt idx="4">
                  <c:v>204.55485252128196</c:v>
                </c:pt>
                <c:pt idx="5">
                  <c:v>535.54927879974218</c:v>
                </c:pt>
                <c:pt idx="6">
                  <c:v>1342.299100288004</c:v>
                </c:pt>
                <c:pt idx="7">
                  <c:v>3138.459130870538</c:v>
                </c:pt>
                <c:pt idx="8">
                  <c:v>6626.9595538035019</c:v>
                </c:pt>
                <c:pt idx="9">
                  <c:v>12255.735088704492</c:v>
                </c:pt>
                <c:pt idx="10">
                  <c:v>19549.485649492177</c:v>
                </c:pt>
                <c:pt idx="11">
                  <c:v>27129.115910956145</c:v>
                </c:pt>
                <c:pt idx="12">
                  <c:v>33667.144610805663</c:v>
                </c:pt>
                <c:pt idx="13">
                  <c:v>38622.421188954824</c:v>
                </c:pt>
                <c:pt idx="14">
                  <c:v>42133.034732203319</c:v>
                </c:pt>
                <c:pt idx="15">
                  <c:v>44590.834552066379</c:v>
                </c:pt>
                <c:pt idx="16">
                  <c:v>46367.783827560059</c:v>
                </c:pt>
                <c:pt idx="17">
                  <c:v>47732.435776814185</c:v>
                </c:pt>
                <c:pt idx="18">
                  <c:v>48856.339480710281</c:v>
                </c:pt>
                <c:pt idx="19">
                  <c:v>49842.475853562893</c:v>
                </c:pt>
                <c:pt idx="20">
                  <c:v>50750.65655844206</c:v>
                </c:pt>
                <c:pt idx="21">
                  <c:v>51615.003202278604</c:v>
                </c:pt>
                <c:pt idx="22">
                  <c:v>52454.790347398855</c:v>
                </c:pt>
                <c:pt idx="23">
                  <c:v>53280.845873322585</c:v>
                </c:pt>
                <c:pt idx="24">
                  <c:v>54099.233483353783</c:v>
                </c:pt>
                <c:pt idx="25">
                  <c:v>54913.342660007591</c:v>
                </c:pt>
              </c:numCache>
            </c:numRef>
          </c:yVal>
          <c:smooth val="1"/>
        </c:ser>
        <c:ser>
          <c:idx val="3"/>
          <c:order val="2"/>
          <c:tx>
            <c:strRef>
              <c:f>'[GaiaEngineeringVGeoSequestrationV1.3_5June18.xls]Global CO2'!$B$29</c:f>
              <c:strCache>
                <c:ptCount val="1"/>
                <c:pt idx="0">
                  <c:v>CO2 Sequestered as MgCO3 in Built Environment (Given % Man Made Carbonate &amp; Adoption Period)</c:v>
                </c:pt>
              </c:strCache>
            </c:strRef>
          </c:tx>
          <c:spPr>
            <a:ln w="25400">
              <a:solidFill>
                <a:srgbClr val="00FFFF"/>
              </a:solidFill>
              <a:prstDash val="solid"/>
            </a:ln>
          </c:spPr>
          <c:marker>
            <c:symbol val="none"/>
          </c:marker>
          <c:xVal>
            <c:numRef>
              <c:f>'[GaiaEngineeringVGeoSequestrationV1.3_5June18.xls]Global CO2'!$D$25:$AC$25</c:f>
              <c:numCache>
                <c:formatCode>General</c:formatCode>
                <c:ptCount val="2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numCache>
            </c:numRef>
          </c:xVal>
          <c:yVal>
            <c:numRef>
              <c:f>'[GaiaEngineeringVGeoSequestrationV1.3_5June18.xls]Global CO2'!$D$29:$AC$29</c:f>
              <c:numCache>
                <c:formatCode>#,##0</c:formatCode>
                <c:ptCount val="26"/>
                <c:pt idx="0">
                  <c:v>0</c:v>
                </c:pt>
                <c:pt idx="1">
                  <c:v>2.3994724482370802</c:v>
                </c:pt>
                <c:pt idx="2">
                  <c:v>6.7711266137162927</c:v>
                </c:pt>
                <c:pt idx="3">
                  <c:v>18.990546413660873</c:v>
                </c:pt>
                <c:pt idx="4">
                  <c:v>52.679034626236096</c:v>
                </c:pt>
                <c:pt idx="5">
                  <c:v>143.32142103194141</c:v>
                </c:pt>
                <c:pt idx="6">
                  <c:v>377.12247363015808</c:v>
                </c:pt>
                <c:pt idx="7">
                  <c:v>939.1466735391208</c:v>
                </c:pt>
                <c:pt idx="8">
                  <c:v>2148.538133309627</c:v>
                </c:pt>
                <c:pt idx="9">
                  <c:v>4368.730605839598</c:v>
                </c:pt>
                <c:pt idx="10">
                  <c:v>7702.8165181527056</c:v>
                </c:pt>
                <c:pt idx="11">
                  <c:v>11733.615450119758</c:v>
                </c:pt>
                <c:pt idx="12">
                  <c:v>15745.859389485993</c:v>
                </c:pt>
                <c:pt idx="13">
                  <c:v>19220.548533328318</c:v>
                </c:pt>
                <c:pt idx="14">
                  <c:v>22025.909583730481</c:v>
                </c:pt>
                <c:pt idx="15">
                  <c:v>24276.291468979292</c:v>
                </c:pt>
                <c:pt idx="16">
                  <c:v>26151.462873534878</c:v>
                </c:pt>
                <c:pt idx="17">
                  <c:v>27806.397860828431</c:v>
                </c:pt>
                <c:pt idx="18">
                  <c:v>29350.628882178939</c:v>
                </c:pt>
                <c:pt idx="19">
                  <c:v>30855.051711994409</c:v>
                </c:pt>
                <c:pt idx="20">
                  <c:v>32363.896599882573</c:v>
                </c:pt>
                <c:pt idx="21">
                  <c:v>33904.604001360807</c:v>
                </c:pt>
                <c:pt idx="22">
                  <c:v>35494.531042293267</c:v>
                </c:pt>
                <c:pt idx="23">
                  <c:v>37145.146541245696</c:v>
                </c:pt>
                <c:pt idx="24">
                  <c:v>38864.552905307304</c:v>
                </c:pt>
                <c:pt idx="25">
                  <c:v>40658.972316966734</c:v>
                </c:pt>
              </c:numCache>
            </c:numRef>
          </c:yVal>
          <c:smooth val="1"/>
        </c:ser>
        <c:dLbls>
          <c:showLegendKey val="0"/>
          <c:showVal val="0"/>
          <c:showCatName val="0"/>
          <c:showSerName val="0"/>
          <c:showPercent val="0"/>
          <c:showBubbleSize val="0"/>
        </c:dLbls>
        <c:axId val="117948416"/>
        <c:axId val="117948992"/>
      </c:scatterChart>
      <c:valAx>
        <c:axId val="117948416"/>
        <c:scaling>
          <c:orientation val="minMax"/>
          <c:max val="2030"/>
          <c:min val="2005"/>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1025" b="0" i="0" u="none" strike="noStrike" baseline="0">
                <a:solidFill>
                  <a:srgbClr val="000000"/>
                </a:solidFill>
                <a:latin typeface="Arial"/>
                <a:ea typeface="Arial"/>
                <a:cs typeface="Arial"/>
              </a:defRPr>
            </a:pPr>
            <a:endParaRPr lang="en-US"/>
          </a:p>
        </c:txPr>
        <c:crossAx val="117948992"/>
        <c:crosses val="autoZero"/>
        <c:crossBetween val="midCat"/>
      </c:valAx>
      <c:valAx>
        <c:axId val="117948992"/>
        <c:scaling>
          <c:orientation val="minMax"/>
          <c:min val="0"/>
        </c:scaling>
        <c:delete val="0"/>
        <c:axPos val="l"/>
        <c:majorGridlines>
          <c:spPr>
            <a:ln w="3175">
              <a:solidFill>
                <a:srgbClr val="000000"/>
              </a:solidFill>
              <a:prstDash val="sysDash"/>
            </a:ln>
          </c:spPr>
        </c:majorGridlines>
        <c:numFmt formatCode="#,##0" sourceLinked="1"/>
        <c:majorTickMark val="out"/>
        <c:minorTickMark val="none"/>
        <c:tickLblPos val="nextTo"/>
        <c:spPr>
          <a:ln w="3175">
            <a:solidFill>
              <a:srgbClr val="000000"/>
            </a:solidFill>
            <a:prstDash val="solid"/>
          </a:ln>
        </c:spPr>
        <c:txPr>
          <a:bodyPr rot="0" vert="horz"/>
          <a:lstStyle/>
          <a:p>
            <a:pPr>
              <a:defRPr sz="1025" b="0" i="0" u="none" strike="noStrike" baseline="0">
                <a:solidFill>
                  <a:srgbClr val="000000"/>
                </a:solidFill>
                <a:latin typeface="Arial"/>
                <a:ea typeface="Arial"/>
                <a:cs typeface="Arial"/>
              </a:defRPr>
            </a:pPr>
            <a:endParaRPr lang="en-US"/>
          </a:p>
        </c:txPr>
        <c:crossAx val="117948416"/>
        <c:crosses val="autoZero"/>
        <c:crossBetween val="midCat"/>
      </c:valAx>
      <c:spPr>
        <a:solidFill>
          <a:srgbClr val="C0C0C0"/>
        </a:solidFill>
        <a:ln w="12700">
          <a:solidFill>
            <a:srgbClr val="808080"/>
          </a:solidFill>
          <a:prstDash val="solid"/>
        </a:ln>
      </c:spPr>
    </c:plotArea>
    <c:legend>
      <c:legendPos val="r"/>
      <c:layout>
        <c:manualLayout>
          <c:xMode val="edge"/>
          <c:yMode val="edge"/>
          <c:x val="0.73570146004901216"/>
          <c:y val="0.13436819441119205"/>
          <c:w val="0.24243856876840264"/>
          <c:h val="0.83321524890418452"/>
        </c:manualLayout>
      </c:layout>
      <c:overlay val="0"/>
      <c:spPr>
        <a:solidFill>
          <a:srgbClr val="FFFFFF"/>
        </a:solidFill>
        <a:ln w="3175">
          <a:solidFill>
            <a:srgbClr val="000000"/>
          </a:solidFill>
          <a:prstDash val="solid"/>
        </a:ln>
      </c:spPr>
      <c:txPr>
        <a:bodyPr/>
        <a:lstStyle/>
        <a:p>
          <a:pPr>
            <a:defRPr lang="nl-NL" sz="1200" b="0" i="0" u="none" strike="noStrike" baseline="0">
              <a:solidFill>
                <a:srgbClr val="000000"/>
              </a:solidFill>
              <a:latin typeface="Arial"/>
              <a:ea typeface="Arial"/>
              <a:cs typeface="Arial"/>
            </a:defRPr>
          </a:pPr>
          <a:endParaRPr lang="en-US"/>
        </a:p>
      </c:txPr>
    </c:legend>
    <c:plotVisOnly val="1"/>
    <c:dispBlanksAs val="gap"/>
    <c:showDLblsOverMax val="0"/>
  </c:chart>
  <c:spPr>
    <a:solidFill>
      <a:srgbClr val="FFFFFF"/>
    </a:solidFill>
    <a:ln w="3175">
      <a:solidFill>
        <a:srgbClr val="000000"/>
      </a:solidFill>
      <a:prstDash val="solid"/>
    </a:ln>
  </c:spPr>
  <c:txPr>
    <a:bodyPr/>
    <a:lstStyle/>
    <a:p>
      <a:pPr>
        <a:defRPr sz="1025" b="0" i="0" u="none" strike="noStrike" baseline="0">
          <a:solidFill>
            <a:srgbClr val="000000"/>
          </a:solidFill>
          <a:latin typeface="Arial"/>
          <a:ea typeface="Arial"/>
          <a:cs typeface="Arial"/>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A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850" b="1" i="0" u="none" strike="noStrike" baseline="0">
                <a:solidFill>
                  <a:srgbClr val="000000"/>
                </a:solidFill>
                <a:latin typeface="Arial"/>
                <a:ea typeface="Arial"/>
                <a:cs typeface="Arial"/>
              </a:defRPr>
            </a:pPr>
            <a:r>
              <a:rPr lang="en-AU"/>
              <a:t>Mass CO2 in the Atmosphere</a:t>
            </a:r>
          </a:p>
        </c:rich>
      </c:tx>
      <c:layout>
        <c:manualLayout>
          <c:xMode val="edge"/>
          <c:yMode val="edge"/>
          <c:x val="0.40166865315852207"/>
          <c:y val="3.8194444444444448E-2"/>
        </c:manualLayout>
      </c:layout>
      <c:overlay val="0"/>
      <c:spPr>
        <a:noFill/>
        <a:ln w="25400">
          <a:noFill/>
        </a:ln>
      </c:spPr>
    </c:title>
    <c:autoTitleDeleted val="0"/>
    <c:plotArea>
      <c:layout>
        <c:manualLayout>
          <c:layoutTarget val="inner"/>
          <c:xMode val="edge"/>
          <c:yMode val="edge"/>
          <c:x val="5.8402860548271804E-2"/>
          <c:y val="0.17013946580493791"/>
          <c:w val="0.67938021454112163"/>
          <c:h val="0.65972445924363765"/>
        </c:manualLayout>
      </c:layout>
      <c:scatterChart>
        <c:scatterStyle val="smoothMarker"/>
        <c:varyColors val="0"/>
        <c:ser>
          <c:idx val="0"/>
          <c:order val="0"/>
          <c:tx>
            <c:strRef>
              <c:f>'Global CO2'!$B$40</c:f>
              <c:strCache>
                <c:ptCount val="1"/>
                <c:pt idx="0">
                  <c:v>Mass CO2 in the Atmosphere without Gaia Engineering/Geo Sequestration (Selected Scenario A)</c:v>
                </c:pt>
              </c:strCache>
            </c:strRef>
          </c:tx>
          <c:spPr>
            <a:ln w="25400">
              <a:solidFill>
                <a:srgbClr val="000080"/>
              </a:solidFill>
              <a:prstDash val="solid"/>
            </a:ln>
          </c:spPr>
          <c:marker>
            <c:symbol val="none"/>
          </c:marker>
          <c:xVal>
            <c:numRef>
              <c:f>'Global CO2'!$D$39:$CU$39</c:f>
              <c:numCache>
                <c:formatCode>General</c:formatCode>
                <c:ptCount val="9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pt idx="36">
                  <c:v>2041</c:v>
                </c:pt>
                <c:pt idx="37">
                  <c:v>2042</c:v>
                </c:pt>
                <c:pt idx="38">
                  <c:v>2043</c:v>
                </c:pt>
                <c:pt idx="39">
                  <c:v>2044</c:v>
                </c:pt>
                <c:pt idx="40">
                  <c:v>2045</c:v>
                </c:pt>
                <c:pt idx="41">
                  <c:v>2046</c:v>
                </c:pt>
                <c:pt idx="42">
                  <c:v>2047</c:v>
                </c:pt>
                <c:pt idx="43">
                  <c:v>2048</c:v>
                </c:pt>
                <c:pt idx="44">
                  <c:v>2049</c:v>
                </c:pt>
                <c:pt idx="45">
                  <c:v>2050</c:v>
                </c:pt>
                <c:pt idx="46">
                  <c:v>2051</c:v>
                </c:pt>
                <c:pt idx="47">
                  <c:v>2052</c:v>
                </c:pt>
                <c:pt idx="48">
                  <c:v>2053</c:v>
                </c:pt>
                <c:pt idx="49">
                  <c:v>2054</c:v>
                </c:pt>
                <c:pt idx="50">
                  <c:v>2055</c:v>
                </c:pt>
                <c:pt idx="51">
                  <c:v>2056</c:v>
                </c:pt>
                <c:pt idx="52">
                  <c:v>2057</c:v>
                </c:pt>
                <c:pt idx="53">
                  <c:v>2058</c:v>
                </c:pt>
                <c:pt idx="54">
                  <c:v>2059</c:v>
                </c:pt>
                <c:pt idx="55">
                  <c:v>2060</c:v>
                </c:pt>
                <c:pt idx="56">
                  <c:v>2061</c:v>
                </c:pt>
                <c:pt idx="57">
                  <c:v>2062</c:v>
                </c:pt>
                <c:pt idx="58">
                  <c:v>2063</c:v>
                </c:pt>
                <c:pt idx="59">
                  <c:v>2064</c:v>
                </c:pt>
                <c:pt idx="60">
                  <c:v>2065</c:v>
                </c:pt>
                <c:pt idx="61">
                  <c:v>2066</c:v>
                </c:pt>
                <c:pt idx="62">
                  <c:v>2067</c:v>
                </c:pt>
                <c:pt idx="63">
                  <c:v>2068</c:v>
                </c:pt>
                <c:pt idx="64">
                  <c:v>2069</c:v>
                </c:pt>
                <c:pt idx="65">
                  <c:v>2070</c:v>
                </c:pt>
                <c:pt idx="66">
                  <c:v>2071</c:v>
                </c:pt>
                <c:pt idx="67">
                  <c:v>2072</c:v>
                </c:pt>
                <c:pt idx="68">
                  <c:v>2073</c:v>
                </c:pt>
                <c:pt idx="69">
                  <c:v>2074</c:v>
                </c:pt>
                <c:pt idx="70">
                  <c:v>2075</c:v>
                </c:pt>
                <c:pt idx="71">
                  <c:v>2076</c:v>
                </c:pt>
                <c:pt idx="72">
                  <c:v>2077</c:v>
                </c:pt>
                <c:pt idx="73">
                  <c:v>2078</c:v>
                </c:pt>
                <c:pt idx="74">
                  <c:v>2079</c:v>
                </c:pt>
                <c:pt idx="75">
                  <c:v>2080</c:v>
                </c:pt>
                <c:pt idx="76">
                  <c:v>2081</c:v>
                </c:pt>
                <c:pt idx="77">
                  <c:v>2082</c:v>
                </c:pt>
                <c:pt idx="78">
                  <c:v>2083</c:v>
                </c:pt>
                <c:pt idx="79">
                  <c:v>2084</c:v>
                </c:pt>
                <c:pt idx="80">
                  <c:v>2085</c:v>
                </c:pt>
                <c:pt idx="81">
                  <c:v>2086</c:v>
                </c:pt>
                <c:pt idx="82">
                  <c:v>2087</c:v>
                </c:pt>
                <c:pt idx="83">
                  <c:v>2088</c:v>
                </c:pt>
                <c:pt idx="84">
                  <c:v>2089</c:v>
                </c:pt>
                <c:pt idx="85">
                  <c:v>2090</c:v>
                </c:pt>
                <c:pt idx="86">
                  <c:v>2091</c:v>
                </c:pt>
                <c:pt idx="87">
                  <c:v>2092</c:v>
                </c:pt>
                <c:pt idx="88">
                  <c:v>2093</c:v>
                </c:pt>
                <c:pt idx="89">
                  <c:v>2094</c:v>
                </c:pt>
                <c:pt idx="90">
                  <c:v>2095</c:v>
                </c:pt>
                <c:pt idx="91">
                  <c:v>2096</c:v>
                </c:pt>
                <c:pt idx="92">
                  <c:v>2097</c:v>
                </c:pt>
                <c:pt idx="93">
                  <c:v>2098</c:v>
                </c:pt>
                <c:pt idx="94">
                  <c:v>2099</c:v>
                </c:pt>
                <c:pt idx="95">
                  <c:v>2100</c:v>
                </c:pt>
              </c:numCache>
            </c:numRef>
          </c:xVal>
          <c:yVal>
            <c:numRef>
              <c:f>'Global CO2'!$D$40:$CU$40</c:f>
              <c:numCache>
                <c:formatCode>#,##0</c:formatCode>
                <c:ptCount val="96"/>
                <c:pt idx="0">
                  <c:v>2970.2579287515769</c:v>
                </c:pt>
                <c:pt idx="1">
                  <c:v>2997.5739501891558</c:v>
                </c:pt>
                <c:pt idx="2">
                  <c:v>3025.512064312737</c:v>
                </c:pt>
                <c:pt idx="3">
                  <c:v>3054.0722711223211</c:v>
                </c:pt>
                <c:pt idx="4">
                  <c:v>3083.2545706179076</c:v>
                </c:pt>
                <c:pt idx="5">
                  <c:v>3113.0589627994964</c:v>
                </c:pt>
                <c:pt idx="6">
                  <c:v>3143.485447667088</c:v>
                </c:pt>
                <c:pt idx="7">
                  <c:v>3174.534025220682</c:v>
                </c:pt>
                <c:pt idx="8">
                  <c:v>3206.2046954602788</c:v>
                </c:pt>
                <c:pt idx="9">
                  <c:v>3238.497458385878</c:v>
                </c:pt>
                <c:pt idx="10">
                  <c:v>3271.4123139974795</c:v>
                </c:pt>
                <c:pt idx="11">
                  <c:v>3304.9492622950838</c:v>
                </c:pt>
                <c:pt idx="12">
                  <c:v>3339.1083032786905</c:v>
                </c:pt>
                <c:pt idx="13">
                  <c:v>3373.8894369482996</c:v>
                </c:pt>
                <c:pt idx="14">
                  <c:v>3409.2926633039115</c:v>
                </c:pt>
                <c:pt idx="15">
                  <c:v>3445.3179823455257</c:v>
                </c:pt>
                <c:pt idx="16">
                  <c:v>3481.9653940731423</c:v>
                </c:pt>
                <c:pt idx="17">
                  <c:v>3519.2348984867617</c:v>
                </c:pt>
                <c:pt idx="18">
                  <c:v>3557.1264955863835</c:v>
                </c:pt>
                <c:pt idx="19">
                  <c:v>3595.6401853720081</c:v>
                </c:pt>
                <c:pt idx="20">
                  <c:v>3634.775967843635</c:v>
                </c:pt>
                <c:pt idx="21">
                  <c:v>3674.5338430012644</c:v>
                </c:pt>
                <c:pt idx="22">
                  <c:v>3714.9138108448965</c:v>
                </c:pt>
                <c:pt idx="23">
                  <c:v>3755.915871374531</c:v>
                </c:pt>
                <c:pt idx="24">
                  <c:v>3797.5400245901678</c:v>
                </c:pt>
                <c:pt idx="25">
                  <c:v>3839.7862704918075</c:v>
                </c:pt>
                <c:pt idx="26">
                  <c:v>3882.6546090794495</c:v>
                </c:pt>
                <c:pt idx="27">
                  <c:v>3926.1450403530939</c:v>
                </c:pt>
                <c:pt idx="28">
                  <c:v>3970.2575643127411</c:v>
                </c:pt>
                <c:pt idx="29">
                  <c:v>4014.9921809583907</c:v>
                </c:pt>
                <c:pt idx="30">
                  <c:v>4060.3488902900426</c:v>
                </c:pt>
                <c:pt idx="31">
                  <c:v>4106.3276923076974</c:v>
                </c:pt>
                <c:pt idx="32">
                  <c:v>4152.9285870113545</c:v>
                </c:pt>
                <c:pt idx="33">
                  <c:v>4200.1515744010139</c:v>
                </c:pt>
                <c:pt idx="34">
                  <c:v>4247.9966544766758</c:v>
                </c:pt>
                <c:pt idx="35">
                  <c:v>4296.4638272383409</c:v>
                </c:pt>
                <c:pt idx="36">
                  <c:v>4345.5530926860083</c:v>
                </c:pt>
                <c:pt idx="37">
                  <c:v>4395.2644508196781</c:v>
                </c:pt>
                <c:pt idx="38">
                  <c:v>4445.5979016393503</c:v>
                </c:pt>
                <c:pt idx="39">
                  <c:v>4496.5534451450249</c:v>
                </c:pt>
                <c:pt idx="40">
                  <c:v>4548.1310813367018</c:v>
                </c:pt>
                <c:pt idx="41">
                  <c:v>4600.3308102143819</c:v>
                </c:pt>
                <c:pt idx="42">
                  <c:v>4653.1526317780645</c:v>
                </c:pt>
                <c:pt idx="43">
                  <c:v>4706.5965460277494</c:v>
                </c:pt>
                <c:pt idx="44">
                  <c:v>4760.6625529634366</c:v>
                </c:pt>
                <c:pt idx="45">
                  <c:v>4815.3506525851262</c:v>
                </c:pt>
                <c:pt idx="46">
                  <c:v>4870.6608448928191</c:v>
                </c:pt>
                <c:pt idx="47">
                  <c:v>4926.5931298865144</c:v>
                </c:pt>
                <c:pt idx="48">
                  <c:v>4983.147507566212</c:v>
                </c:pt>
                <c:pt idx="49">
                  <c:v>5040.3239779319119</c:v>
                </c:pt>
                <c:pt idx="50">
                  <c:v>5098.1225409836143</c:v>
                </c:pt>
                <c:pt idx="51">
                  <c:v>5156.543196721319</c:v>
                </c:pt>
                <c:pt idx="52">
                  <c:v>5215.5859451450269</c:v>
                </c:pt>
                <c:pt idx="53">
                  <c:v>5275.2507862547372</c:v>
                </c:pt>
                <c:pt idx="54">
                  <c:v>5335.5377200504499</c:v>
                </c:pt>
                <c:pt idx="55">
                  <c:v>5396.446746532165</c:v>
                </c:pt>
                <c:pt idx="56">
                  <c:v>5457.9778656998824</c:v>
                </c:pt>
                <c:pt idx="57">
                  <c:v>5520.1310775536031</c:v>
                </c:pt>
                <c:pt idx="58">
                  <c:v>5582.9063820933261</c:v>
                </c:pt>
                <c:pt idx="59">
                  <c:v>5646.3037793190515</c:v>
                </c:pt>
                <c:pt idx="60">
                  <c:v>5710.3232692307793</c:v>
                </c:pt>
                <c:pt idx="61">
                  <c:v>5774.9648518285094</c:v>
                </c:pt>
                <c:pt idx="62">
                  <c:v>5840.2285271122419</c:v>
                </c:pt>
                <c:pt idx="63">
                  <c:v>5906.1142950819776</c:v>
                </c:pt>
                <c:pt idx="64">
                  <c:v>5972.6221557377157</c:v>
                </c:pt>
                <c:pt idx="65">
                  <c:v>6039.7521090794562</c:v>
                </c:pt>
                <c:pt idx="66">
                  <c:v>6107.504155107199</c:v>
                </c:pt>
                <c:pt idx="67">
                  <c:v>6175.8782938209442</c:v>
                </c:pt>
                <c:pt idx="68">
                  <c:v>6244.8745252206918</c:v>
                </c:pt>
                <c:pt idx="69">
                  <c:v>6314.4928493064426</c:v>
                </c:pt>
                <c:pt idx="70">
                  <c:v>6384.7332660781958</c:v>
                </c:pt>
                <c:pt idx="71">
                  <c:v>6455.5957755359514</c:v>
                </c:pt>
                <c:pt idx="72">
                  <c:v>6527.0803776797093</c:v>
                </c:pt>
                <c:pt idx="73">
                  <c:v>6599.1870725094695</c:v>
                </c:pt>
                <c:pt idx="74">
                  <c:v>6671.9158600252331</c:v>
                </c:pt>
                <c:pt idx="75">
                  <c:v>6745.266740226999</c:v>
                </c:pt>
                <c:pt idx="76">
                  <c:v>6819.2397131147673</c:v>
                </c:pt>
                <c:pt idx="77">
                  <c:v>6893.8347786885379</c:v>
                </c:pt>
                <c:pt idx="78">
                  <c:v>6969.0519369483109</c:v>
                </c:pt>
                <c:pt idx="79">
                  <c:v>7044.8911878940862</c:v>
                </c:pt>
                <c:pt idx="80">
                  <c:v>7121.3525315258639</c:v>
                </c:pt>
                <c:pt idx="81">
                  <c:v>7198.4359678436449</c:v>
                </c:pt>
                <c:pt idx="82">
                  <c:v>7276.1414968474282</c:v>
                </c:pt>
                <c:pt idx="83">
                  <c:v>7354.4691185372139</c:v>
                </c:pt>
                <c:pt idx="84">
                  <c:v>7433.418832913002</c:v>
                </c:pt>
                <c:pt idx="85">
                  <c:v>7512.9906399747924</c:v>
                </c:pt>
                <c:pt idx="86">
                  <c:v>7593.1845397225861</c:v>
                </c:pt>
                <c:pt idx="87">
                  <c:v>7674.0005321563822</c:v>
                </c:pt>
                <c:pt idx="88">
                  <c:v>7755.4386172761806</c:v>
                </c:pt>
                <c:pt idx="89">
                  <c:v>7837.4987950819814</c:v>
                </c:pt>
                <c:pt idx="90">
                  <c:v>7920.1810655737845</c:v>
                </c:pt>
                <c:pt idx="91">
                  <c:v>8003.48542875159</c:v>
                </c:pt>
                <c:pt idx="92">
                  <c:v>8087.4118846153988</c:v>
                </c:pt>
                <c:pt idx="93">
                  <c:v>8171.9604331652099</c:v>
                </c:pt>
                <c:pt idx="94">
                  <c:v>8257.1310744010243</c:v>
                </c:pt>
                <c:pt idx="95">
                  <c:v>8342.9238083228411</c:v>
                </c:pt>
              </c:numCache>
            </c:numRef>
          </c:yVal>
          <c:smooth val="1"/>
        </c:ser>
        <c:ser>
          <c:idx val="3"/>
          <c:order val="1"/>
          <c:tx>
            <c:strRef>
              <c:f>'Global CO2'!$B$43</c:f>
              <c:strCache>
                <c:ptCount val="1"/>
                <c:pt idx="0">
                  <c:v>Mass CO2 in the Atmosphere with Target Gaia Engineering Sequestration (Based on Scenario A)</c:v>
                </c:pt>
              </c:strCache>
            </c:strRef>
          </c:tx>
          <c:spPr>
            <a:ln w="25400">
              <a:solidFill>
                <a:srgbClr val="00FFFF"/>
              </a:solidFill>
              <a:prstDash val="solid"/>
            </a:ln>
          </c:spPr>
          <c:marker>
            <c:symbol val="none"/>
          </c:marker>
          <c:xVal>
            <c:numRef>
              <c:f>'Global CO2'!$D$39:$CU$39</c:f>
              <c:numCache>
                <c:formatCode>General</c:formatCode>
                <c:ptCount val="9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pt idx="36">
                  <c:v>2041</c:v>
                </c:pt>
                <c:pt idx="37">
                  <c:v>2042</c:v>
                </c:pt>
                <c:pt idx="38">
                  <c:v>2043</c:v>
                </c:pt>
                <c:pt idx="39">
                  <c:v>2044</c:v>
                </c:pt>
                <c:pt idx="40">
                  <c:v>2045</c:v>
                </c:pt>
                <c:pt idx="41">
                  <c:v>2046</c:v>
                </c:pt>
                <c:pt idx="42">
                  <c:v>2047</c:v>
                </c:pt>
                <c:pt idx="43">
                  <c:v>2048</c:v>
                </c:pt>
                <c:pt idx="44">
                  <c:v>2049</c:v>
                </c:pt>
                <c:pt idx="45">
                  <c:v>2050</c:v>
                </c:pt>
                <c:pt idx="46">
                  <c:v>2051</c:v>
                </c:pt>
                <c:pt idx="47">
                  <c:v>2052</c:v>
                </c:pt>
                <c:pt idx="48">
                  <c:v>2053</c:v>
                </c:pt>
                <c:pt idx="49">
                  <c:v>2054</c:v>
                </c:pt>
                <c:pt idx="50">
                  <c:v>2055</c:v>
                </c:pt>
                <c:pt idx="51">
                  <c:v>2056</c:v>
                </c:pt>
                <c:pt idx="52">
                  <c:v>2057</c:v>
                </c:pt>
                <c:pt idx="53">
                  <c:v>2058</c:v>
                </c:pt>
                <c:pt idx="54">
                  <c:v>2059</c:v>
                </c:pt>
                <c:pt idx="55">
                  <c:v>2060</c:v>
                </c:pt>
                <c:pt idx="56">
                  <c:v>2061</c:v>
                </c:pt>
                <c:pt idx="57">
                  <c:v>2062</c:v>
                </c:pt>
                <c:pt idx="58">
                  <c:v>2063</c:v>
                </c:pt>
                <c:pt idx="59">
                  <c:v>2064</c:v>
                </c:pt>
                <c:pt idx="60">
                  <c:v>2065</c:v>
                </c:pt>
                <c:pt idx="61">
                  <c:v>2066</c:v>
                </c:pt>
                <c:pt idx="62">
                  <c:v>2067</c:v>
                </c:pt>
                <c:pt idx="63">
                  <c:v>2068</c:v>
                </c:pt>
                <c:pt idx="64">
                  <c:v>2069</c:v>
                </c:pt>
                <c:pt idx="65">
                  <c:v>2070</c:v>
                </c:pt>
                <c:pt idx="66">
                  <c:v>2071</c:v>
                </c:pt>
                <c:pt idx="67">
                  <c:v>2072</c:v>
                </c:pt>
                <c:pt idx="68">
                  <c:v>2073</c:v>
                </c:pt>
                <c:pt idx="69">
                  <c:v>2074</c:v>
                </c:pt>
                <c:pt idx="70">
                  <c:v>2075</c:v>
                </c:pt>
                <c:pt idx="71">
                  <c:v>2076</c:v>
                </c:pt>
                <c:pt idx="72">
                  <c:v>2077</c:v>
                </c:pt>
                <c:pt idx="73">
                  <c:v>2078</c:v>
                </c:pt>
                <c:pt idx="74">
                  <c:v>2079</c:v>
                </c:pt>
                <c:pt idx="75">
                  <c:v>2080</c:v>
                </c:pt>
                <c:pt idx="76">
                  <c:v>2081</c:v>
                </c:pt>
                <c:pt idx="77">
                  <c:v>2082</c:v>
                </c:pt>
                <c:pt idx="78">
                  <c:v>2083</c:v>
                </c:pt>
                <c:pt idx="79">
                  <c:v>2084</c:v>
                </c:pt>
                <c:pt idx="80">
                  <c:v>2085</c:v>
                </c:pt>
                <c:pt idx="81">
                  <c:v>2086</c:v>
                </c:pt>
                <c:pt idx="82">
                  <c:v>2087</c:v>
                </c:pt>
                <c:pt idx="83">
                  <c:v>2088</c:v>
                </c:pt>
                <c:pt idx="84">
                  <c:v>2089</c:v>
                </c:pt>
                <c:pt idx="85">
                  <c:v>2090</c:v>
                </c:pt>
                <c:pt idx="86">
                  <c:v>2091</c:v>
                </c:pt>
                <c:pt idx="87">
                  <c:v>2092</c:v>
                </c:pt>
                <c:pt idx="88">
                  <c:v>2093</c:v>
                </c:pt>
                <c:pt idx="89">
                  <c:v>2094</c:v>
                </c:pt>
                <c:pt idx="90">
                  <c:v>2095</c:v>
                </c:pt>
                <c:pt idx="91">
                  <c:v>2096</c:v>
                </c:pt>
                <c:pt idx="92">
                  <c:v>2097</c:v>
                </c:pt>
                <c:pt idx="93">
                  <c:v>2098</c:v>
                </c:pt>
                <c:pt idx="94">
                  <c:v>2099</c:v>
                </c:pt>
                <c:pt idx="95">
                  <c:v>2100</c:v>
                </c:pt>
              </c:numCache>
            </c:numRef>
          </c:xVal>
          <c:yVal>
            <c:numRef>
              <c:f>'Global CO2'!$D$43:$CU$43</c:f>
              <c:numCache>
                <c:formatCode>#,##0</c:formatCode>
                <c:ptCount val="96"/>
                <c:pt idx="0">
                  <c:v>2970.2579287515769</c:v>
                </c:pt>
                <c:pt idx="1">
                  <c:v>2997.5638103726064</c:v>
                </c:pt>
                <c:pt idx="2">
                  <c:v>3025.4740201518084</c:v>
                </c:pt>
                <c:pt idx="3">
                  <c:v>3053.9581026565347</c:v>
                </c:pt>
                <c:pt idx="4">
                  <c:v>3082.9358472996</c:v>
                </c:pt>
                <c:pt idx="5">
                  <c:v>3112.204690202389</c:v>
                </c:pt>
                <c:pt idx="6">
                  <c:v>3141.2888759696925</c:v>
                </c:pt>
                <c:pt idx="7">
                  <c:v>3169.1989943924159</c:v>
                </c:pt>
                <c:pt idx="8">
                  <c:v>3194.2427050782094</c:v>
                </c:pt>
                <c:pt idx="9">
                  <c:v>3214.279732915104</c:v>
                </c:pt>
                <c:pt idx="10">
                  <c:v>3227.6451028772135</c:v>
                </c:pt>
                <c:pt idx="11">
                  <c:v>3234.0529352638614</c:v>
                </c:pt>
                <c:pt idx="12">
                  <c:v>3234.5448316366628</c:v>
                </c:pt>
                <c:pt idx="13">
                  <c:v>3230.7035441173166</c:v>
                </c:pt>
                <c:pt idx="14">
                  <c:v>3223.9737357407253</c:v>
                </c:pt>
                <c:pt idx="15">
                  <c:v>3215.4082202302734</c:v>
                </c:pt>
                <c:pt idx="16">
                  <c:v>3205.6878481303297</c:v>
                </c:pt>
                <c:pt idx="17">
                  <c:v>3195.2249167671353</c:v>
                </c:pt>
                <c:pt idx="18">
                  <c:v>3184.2601743860464</c:v>
                </c:pt>
                <c:pt idx="19">
                  <c:v>3172.931388318108</c:v>
                </c:pt>
                <c:pt idx="20">
                  <c:v>3161.3165142312932</c:v>
                </c:pt>
                <c:pt idx="21">
                  <c:v>3149.4593861866438</c:v>
                </c:pt>
                <c:pt idx="22">
                  <c:v>3137.3845636828769</c:v>
                </c:pt>
                <c:pt idx="23">
                  <c:v>3125.1057783391889</c:v>
                </c:pt>
                <c:pt idx="24">
                  <c:v>3112.6306980714717</c:v>
                </c:pt>
                <c:pt idx="25">
                  <c:v>3099.9636013131039</c:v>
                </c:pt>
                <c:pt idx="26">
                  <c:v>3087.1068739762413</c:v>
                </c:pt>
                <c:pt idx="27">
                  <c:v>3074.0618460508053</c:v>
                </c:pt>
                <c:pt idx="28">
                  <c:v>3060.8292586794782</c:v>
                </c:pt>
                <c:pt idx="29">
                  <c:v>3047.4095247533915</c:v>
                </c:pt>
                <c:pt idx="30">
                  <c:v>3033.8028742377446</c:v>
                </c:pt>
                <c:pt idx="31">
                  <c:v>3020.0094351854918</c:v>
                </c:pt>
                <c:pt idx="32">
                  <c:v>3006.0292788858014</c:v>
                </c:pt>
                <c:pt idx="33">
                  <c:v>2991.8624450183506</c:v>
                </c:pt>
                <c:pt idx="34">
                  <c:v>2977.5089556645389</c:v>
                </c:pt>
                <c:pt idx="35">
                  <c:v>2962.9688231101222</c:v>
                </c:pt>
                <c:pt idx="36">
                  <c:v>2948.2420541894339</c:v>
                </c:pt>
                <c:pt idx="37">
                  <c:v>2933.3286527036007</c:v>
                </c:pt>
                <c:pt idx="38">
                  <c:v>2918.2286207663637</c:v>
                </c:pt>
                <c:pt idx="39">
                  <c:v>2902.9419595529371</c:v>
                </c:pt>
                <c:pt idx="40">
                  <c:v>2887.468669716618</c:v>
                </c:pt>
                <c:pt idx="41">
                  <c:v>2871.8087516205114</c:v>
                </c:pt>
                <c:pt idx="42">
                  <c:v>2855.9622054664014</c:v>
                </c:pt>
                <c:pt idx="43">
                  <c:v>2839.9290313664042</c:v>
                </c:pt>
                <c:pt idx="44">
                  <c:v>2823.7092293828073</c:v>
                </c:pt>
                <c:pt idx="45">
                  <c:v>2807.302799550208</c:v>
                </c:pt>
                <c:pt idx="46">
                  <c:v>2790.709741887822</c:v>
                </c:pt>
                <c:pt idx="47">
                  <c:v>2773.9300564063196</c:v>
                </c:pt>
                <c:pt idx="48">
                  <c:v>2756.9637431116257</c:v>
                </c:pt>
                <c:pt idx="49">
                  <c:v>2739.8108020070285</c:v>
                </c:pt>
                <c:pt idx="50">
                  <c:v>2722.4712330943544</c:v>
                </c:pt>
                <c:pt idx="51">
                  <c:v>2704.9450363746159</c:v>
                </c:pt>
                <c:pt idx="52">
                  <c:v>2687.2322118483767</c:v>
                </c:pt>
                <c:pt idx="53">
                  <c:v>2669.3327595159481</c:v>
                </c:pt>
                <c:pt idx="54">
                  <c:v>2651.2466793775025</c:v>
                </c:pt>
                <c:pt idx="55">
                  <c:v>2632.9739714331363</c:v>
                </c:pt>
                <c:pt idx="56">
                  <c:v>2614.5146356829032</c:v>
                </c:pt>
                <c:pt idx="57">
                  <c:v>2595.8686721268332</c:v>
                </c:pt>
                <c:pt idx="58">
                  <c:v>2577.0360807649422</c:v>
                </c:pt>
                <c:pt idx="59">
                  <c:v>2558.0168615972389</c:v>
                </c:pt>
                <c:pt idx="60">
                  <c:v>2538.8110146237282</c:v>
                </c:pt>
                <c:pt idx="61">
                  <c:v>2519.4185398444133</c:v>
                </c:pt>
                <c:pt idx="62">
                  <c:v>2499.8394372592957</c:v>
                </c:pt>
                <c:pt idx="63">
                  <c:v>2480.0737068683766</c:v>
                </c:pt>
                <c:pt idx="64">
                  <c:v>2460.1213486716561</c:v>
                </c:pt>
                <c:pt idx="65">
                  <c:v>2439.9823626691345</c:v>
                </c:pt>
                <c:pt idx="66">
                  <c:v>2419.6567488608121</c:v>
                </c:pt>
                <c:pt idx="67">
                  <c:v>2399.1445072466886</c:v>
                </c:pt>
                <c:pt idx="68">
                  <c:v>2378.4456378267637</c:v>
                </c:pt>
                <c:pt idx="69">
                  <c:v>2357.5601406010392</c:v>
                </c:pt>
                <c:pt idx="70">
                  <c:v>2336.4880155695137</c:v>
                </c:pt>
                <c:pt idx="71">
                  <c:v>2315.2292627321867</c:v>
                </c:pt>
                <c:pt idx="72">
                  <c:v>2293.7838820890593</c:v>
                </c:pt>
                <c:pt idx="73">
                  <c:v>2272.1518736401304</c:v>
                </c:pt>
                <c:pt idx="74">
                  <c:v>2250.3332373854018</c:v>
                </c:pt>
                <c:pt idx="75">
                  <c:v>2228.3279733248728</c:v>
                </c:pt>
                <c:pt idx="76">
                  <c:v>2206.1360814585423</c:v>
                </c:pt>
                <c:pt idx="77">
                  <c:v>2183.7575617864113</c:v>
                </c:pt>
                <c:pt idx="78">
                  <c:v>2161.1924143084789</c:v>
                </c:pt>
                <c:pt idx="79">
                  <c:v>2138.4406390247459</c:v>
                </c:pt>
                <c:pt idx="80">
                  <c:v>2115.5022359352124</c:v>
                </c:pt>
                <c:pt idx="81">
                  <c:v>2092.3772050398784</c:v>
                </c:pt>
                <c:pt idx="82">
                  <c:v>2069.0655463387429</c:v>
                </c:pt>
                <c:pt idx="83">
                  <c:v>2045.567259831807</c:v>
                </c:pt>
                <c:pt idx="84">
                  <c:v>2021.8823455190704</c:v>
                </c:pt>
                <c:pt idx="85">
                  <c:v>1998.0108034005325</c:v>
                </c:pt>
                <c:pt idx="86">
                  <c:v>1973.9526334761949</c:v>
                </c:pt>
                <c:pt idx="87">
                  <c:v>1949.7078357460559</c:v>
                </c:pt>
                <c:pt idx="88">
                  <c:v>1925.2764102101164</c:v>
                </c:pt>
                <c:pt idx="89">
                  <c:v>1900.6583568683764</c:v>
                </c:pt>
                <c:pt idx="90">
                  <c:v>1875.8536757208349</c:v>
                </c:pt>
                <c:pt idx="91">
                  <c:v>1850.8623667674929</c:v>
                </c:pt>
                <c:pt idx="92">
                  <c:v>1825.6844300083503</c:v>
                </c:pt>
                <c:pt idx="93">
                  <c:v>1800.3198654434073</c:v>
                </c:pt>
                <c:pt idx="94">
                  <c:v>1774.7686730726637</c:v>
                </c:pt>
                <c:pt idx="95">
                  <c:v>1749.0308528961195</c:v>
                </c:pt>
              </c:numCache>
            </c:numRef>
          </c:yVal>
          <c:smooth val="1"/>
        </c:ser>
        <c:ser>
          <c:idx val="4"/>
          <c:order val="2"/>
          <c:tx>
            <c:strRef>
              <c:f>'Global CO2'!$B$44</c:f>
              <c:strCache>
                <c:ptCount val="1"/>
                <c:pt idx="0">
                  <c:v>Mass CO2 in the Atmosphere with Achieved Gaia Engineering Sequestration</c:v>
                </c:pt>
              </c:strCache>
            </c:strRef>
          </c:tx>
          <c:spPr>
            <a:ln w="25400">
              <a:solidFill>
                <a:srgbClr val="800080"/>
              </a:solidFill>
              <a:prstDash val="solid"/>
            </a:ln>
          </c:spPr>
          <c:marker>
            <c:symbol val="none"/>
          </c:marker>
          <c:xVal>
            <c:numRef>
              <c:f>'Global CO2'!$D$39:$CU$39</c:f>
              <c:numCache>
                <c:formatCode>General</c:formatCode>
                <c:ptCount val="9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pt idx="36">
                  <c:v>2041</c:v>
                </c:pt>
                <c:pt idx="37">
                  <c:v>2042</c:v>
                </c:pt>
                <c:pt idx="38">
                  <c:v>2043</c:v>
                </c:pt>
                <c:pt idx="39">
                  <c:v>2044</c:v>
                </c:pt>
                <c:pt idx="40">
                  <c:v>2045</c:v>
                </c:pt>
                <c:pt idx="41">
                  <c:v>2046</c:v>
                </c:pt>
                <c:pt idx="42">
                  <c:v>2047</c:v>
                </c:pt>
                <c:pt idx="43">
                  <c:v>2048</c:v>
                </c:pt>
                <c:pt idx="44">
                  <c:v>2049</c:v>
                </c:pt>
                <c:pt idx="45">
                  <c:v>2050</c:v>
                </c:pt>
                <c:pt idx="46">
                  <c:v>2051</c:v>
                </c:pt>
                <c:pt idx="47">
                  <c:v>2052</c:v>
                </c:pt>
                <c:pt idx="48">
                  <c:v>2053</c:v>
                </c:pt>
                <c:pt idx="49">
                  <c:v>2054</c:v>
                </c:pt>
                <c:pt idx="50">
                  <c:v>2055</c:v>
                </c:pt>
                <c:pt idx="51">
                  <c:v>2056</c:v>
                </c:pt>
                <c:pt idx="52">
                  <c:v>2057</c:v>
                </c:pt>
                <c:pt idx="53">
                  <c:v>2058</c:v>
                </c:pt>
                <c:pt idx="54">
                  <c:v>2059</c:v>
                </c:pt>
                <c:pt idx="55">
                  <c:v>2060</c:v>
                </c:pt>
                <c:pt idx="56">
                  <c:v>2061</c:v>
                </c:pt>
                <c:pt idx="57">
                  <c:v>2062</c:v>
                </c:pt>
                <c:pt idx="58">
                  <c:v>2063</c:v>
                </c:pt>
                <c:pt idx="59">
                  <c:v>2064</c:v>
                </c:pt>
                <c:pt idx="60">
                  <c:v>2065</c:v>
                </c:pt>
                <c:pt idx="61">
                  <c:v>2066</c:v>
                </c:pt>
                <c:pt idx="62">
                  <c:v>2067</c:v>
                </c:pt>
                <c:pt idx="63">
                  <c:v>2068</c:v>
                </c:pt>
                <c:pt idx="64">
                  <c:v>2069</c:v>
                </c:pt>
                <c:pt idx="65">
                  <c:v>2070</c:v>
                </c:pt>
                <c:pt idx="66">
                  <c:v>2071</c:v>
                </c:pt>
                <c:pt idx="67">
                  <c:v>2072</c:v>
                </c:pt>
                <c:pt idx="68">
                  <c:v>2073</c:v>
                </c:pt>
                <c:pt idx="69">
                  <c:v>2074</c:v>
                </c:pt>
                <c:pt idx="70">
                  <c:v>2075</c:v>
                </c:pt>
                <c:pt idx="71">
                  <c:v>2076</c:v>
                </c:pt>
                <c:pt idx="72">
                  <c:v>2077</c:v>
                </c:pt>
                <c:pt idx="73">
                  <c:v>2078</c:v>
                </c:pt>
                <c:pt idx="74">
                  <c:v>2079</c:v>
                </c:pt>
                <c:pt idx="75">
                  <c:v>2080</c:v>
                </c:pt>
                <c:pt idx="76">
                  <c:v>2081</c:v>
                </c:pt>
                <c:pt idx="77">
                  <c:v>2082</c:v>
                </c:pt>
                <c:pt idx="78">
                  <c:v>2083</c:v>
                </c:pt>
                <c:pt idx="79">
                  <c:v>2084</c:v>
                </c:pt>
                <c:pt idx="80">
                  <c:v>2085</c:v>
                </c:pt>
                <c:pt idx="81">
                  <c:v>2086</c:v>
                </c:pt>
                <c:pt idx="82">
                  <c:v>2087</c:v>
                </c:pt>
                <c:pt idx="83">
                  <c:v>2088</c:v>
                </c:pt>
                <c:pt idx="84">
                  <c:v>2089</c:v>
                </c:pt>
                <c:pt idx="85">
                  <c:v>2090</c:v>
                </c:pt>
                <c:pt idx="86">
                  <c:v>2091</c:v>
                </c:pt>
                <c:pt idx="87">
                  <c:v>2092</c:v>
                </c:pt>
                <c:pt idx="88">
                  <c:v>2093</c:v>
                </c:pt>
                <c:pt idx="89">
                  <c:v>2094</c:v>
                </c:pt>
                <c:pt idx="90">
                  <c:v>2095</c:v>
                </c:pt>
                <c:pt idx="91">
                  <c:v>2096</c:v>
                </c:pt>
                <c:pt idx="92">
                  <c:v>2097</c:v>
                </c:pt>
                <c:pt idx="93">
                  <c:v>2098</c:v>
                </c:pt>
                <c:pt idx="94">
                  <c:v>2099</c:v>
                </c:pt>
                <c:pt idx="95">
                  <c:v>2100</c:v>
                </c:pt>
              </c:numCache>
            </c:numRef>
          </c:xVal>
          <c:yVal>
            <c:numRef>
              <c:f>'Global CO2'!$D$44:$CU$44</c:f>
              <c:numCache>
                <c:formatCode>#,##0</c:formatCode>
                <c:ptCount val="96"/>
                <c:pt idx="0">
                  <c:v>2970.2579287515769</c:v>
                </c:pt>
                <c:pt idx="1">
                  <c:v>2997.5715507167074</c:v>
                </c:pt>
                <c:pt idx="2">
                  <c:v>3025.5028937136749</c:v>
                </c:pt>
                <c:pt idx="3">
                  <c:v>3054.0441099768454</c:v>
                </c:pt>
                <c:pt idx="4">
                  <c:v>3083.1737304378057</c:v>
                </c:pt>
                <c:pt idx="5">
                  <c:v>3112.8348011983626</c:v>
                </c:pt>
                <c:pt idx="6">
                  <c:v>3142.8841635923241</c:v>
                </c:pt>
                <c:pt idx="7">
                  <c:v>3172.9935944723788</c:v>
                </c:pt>
                <c:pt idx="8">
                  <c:v>3202.5157265786661</c:v>
                </c:pt>
                <c:pt idx="9">
                  <c:v>3230.4397588984257</c:v>
                </c:pt>
                <c:pt idx="10">
                  <c:v>3255.6517979918744</c:v>
                </c:pt>
                <c:pt idx="11">
                  <c:v>3277.4551308393588</c:v>
                </c:pt>
                <c:pt idx="12">
                  <c:v>3295.8683124334798</c:v>
                </c:pt>
                <c:pt idx="13">
                  <c:v>3311.4288975697605</c:v>
                </c:pt>
                <c:pt idx="14">
                  <c:v>3324.8062143416419</c:v>
                </c:pt>
                <c:pt idx="15">
                  <c:v>3336.5552419142768</c:v>
                </c:pt>
                <c:pt idx="16">
                  <c:v>3347.0511907683585</c:v>
                </c:pt>
                <c:pt idx="17">
                  <c:v>3356.5142973211496</c:v>
                </c:pt>
                <c:pt idx="18">
                  <c:v>3365.0552655385923</c:v>
                </c:pt>
                <c:pt idx="19">
                  <c:v>3372.7139036122226</c:v>
                </c:pt>
                <c:pt idx="20">
                  <c:v>3379.485789483967</c:v>
                </c:pt>
                <c:pt idx="21">
                  <c:v>3385.3390606402354</c:v>
                </c:pt>
                <c:pt idx="22">
                  <c:v>3390.2244974415744</c:v>
                </c:pt>
                <c:pt idx="23">
                  <c:v>3394.0814114299633</c:v>
                </c:pt>
                <c:pt idx="24">
                  <c:v>3396.8410117402927</c:v>
                </c:pt>
                <c:pt idx="25">
                  <c:v>3398.4282853249656</c:v>
                </c:pt>
                <c:pt idx="26">
                  <c:v>3398.763009587718</c:v>
                </c:pt>
                <c:pt idx="27">
                  <c:v>3397.7602600870659</c:v>
                </c:pt>
                <c:pt idx="28">
                  <c:v>3395.3306237850784</c:v>
                </c:pt>
                <c:pt idx="29">
                  <c:v>3391.3802392796515</c:v>
                </c:pt>
                <c:pt idx="30">
                  <c:v>3385.8107338105792</c:v>
                </c:pt>
                <c:pt idx="31">
                  <c:v>3378.5190970061608</c:v>
                </c:pt>
                <c:pt idx="32">
                  <c:v>3369.3975141558003</c:v>
                </c:pt>
                <c:pt idx="33">
                  <c:v>3358.3331719057942</c:v>
                </c:pt>
                <c:pt idx="34">
                  <c:v>3345.208043584938</c:v>
                </c:pt>
                <c:pt idx="35">
                  <c:v>3329.8986580889741</c:v>
                </c:pt>
                <c:pt idx="36">
                  <c:v>3312.2758543611526</c:v>
                </c:pt>
                <c:pt idx="37">
                  <c:v>3292.2045224100057</c:v>
                </c:pt>
                <c:pt idx="38">
                  <c:v>3269.5433311655206</c:v>
                </c:pt>
                <c:pt idx="39">
                  <c:v>3244.1444430965867</c:v>
                </c:pt>
                <c:pt idx="40">
                  <c:v>3215.8532152838347</c:v>
                </c:pt>
                <c:pt idx="41">
                  <c:v>3184.5078864986849</c:v>
                </c:pt>
                <c:pt idx="42">
                  <c:v>3149.9392497444974</c:v>
                </c:pt>
                <c:pt idx="43">
                  <c:v>3111.9703096481112</c:v>
                </c:pt>
                <c:pt idx="44">
                  <c:v>3070.4159240374197</c:v>
                </c:pt>
                <c:pt idx="45">
                  <c:v>3025.0824289960242</c:v>
                </c:pt>
                <c:pt idx="46">
                  <c:v>2975.7672466453159</c:v>
                </c:pt>
                <c:pt idx="47">
                  <c:v>2922.2584748651989</c:v>
                </c:pt>
                <c:pt idx="48">
                  <c:v>2864.3344581257138</c:v>
                </c:pt>
                <c:pt idx="49">
                  <c:v>2801.7633385621893</c:v>
                </c:pt>
                <c:pt idx="50">
                  <c:v>2734.3025863857506</c:v>
                </c:pt>
                <c:pt idx="51">
                  <c:v>2661.698508678719</c:v>
                </c:pt>
                <c:pt idx="52">
                  <c:v>2583.6857355803895</c:v>
                </c:pt>
                <c:pt idx="53">
                  <c:v>2499.9866828227373</c:v>
                </c:pt>
                <c:pt idx="54">
                  <c:v>2410.3109895276225</c:v>
                </c:pt>
                <c:pt idx="55">
                  <c:v>2314.3549301269031</c:v>
                </c:pt>
                <c:pt idx="56">
                  <c:v>2211.8007992144326</c:v>
                </c:pt>
                <c:pt idx="57">
                  <c:v>2102.3162680840801</c:v>
                </c:pt>
                <c:pt idx="58">
                  <c:v>1985.5537116505484</c:v>
                </c:pt>
                <c:pt idx="59">
                  <c:v>1861.1495043897962</c:v>
                </c:pt>
                <c:pt idx="60">
                  <c:v>1728.7232838730902</c:v>
                </c:pt>
                <c:pt idx="61">
                  <c:v>1587.8771804031066</c:v>
                </c:pt>
                <c:pt idx="62">
                  <c:v>1438.1950111918277</c:v>
                </c:pt>
                <c:pt idx="63">
                  <c:v>1279.2414374481705</c:v>
                </c:pt>
                <c:pt idx="64">
                  <c:v>1110.5610826681614</c:v>
                </c:pt>
                <c:pt idx="65">
                  <c:v>931.67761034189516</c:v>
                </c:pt>
                <c:pt idx="66">
                  <c:v>742.09275920932032</c:v>
                </c:pt>
                <c:pt idx="67">
                  <c:v>541.28533411090848</c:v>
                </c:pt>
                <c:pt idx="68">
                  <c:v>328.71015038934365</c:v>
                </c:pt>
                <c:pt idx="69">
                  <c:v>103.79692970427914</c:v>
                </c:pt>
                <c:pt idx="70">
                  <c:v>-134.05085497619257</c:v>
                </c:pt>
                <c:pt idx="71">
                  <c:v>-385.45718754663358</c:v>
                </c:pt>
                <c:pt idx="72">
                  <c:v>-651.07477254489004</c:v>
                </c:pt>
                <c:pt idx="73">
                  <c:v>-931.58635710183898</c:v>
                </c:pt>
                <c:pt idx="74">
                  <c:v>-1227.7061137376495</c:v>
                </c:pt>
                <c:pt idx="75">
                  <c:v>-1540.1810868052007</c:v>
                </c:pt>
                <c:pt idx="76">
                  <c:v>-1869.7927055101909</c:v>
                </c:pt>
                <c:pt idx="77">
                  <c:v>-2217.3583665723263</c:v>
                </c:pt>
                <c:pt idx="78">
                  <c:v>-2583.7330897330185</c:v>
                </c:pt>
                <c:pt idx="79">
                  <c:v>-2969.8112494625575</c:v>
                </c:pt>
                <c:pt idx="80">
                  <c:v>-3376.5283863740542</c:v>
                </c:pt>
                <c:pt idx="81">
                  <c:v>-3804.8631020128996</c:v>
                </c:pt>
                <c:pt idx="82">
                  <c:v>-4255.839040859325</c:v>
                </c:pt>
                <c:pt idx="83">
                  <c:v>-4730.5269635582918</c:v>
                </c:pt>
                <c:pt idx="84">
                  <c:v>-5230.0469155757246</c:v>
                </c:pt>
                <c:pt idx="85">
                  <c:v>-5755.5704956733462</c:v>
                </c:pt>
                <c:pt idx="86">
                  <c:v>-6308.3232287965475</c:v>
                </c:pt>
                <c:pt idx="87">
                  <c:v>-6889.5870481812271</c:v>
                </c:pt>
                <c:pt idx="88">
                  <c:v>-7500.7028917066746</c:v>
                </c:pt>
                <c:pt idx="89">
                  <c:v>-8143.0734177530358</c:v>
                </c:pt>
                <c:pt idx="90">
                  <c:v>-8818.1658460638737</c:v>
                </c:pt>
                <c:pt idx="91">
                  <c:v>-9527.5149293675695</c:v>
                </c:pt>
                <c:pt idx="92">
                  <c:v>-10272.726061776073</c:v>
                </c:pt>
                <c:pt idx="93">
                  <c:v>-11055.478530256622</c:v>
                </c:pt>
                <c:pt idx="94">
                  <c:v>-11877.528915761728</c:v>
                </c:pt>
                <c:pt idx="95">
                  <c:v>-12740.714650905906</c:v>
                </c:pt>
              </c:numCache>
            </c:numRef>
          </c:yVal>
          <c:smooth val="1"/>
        </c:ser>
        <c:ser>
          <c:idx val="6"/>
          <c:order val="3"/>
          <c:tx>
            <c:strRef>
              <c:f>'Global CO2'!$B$46</c:f>
              <c:strCache>
                <c:ptCount val="1"/>
                <c:pt idx="0">
                  <c:v>450ppm Upper CO2 Limit</c:v>
                </c:pt>
              </c:strCache>
            </c:strRef>
          </c:tx>
          <c:spPr>
            <a:ln w="25400">
              <a:solidFill>
                <a:srgbClr val="008080"/>
              </a:solidFill>
              <a:prstDash val="solid"/>
            </a:ln>
          </c:spPr>
          <c:marker>
            <c:symbol val="none"/>
          </c:marker>
          <c:xVal>
            <c:numRef>
              <c:f>'Global CO2'!$D$39:$CU$39</c:f>
              <c:numCache>
                <c:formatCode>General</c:formatCode>
                <c:ptCount val="9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pt idx="36">
                  <c:v>2041</c:v>
                </c:pt>
                <c:pt idx="37">
                  <c:v>2042</c:v>
                </c:pt>
                <c:pt idx="38">
                  <c:v>2043</c:v>
                </c:pt>
                <c:pt idx="39">
                  <c:v>2044</c:v>
                </c:pt>
                <c:pt idx="40">
                  <c:v>2045</c:v>
                </c:pt>
                <c:pt idx="41">
                  <c:v>2046</c:v>
                </c:pt>
                <c:pt idx="42">
                  <c:v>2047</c:v>
                </c:pt>
                <c:pt idx="43">
                  <c:v>2048</c:v>
                </c:pt>
                <c:pt idx="44">
                  <c:v>2049</c:v>
                </c:pt>
                <c:pt idx="45">
                  <c:v>2050</c:v>
                </c:pt>
                <c:pt idx="46">
                  <c:v>2051</c:v>
                </c:pt>
                <c:pt idx="47">
                  <c:v>2052</c:v>
                </c:pt>
                <c:pt idx="48">
                  <c:v>2053</c:v>
                </c:pt>
                <c:pt idx="49">
                  <c:v>2054</c:v>
                </c:pt>
                <c:pt idx="50">
                  <c:v>2055</c:v>
                </c:pt>
                <c:pt idx="51">
                  <c:v>2056</c:v>
                </c:pt>
                <c:pt idx="52">
                  <c:v>2057</c:v>
                </c:pt>
                <c:pt idx="53">
                  <c:v>2058</c:v>
                </c:pt>
                <c:pt idx="54">
                  <c:v>2059</c:v>
                </c:pt>
                <c:pt idx="55">
                  <c:v>2060</c:v>
                </c:pt>
                <c:pt idx="56">
                  <c:v>2061</c:v>
                </c:pt>
                <c:pt idx="57">
                  <c:v>2062</c:v>
                </c:pt>
                <c:pt idx="58">
                  <c:v>2063</c:v>
                </c:pt>
                <c:pt idx="59">
                  <c:v>2064</c:v>
                </c:pt>
                <c:pt idx="60">
                  <c:v>2065</c:v>
                </c:pt>
                <c:pt idx="61">
                  <c:v>2066</c:v>
                </c:pt>
                <c:pt idx="62">
                  <c:v>2067</c:v>
                </c:pt>
                <c:pt idx="63">
                  <c:v>2068</c:v>
                </c:pt>
                <c:pt idx="64">
                  <c:v>2069</c:v>
                </c:pt>
                <c:pt idx="65">
                  <c:v>2070</c:v>
                </c:pt>
                <c:pt idx="66">
                  <c:v>2071</c:v>
                </c:pt>
                <c:pt idx="67">
                  <c:v>2072</c:v>
                </c:pt>
                <c:pt idx="68">
                  <c:v>2073</c:v>
                </c:pt>
                <c:pt idx="69">
                  <c:v>2074</c:v>
                </c:pt>
                <c:pt idx="70">
                  <c:v>2075</c:v>
                </c:pt>
                <c:pt idx="71">
                  <c:v>2076</c:v>
                </c:pt>
                <c:pt idx="72">
                  <c:v>2077</c:v>
                </c:pt>
                <c:pt idx="73">
                  <c:v>2078</c:v>
                </c:pt>
                <c:pt idx="74">
                  <c:v>2079</c:v>
                </c:pt>
                <c:pt idx="75">
                  <c:v>2080</c:v>
                </c:pt>
                <c:pt idx="76">
                  <c:v>2081</c:v>
                </c:pt>
                <c:pt idx="77">
                  <c:v>2082</c:v>
                </c:pt>
                <c:pt idx="78">
                  <c:v>2083</c:v>
                </c:pt>
                <c:pt idx="79">
                  <c:v>2084</c:v>
                </c:pt>
                <c:pt idx="80">
                  <c:v>2085</c:v>
                </c:pt>
                <c:pt idx="81">
                  <c:v>2086</c:v>
                </c:pt>
                <c:pt idx="82">
                  <c:v>2087</c:v>
                </c:pt>
                <c:pt idx="83">
                  <c:v>2088</c:v>
                </c:pt>
                <c:pt idx="84">
                  <c:v>2089</c:v>
                </c:pt>
                <c:pt idx="85">
                  <c:v>2090</c:v>
                </c:pt>
                <c:pt idx="86">
                  <c:v>2091</c:v>
                </c:pt>
                <c:pt idx="87">
                  <c:v>2092</c:v>
                </c:pt>
                <c:pt idx="88">
                  <c:v>2093</c:v>
                </c:pt>
                <c:pt idx="89">
                  <c:v>2094</c:v>
                </c:pt>
                <c:pt idx="90">
                  <c:v>2095</c:v>
                </c:pt>
                <c:pt idx="91">
                  <c:v>2096</c:v>
                </c:pt>
                <c:pt idx="92">
                  <c:v>2097</c:v>
                </c:pt>
                <c:pt idx="93">
                  <c:v>2098</c:v>
                </c:pt>
                <c:pt idx="94">
                  <c:v>2099</c:v>
                </c:pt>
                <c:pt idx="95">
                  <c:v>2100</c:v>
                </c:pt>
              </c:numCache>
            </c:numRef>
          </c:xVal>
          <c:yVal>
            <c:numRef>
              <c:f>'Global CO2'!$D$46:$CU$46</c:f>
              <c:numCache>
                <c:formatCode>General</c:formatCode>
                <c:ptCount val="96"/>
                <c:pt idx="0">
                  <c:v>3510</c:v>
                </c:pt>
                <c:pt idx="1">
                  <c:v>3510</c:v>
                </c:pt>
                <c:pt idx="2">
                  <c:v>3510</c:v>
                </c:pt>
                <c:pt idx="3">
                  <c:v>3510</c:v>
                </c:pt>
                <c:pt idx="4">
                  <c:v>3510</c:v>
                </c:pt>
                <c:pt idx="5">
                  <c:v>3510</c:v>
                </c:pt>
                <c:pt idx="6">
                  <c:v>3510</c:v>
                </c:pt>
                <c:pt idx="7">
                  <c:v>3510</c:v>
                </c:pt>
                <c:pt idx="8">
                  <c:v>3510</c:v>
                </c:pt>
                <c:pt idx="9">
                  <c:v>3510</c:v>
                </c:pt>
                <c:pt idx="10">
                  <c:v>3510</c:v>
                </c:pt>
                <c:pt idx="11">
                  <c:v>3510</c:v>
                </c:pt>
                <c:pt idx="12">
                  <c:v>3510</c:v>
                </c:pt>
                <c:pt idx="13">
                  <c:v>3510</c:v>
                </c:pt>
                <c:pt idx="14">
                  <c:v>3510</c:v>
                </c:pt>
                <c:pt idx="15">
                  <c:v>3510</c:v>
                </c:pt>
                <c:pt idx="16">
                  <c:v>3510</c:v>
                </c:pt>
                <c:pt idx="17">
                  <c:v>3510</c:v>
                </c:pt>
                <c:pt idx="18">
                  <c:v>3510</c:v>
                </c:pt>
                <c:pt idx="19">
                  <c:v>3510</c:v>
                </c:pt>
                <c:pt idx="20">
                  <c:v>3510</c:v>
                </c:pt>
                <c:pt idx="21">
                  <c:v>3510</c:v>
                </c:pt>
                <c:pt idx="22">
                  <c:v>3510</c:v>
                </c:pt>
                <c:pt idx="23">
                  <c:v>3510</c:v>
                </c:pt>
                <c:pt idx="24">
                  <c:v>3510</c:v>
                </c:pt>
                <c:pt idx="25">
                  <c:v>3510</c:v>
                </c:pt>
                <c:pt idx="26">
                  <c:v>3510</c:v>
                </c:pt>
                <c:pt idx="27">
                  <c:v>3510</c:v>
                </c:pt>
                <c:pt idx="28">
                  <c:v>3510</c:v>
                </c:pt>
                <c:pt idx="29">
                  <c:v>3510</c:v>
                </c:pt>
                <c:pt idx="30">
                  <c:v>3510</c:v>
                </c:pt>
                <c:pt idx="31">
                  <c:v>3510</c:v>
                </c:pt>
                <c:pt idx="32">
                  <c:v>3510</c:v>
                </c:pt>
                <c:pt idx="33">
                  <c:v>3510</c:v>
                </c:pt>
                <c:pt idx="34">
                  <c:v>3510</c:v>
                </c:pt>
                <c:pt idx="35">
                  <c:v>3510</c:v>
                </c:pt>
                <c:pt idx="36">
                  <c:v>3510</c:v>
                </c:pt>
                <c:pt idx="37">
                  <c:v>3510</c:v>
                </c:pt>
                <c:pt idx="38">
                  <c:v>3510</c:v>
                </c:pt>
                <c:pt idx="39">
                  <c:v>3510</c:v>
                </c:pt>
                <c:pt idx="40">
                  <c:v>3510</c:v>
                </c:pt>
                <c:pt idx="41">
                  <c:v>3510</c:v>
                </c:pt>
                <c:pt idx="42">
                  <c:v>3510</c:v>
                </c:pt>
                <c:pt idx="43">
                  <c:v>3510</c:v>
                </c:pt>
                <c:pt idx="44">
                  <c:v>3510</c:v>
                </c:pt>
                <c:pt idx="45">
                  <c:v>3510</c:v>
                </c:pt>
                <c:pt idx="46">
                  <c:v>3510</c:v>
                </c:pt>
                <c:pt idx="47">
                  <c:v>3510</c:v>
                </c:pt>
                <c:pt idx="48">
                  <c:v>3510</c:v>
                </c:pt>
                <c:pt idx="49">
                  <c:v>3510</c:v>
                </c:pt>
                <c:pt idx="50">
                  <c:v>3510</c:v>
                </c:pt>
                <c:pt idx="51">
                  <c:v>3510</c:v>
                </c:pt>
                <c:pt idx="52">
                  <c:v>3510</c:v>
                </c:pt>
                <c:pt idx="53">
                  <c:v>3510</c:v>
                </c:pt>
                <c:pt idx="54">
                  <c:v>3510</c:v>
                </c:pt>
                <c:pt idx="55">
                  <c:v>3510</c:v>
                </c:pt>
                <c:pt idx="56">
                  <c:v>3510</c:v>
                </c:pt>
                <c:pt idx="57">
                  <c:v>3510</c:v>
                </c:pt>
                <c:pt idx="58">
                  <c:v>3510</c:v>
                </c:pt>
                <c:pt idx="59">
                  <c:v>3510</c:v>
                </c:pt>
                <c:pt idx="60">
                  <c:v>3510</c:v>
                </c:pt>
                <c:pt idx="61">
                  <c:v>3510</c:v>
                </c:pt>
                <c:pt idx="62">
                  <c:v>3510</c:v>
                </c:pt>
                <c:pt idx="63">
                  <c:v>3510</c:v>
                </c:pt>
                <c:pt idx="64">
                  <c:v>3510</c:v>
                </c:pt>
                <c:pt idx="65">
                  <c:v>3510</c:v>
                </c:pt>
                <c:pt idx="66">
                  <c:v>3510</c:v>
                </c:pt>
                <c:pt idx="67">
                  <c:v>3510</c:v>
                </c:pt>
                <c:pt idx="68">
                  <c:v>3510</c:v>
                </c:pt>
                <c:pt idx="69">
                  <c:v>3510</c:v>
                </c:pt>
                <c:pt idx="70">
                  <c:v>3510</c:v>
                </c:pt>
                <c:pt idx="71">
                  <c:v>3510</c:v>
                </c:pt>
                <c:pt idx="72">
                  <c:v>3510</c:v>
                </c:pt>
                <c:pt idx="73">
                  <c:v>3510</c:v>
                </c:pt>
                <c:pt idx="74">
                  <c:v>3510</c:v>
                </c:pt>
                <c:pt idx="75">
                  <c:v>3510</c:v>
                </c:pt>
                <c:pt idx="76">
                  <c:v>3510</c:v>
                </c:pt>
                <c:pt idx="77">
                  <c:v>3510</c:v>
                </c:pt>
                <c:pt idx="78">
                  <c:v>3510</c:v>
                </c:pt>
                <c:pt idx="79">
                  <c:v>3510</c:v>
                </c:pt>
                <c:pt idx="80">
                  <c:v>3510</c:v>
                </c:pt>
                <c:pt idx="81">
                  <c:v>3510</c:v>
                </c:pt>
                <c:pt idx="82">
                  <c:v>3510</c:v>
                </c:pt>
                <c:pt idx="83">
                  <c:v>3510</c:v>
                </c:pt>
                <c:pt idx="84">
                  <c:v>3510</c:v>
                </c:pt>
                <c:pt idx="85">
                  <c:v>3510</c:v>
                </c:pt>
                <c:pt idx="86">
                  <c:v>3510</c:v>
                </c:pt>
                <c:pt idx="87">
                  <c:v>3510</c:v>
                </c:pt>
                <c:pt idx="88">
                  <c:v>3510</c:v>
                </c:pt>
                <c:pt idx="89">
                  <c:v>3510</c:v>
                </c:pt>
                <c:pt idx="90">
                  <c:v>3510</c:v>
                </c:pt>
                <c:pt idx="91">
                  <c:v>3510</c:v>
                </c:pt>
                <c:pt idx="92">
                  <c:v>3510</c:v>
                </c:pt>
                <c:pt idx="93">
                  <c:v>3510</c:v>
                </c:pt>
                <c:pt idx="94">
                  <c:v>3510</c:v>
                </c:pt>
                <c:pt idx="95">
                  <c:v>3510</c:v>
                </c:pt>
              </c:numCache>
            </c:numRef>
          </c:yVal>
          <c:smooth val="1"/>
        </c:ser>
        <c:dLbls>
          <c:showLegendKey val="0"/>
          <c:showVal val="0"/>
          <c:showCatName val="0"/>
          <c:showSerName val="0"/>
          <c:showPercent val="0"/>
          <c:showBubbleSize val="0"/>
        </c:dLbls>
        <c:axId val="7806272"/>
        <c:axId val="125318208"/>
      </c:scatterChart>
      <c:valAx>
        <c:axId val="7806272"/>
        <c:scaling>
          <c:orientation val="minMax"/>
          <c:max val="2100"/>
          <c:min val="2005"/>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25318208"/>
        <c:crosses val="autoZero"/>
        <c:crossBetween val="midCat"/>
      </c:valAx>
      <c:valAx>
        <c:axId val="125318208"/>
        <c:scaling>
          <c:orientation val="minMax"/>
          <c:min val="2900"/>
        </c:scaling>
        <c:delete val="0"/>
        <c:axPos val="l"/>
        <c:majorGridlines>
          <c:spPr>
            <a:ln w="3175">
              <a:solidFill>
                <a:srgbClr val="000000"/>
              </a:solidFill>
              <a:prstDash val="sysDash"/>
            </a:ln>
          </c:spPr>
        </c:majorGridlines>
        <c:numFmt formatCode="#,##0"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7806272"/>
        <c:crosses val="autoZero"/>
        <c:crossBetween val="midCat"/>
      </c:valAx>
      <c:spPr>
        <a:solidFill>
          <a:srgbClr val="C0C0C0"/>
        </a:solidFill>
        <a:ln w="12700">
          <a:solidFill>
            <a:srgbClr val="808080"/>
          </a:solidFill>
          <a:prstDash val="solid"/>
        </a:ln>
      </c:spPr>
    </c:plotArea>
    <c:legend>
      <c:legendPos val="r"/>
      <c:layout/>
      <c:overlay val="0"/>
      <c:spPr>
        <a:solidFill>
          <a:srgbClr val="FFFFFF"/>
        </a:solidFill>
        <a:ln w="3175">
          <a:solidFill>
            <a:srgbClr val="000000"/>
          </a:solidFill>
          <a:prstDash val="solid"/>
        </a:ln>
      </c:spPr>
      <c:txPr>
        <a:bodyPr/>
        <a:lstStyle/>
        <a:p>
          <a:pPr>
            <a:defRPr lang="nl-NL" sz="920" b="0" i="0" u="none" strike="noStrike" baseline="0">
              <a:solidFill>
                <a:srgbClr val="000000"/>
              </a:solidFill>
              <a:latin typeface="Arial"/>
              <a:ea typeface="Arial"/>
              <a:cs typeface="Arial"/>
            </a:defRPr>
          </a:pPr>
          <a:endParaRPr lang="en-US"/>
        </a:p>
      </c:txPr>
    </c:legend>
    <c:plotVisOnly val="1"/>
    <c:dispBlanksAs val="gap"/>
    <c:showDLblsOverMax val="0"/>
  </c:chart>
  <c:spPr>
    <a:solidFill>
      <a:srgbClr val="FFFFFF"/>
    </a:solidFill>
    <a:ln w="3175">
      <a:solidFill>
        <a:srgbClr val="000000"/>
      </a:solidFill>
      <a:prstDash val="solid"/>
    </a:ln>
  </c:spPr>
  <c:txPr>
    <a:bodyPr/>
    <a:lstStyle/>
    <a:p>
      <a:pPr>
        <a:defRPr sz="800" b="0" i="0" u="none" strike="noStrike" baseline="0">
          <a:solidFill>
            <a:srgbClr val="000000"/>
          </a:solidFill>
          <a:latin typeface="Arial"/>
          <a:ea typeface="Arial"/>
          <a:cs typeface="Arial"/>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A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'[Newcastle Tec Eco Trials no formulas.xls]Newcastle Litec 2092 TecEcoBM2'!$T$3</c:f>
              <c:strCache>
                <c:ptCount val="1"/>
                <c:pt idx="0">
                  <c:v>Combined % Retained</c:v>
                </c:pt>
              </c:strCache>
            </c:strRef>
          </c:tx>
          <c:marker>
            <c:symbol val="none"/>
          </c:marker>
          <c:cat>
            <c:strRef>
              <c:f>'[Newcastle Tec Eco Trials no formulas.xls]Newcastle Litec 2092 TecEcoBM2'!$W$5:$W$12</c:f>
              <c:strCache>
                <c:ptCount val="8"/>
                <c:pt idx="0">
                  <c:v>9.5</c:v>
                </c:pt>
                <c:pt idx="1">
                  <c:v>4.75</c:v>
                </c:pt>
                <c:pt idx="2">
                  <c:v>2.36</c:v>
                </c:pt>
                <c:pt idx="3">
                  <c:v>1.18</c:v>
                </c:pt>
                <c:pt idx="4">
                  <c:v>0.6</c:v>
                </c:pt>
                <c:pt idx="5">
                  <c:v>0.3</c:v>
                </c:pt>
                <c:pt idx="6">
                  <c:v>0.15</c:v>
                </c:pt>
                <c:pt idx="7">
                  <c:v>&lt;0.15</c:v>
                </c:pt>
              </c:strCache>
            </c:strRef>
          </c:cat>
          <c:val>
            <c:numRef>
              <c:f>'[Newcastle Tec Eco Trials no formulas.xls]Newcastle Litec 2092 TecEcoBM2'!$T$5:$T$12</c:f>
              <c:numCache>
                <c:formatCode>0.0%</c:formatCode>
                <c:ptCount val="8"/>
                <c:pt idx="0">
                  <c:v>0</c:v>
                </c:pt>
                <c:pt idx="1">
                  <c:v>0.17751297921296563</c:v>
                </c:pt>
                <c:pt idx="2">
                  <c:v>7.3640381932270918E-2</c:v>
                </c:pt>
                <c:pt idx="3">
                  <c:v>0.13134352224144336</c:v>
                </c:pt>
                <c:pt idx="4">
                  <c:v>0.10279440079546083</c:v>
                </c:pt>
                <c:pt idx="5">
                  <c:v>8.7671253438676988E-2</c:v>
                </c:pt>
                <c:pt idx="6">
                  <c:v>0.10687843265332335</c:v>
                </c:pt>
                <c:pt idx="7">
                  <c:v>0.10687843265332335</c:v>
                </c:pt>
              </c:numCache>
            </c:numRef>
          </c:val>
          <c:smooth val="0"/>
        </c:ser>
        <c:ser>
          <c:idx val="1"/>
          <c:order val="1"/>
          <c:tx>
            <c:strRef>
              <c:f>'[Newcastle Tec Eco Trials no formulas.xls]Newcastle Litec 2092 TecEcoBM2'!$U$3</c:f>
              <c:strCache>
                <c:ptCount val="1"/>
                <c:pt idx="0">
                  <c:v>Upper</c:v>
                </c:pt>
              </c:strCache>
            </c:strRef>
          </c:tx>
          <c:marker>
            <c:symbol val="none"/>
          </c:marker>
          <c:cat>
            <c:strRef>
              <c:f>'[Newcastle Tec Eco Trials no formulas.xls]Newcastle Litec 2092 TecEcoBM2'!$W$5:$W$12</c:f>
              <c:strCache>
                <c:ptCount val="8"/>
                <c:pt idx="0">
                  <c:v>9.5</c:v>
                </c:pt>
                <c:pt idx="1">
                  <c:v>4.75</c:v>
                </c:pt>
                <c:pt idx="2">
                  <c:v>2.36</c:v>
                </c:pt>
                <c:pt idx="3">
                  <c:v>1.18</c:v>
                </c:pt>
                <c:pt idx="4">
                  <c:v>0.6</c:v>
                </c:pt>
                <c:pt idx="5">
                  <c:v>0.3</c:v>
                </c:pt>
                <c:pt idx="6">
                  <c:v>0.15</c:v>
                </c:pt>
                <c:pt idx="7">
                  <c:v>&lt;0.15</c:v>
                </c:pt>
              </c:strCache>
            </c:strRef>
          </c:cat>
          <c:val>
            <c:numRef>
              <c:f>'[Newcastle Tec Eco Trials no formulas.xls]Newcastle Litec 2092 TecEcoBM2'!$U$5:$U$12</c:f>
              <c:numCache>
                <c:formatCode>0%</c:formatCode>
                <c:ptCount val="8"/>
                <c:pt idx="0">
                  <c:v>0.01</c:v>
                </c:pt>
                <c:pt idx="1">
                  <c:v>0.3</c:v>
                </c:pt>
                <c:pt idx="2">
                  <c:v>0.2</c:v>
                </c:pt>
                <c:pt idx="3">
                  <c:v>0.2</c:v>
                </c:pt>
                <c:pt idx="4">
                  <c:v>0.2</c:v>
                </c:pt>
                <c:pt idx="5">
                  <c:v>0.2</c:v>
                </c:pt>
                <c:pt idx="6">
                  <c:v>0.13500000000000001</c:v>
                </c:pt>
                <c:pt idx="7">
                  <c:v>7.0000000000000007E-2</c:v>
                </c:pt>
              </c:numCache>
            </c:numRef>
          </c:val>
          <c:smooth val="0"/>
        </c:ser>
        <c:ser>
          <c:idx val="4"/>
          <c:order val="2"/>
          <c:tx>
            <c:strRef>
              <c:f>'[Newcastle Tec Eco Trials no formulas.xls]Newcastle Litec 2092 TecEcoBM2'!$V$3</c:f>
              <c:strCache>
                <c:ptCount val="1"/>
                <c:pt idx="0">
                  <c:v>Lower</c:v>
                </c:pt>
              </c:strCache>
            </c:strRef>
          </c:tx>
          <c:marker>
            <c:symbol val="none"/>
          </c:marker>
          <c:cat>
            <c:strRef>
              <c:f>'[Newcastle Tec Eco Trials no formulas.xls]Newcastle Litec 2092 TecEcoBM2'!$W$5:$W$12</c:f>
              <c:strCache>
                <c:ptCount val="8"/>
                <c:pt idx="0">
                  <c:v>9.5</c:v>
                </c:pt>
                <c:pt idx="1">
                  <c:v>4.75</c:v>
                </c:pt>
                <c:pt idx="2">
                  <c:v>2.36</c:v>
                </c:pt>
                <c:pt idx="3">
                  <c:v>1.18</c:v>
                </c:pt>
                <c:pt idx="4">
                  <c:v>0.6</c:v>
                </c:pt>
                <c:pt idx="5">
                  <c:v>0.3</c:v>
                </c:pt>
                <c:pt idx="6">
                  <c:v>0.15</c:v>
                </c:pt>
                <c:pt idx="7">
                  <c:v>&lt;0.15</c:v>
                </c:pt>
              </c:strCache>
            </c:strRef>
          </c:cat>
          <c:val>
            <c:numRef>
              <c:f>'[Newcastle Tec Eco Trials no formulas.xls]Newcastle Litec 2092 TecEcoBM2'!$V$5:$V$12</c:f>
              <c:numCache>
                <c:formatCode>0%</c:formatCode>
                <c:ptCount val="8"/>
                <c:pt idx="0">
                  <c:v>0</c:v>
                </c:pt>
                <c:pt idx="1">
                  <c:v>0.2</c:v>
                </c:pt>
                <c:pt idx="2">
                  <c:v>0.1</c:v>
                </c:pt>
                <c:pt idx="3">
                  <c:v>0.1</c:v>
                </c:pt>
                <c:pt idx="4">
                  <c:v>0.1</c:v>
                </c:pt>
                <c:pt idx="5">
                  <c:v>0.1</c:v>
                </c:pt>
                <c:pt idx="6">
                  <c:v>6.5000000000000002E-2</c:v>
                </c:pt>
                <c:pt idx="7">
                  <c:v>0.03</c:v>
                </c:pt>
              </c:numCache>
            </c:numRef>
          </c:val>
          <c:smooth val="0"/>
        </c:ser>
        <c:dLbls>
          <c:showLegendKey val="0"/>
          <c:showVal val="0"/>
          <c:showCatName val="0"/>
          <c:showSerName val="0"/>
          <c:showPercent val="0"/>
          <c:showBubbleSize val="0"/>
        </c:dLbls>
        <c:marker val="1"/>
        <c:smooth val="0"/>
        <c:axId val="116447744"/>
        <c:axId val="117951872"/>
      </c:lineChart>
      <c:catAx>
        <c:axId val="116447744"/>
        <c:scaling>
          <c:orientation val="minMax"/>
        </c:scaling>
        <c:delete val="0"/>
        <c:axPos val="b"/>
        <c:title>
          <c:tx>
            <c:strRef>
              <c:f>'[Newcastle Tec Eco Trials no formulas.xls]Newcastle Litec 2092 TecEcoBM2'!$W$3</c:f>
              <c:strCache>
                <c:ptCount val="1"/>
                <c:pt idx="0">
                  <c:v>Sieve Size (mm)</c:v>
                </c:pt>
              </c:strCache>
            </c:strRef>
          </c:tx>
          <c:layout/>
          <c:overlay val="0"/>
        </c:title>
        <c:numFmt formatCode="General" sourceLinked="1"/>
        <c:majorTickMark val="out"/>
        <c:minorTickMark val="none"/>
        <c:tickLblPos val="nextTo"/>
        <c:crossAx val="117951872"/>
        <c:crosses val="autoZero"/>
        <c:auto val="1"/>
        <c:lblAlgn val="ctr"/>
        <c:lblOffset val="100"/>
        <c:noMultiLvlLbl val="0"/>
      </c:catAx>
      <c:valAx>
        <c:axId val="117951872"/>
        <c:scaling>
          <c:orientation val="minMax"/>
        </c:scaling>
        <c:delete val="0"/>
        <c:axPos val="l"/>
        <c:majorGridlines/>
        <c:title>
          <c:tx>
            <c:strRef>
              <c:f>'[Newcastle Tec Eco Trials no formulas.xls]Newcastle Litec 2092 TecEcoBM2'!$T$3</c:f>
              <c:strCache>
                <c:ptCount val="1"/>
                <c:pt idx="0">
                  <c:v>Combined % Retained</c:v>
                </c:pt>
              </c:strCache>
            </c:strRef>
          </c:tx>
          <c:layout/>
          <c:overlay val="0"/>
          <c:txPr>
            <a:bodyPr rot="-5400000" vert="horz"/>
            <a:lstStyle/>
            <a:p>
              <a:pPr>
                <a:defRPr/>
              </a:pPr>
              <a:endParaRPr lang="en-US"/>
            </a:p>
          </c:txPr>
        </c:title>
        <c:numFmt formatCode="0.0%" sourceLinked="1"/>
        <c:majorTickMark val="out"/>
        <c:minorTickMark val="none"/>
        <c:tickLblPos val="nextTo"/>
        <c:crossAx val="116447744"/>
        <c:crosses val="autoZero"/>
        <c:crossBetween val="between"/>
      </c:valAx>
    </c:plotArea>
    <c:legend>
      <c:legendPos val="r"/>
      <c:layout/>
      <c:overlay val="0"/>
    </c:legend>
    <c:plotVisOnly val="1"/>
    <c:dispBlanksAs val="gap"/>
    <c:showDLblsOverMax val="0"/>
  </c:chart>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A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Sheet1!$C$35</c:f>
              <c:strCache>
                <c:ptCount val="1"/>
                <c:pt idx="0">
                  <c:v>20 Mpa</c:v>
                </c:pt>
              </c:strCache>
            </c:strRef>
          </c:tx>
          <c:cat>
            <c:strRef>
              <c:f>Sheet1!$B$36:$B$39</c:f>
              <c:strCache>
                <c:ptCount val="4"/>
                <c:pt idx="0">
                  <c:v>3 Day </c:v>
                </c:pt>
                <c:pt idx="1">
                  <c:v>7 Day </c:v>
                </c:pt>
                <c:pt idx="2">
                  <c:v>28 Day</c:v>
                </c:pt>
                <c:pt idx="3">
                  <c:v>56 Day</c:v>
                </c:pt>
              </c:strCache>
            </c:strRef>
          </c:cat>
          <c:val>
            <c:numRef>
              <c:f>Sheet1!$C$36:$C$39</c:f>
              <c:numCache>
                <c:formatCode>0.0</c:formatCode>
                <c:ptCount val="4"/>
                <c:pt idx="0">
                  <c:v>13</c:v>
                </c:pt>
                <c:pt idx="1">
                  <c:v>18</c:v>
                </c:pt>
                <c:pt idx="2">
                  <c:v>32.5</c:v>
                </c:pt>
                <c:pt idx="3">
                  <c:v>39</c:v>
                </c:pt>
              </c:numCache>
            </c:numRef>
          </c:val>
          <c:smooth val="0"/>
        </c:ser>
        <c:ser>
          <c:idx val="1"/>
          <c:order val="1"/>
          <c:tx>
            <c:strRef>
              <c:f>Sheet1!$D$35</c:f>
              <c:strCache>
                <c:ptCount val="1"/>
                <c:pt idx="0">
                  <c:v>32MPa</c:v>
                </c:pt>
              </c:strCache>
            </c:strRef>
          </c:tx>
          <c:cat>
            <c:strRef>
              <c:f>Sheet1!$B$36:$B$39</c:f>
              <c:strCache>
                <c:ptCount val="4"/>
                <c:pt idx="0">
                  <c:v>3 Day </c:v>
                </c:pt>
                <c:pt idx="1">
                  <c:v>7 Day </c:v>
                </c:pt>
                <c:pt idx="2">
                  <c:v>28 Day</c:v>
                </c:pt>
                <c:pt idx="3">
                  <c:v>56 Day</c:v>
                </c:pt>
              </c:strCache>
            </c:strRef>
          </c:cat>
          <c:val>
            <c:numRef>
              <c:f>Sheet1!$D$36:$D$39</c:f>
              <c:numCache>
                <c:formatCode>0.0</c:formatCode>
                <c:ptCount val="4"/>
                <c:pt idx="0">
                  <c:v>17</c:v>
                </c:pt>
                <c:pt idx="1">
                  <c:v>24.5</c:v>
                </c:pt>
                <c:pt idx="2">
                  <c:v>42.5</c:v>
                </c:pt>
                <c:pt idx="3">
                  <c:v>46.5</c:v>
                </c:pt>
              </c:numCache>
            </c:numRef>
          </c:val>
          <c:smooth val="0"/>
        </c:ser>
        <c:dLbls>
          <c:showLegendKey val="0"/>
          <c:showVal val="0"/>
          <c:showCatName val="0"/>
          <c:showSerName val="0"/>
          <c:showPercent val="0"/>
          <c:showBubbleSize val="0"/>
        </c:dLbls>
        <c:marker val="1"/>
        <c:smooth val="0"/>
        <c:axId val="123811328"/>
        <c:axId val="117953600"/>
      </c:lineChart>
      <c:catAx>
        <c:axId val="123811328"/>
        <c:scaling>
          <c:orientation val="minMax"/>
        </c:scaling>
        <c:delete val="0"/>
        <c:axPos val="b"/>
        <c:numFmt formatCode="General" sourceLinked="1"/>
        <c:majorTickMark val="out"/>
        <c:minorTickMark val="none"/>
        <c:tickLblPos val="nextTo"/>
        <c:crossAx val="117953600"/>
        <c:crosses val="autoZero"/>
        <c:auto val="1"/>
        <c:lblAlgn val="ctr"/>
        <c:lblOffset val="100"/>
        <c:noMultiLvlLbl val="0"/>
      </c:catAx>
      <c:valAx>
        <c:axId val="117953600"/>
        <c:scaling>
          <c:orientation val="minMax"/>
        </c:scaling>
        <c:delete val="0"/>
        <c:axPos val="l"/>
        <c:majorGridlines/>
        <c:numFmt formatCode="0.0" sourceLinked="1"/>
        <c:majorTickMark val="out"/>
        <c:minorTickMark val="none"/>
        <c:tickLblPos val="nextTo"/>
        <c:crossAx val="123811328"/>
        <c:crosses val="autoZero"/>
        <c:crossBetween val="between"/>
      </c:valAx>
    </c:plotArea>
    <c:legend>
      <c:legendPos val="r"/>
      <c:layout>
        <c:manualLayout>
          <c:xMode val="edge"/>
          <c:yMode val="edge"/>
          <c:x val="0.82054098309005052"/>
          <c:y val="0.41059549256554445"/>
          <c:w val="0.1794590169099495"/>
          <c:h val="0.16100193564353313"/>
        </c:manualLayout>
      </c:layout>
      <c:overlay val="0"/>
    </c:legend>
    <c:plotVisOnly val="1"/>
    <c:dispBlanksAs val="gap"/>
    <c:showDLblsOverMax val="0"/>
  </c:chart>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A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0003019817936498"/>
          <c:y val="9.6230212414940619E-2"/>
          <c:w val="0.69160564515243561"/>
          <c:h val="0.71100067619297236"/>
        </c:manualLayout>
      </c:layout>
      <c:lineChart>
        <c:grouping val="standard"/>
        <c:varyColors val="0"/>
        <c:ser>
          <c:idx val="0"/>
          <c:order val="0"/>
          <c:tx>
            <c:strRef>
              <c:f>Sheet1!$C$41</c:f>
              <c:strCache>
                <c:ptCount val="1"/>
                <c:pt idx="0">
                  <c:v>20 Mpa</c:v>
                </c:pt>
              </c:strCache>
            </c:strRef>
          </c:tx>
          <c:cat>
            <c:strRef>
              <c:f>Sheet1!$B$42:$B$48</c:f>
              <c:strCache>
                <c:ptCount val="7"/>
                <c:pt idx="0">
                  <c:v>1 week</c:v>
                </c:pt>
                <c:pt idx="1">
                  <c:v>2 week</c:v>
                </c:pt>
                <c:pt idx="2">
                  <c:v>3 week</c:v>
                </c:pt>
                <c:pt idx="3">
                  <c:v>4 week</c:v>
                </c:pt>
                <c:pt idx="4">
                  <c:v>5 week</c:v>
                </c:pt>
                <c:pt idx="5">
                  <c:v>6 week</c:v>
                </c:pt>
                <c:pt idx="6">
                  <c:v>7 week</c:v>
                </c:pt>
              </c:strCache>
            </c:strRef>
          </c:cat>
          <c:val>
            <c:numRef>
              <c:f>Sheet1!$C$42:$C$48</c:f>
              <c:numCache>
                <c:formatCode>0</c:formatCode>
                <c:ptCount val="7"/>
                <c:pt idx="0">
                  <c:v>330</c:v>
                </c:pt>
                <c:pt idx="1">
                  <c:v>430</c:v>
                </c:pt>
                <c:pt idx="2">
                  <c:v>500</c:v>
                </c:pt>
                <c:pt idx="3">
                  <c:v>560</c:v>
                </c:pt>
                <c:pt idx="4">
                  <c:v>600</c:v>
                </c:pt>
                <c:pt idx="5">
                  <c:v>650</c:v>
                </c:pt>
                <c:pt idx="6">
                  <c:v>660</c:v>
                </c:pt>
              </c:numCache>
            </c:numRef>
          </c:val>
          <c:smooth val="0"/>
        </c:ser>
        <c:ser>
          <c:idx val="1"/>
          <c:order val="1"/>
          <c:tx>
            <c:strRef>
              <c:f>Sheet1!$D$41</c:f>
              <c:strCache>
                <c:ptCount val="1"/>
                <c:pt idx="0">
                  <c:v>32MPa</c:v>
                </c:pt>
              </c:strCache>
            </c:strRef>
          </c:tx>
          <c:cat>
            <c:strRef>
              <c:f>Sheet1!$B$42:$B$48</c:f>
              <c:strCache>
                <c:ptCount val="7"/>
                <c:pt idx="0">
                  <c:v>1 week</c:v>
                </c:pt>
                <c:pt idx="1">
                  <c:v>2 week</c:v>
                </c:pt>
                <c:pt idx="2">
                  <c:v>3 week</c:v>
                </c:pt>
                <c:pt idx="3">
                  <c:v>4 week</c:v>
                </c:pt>
                <c:pt idx="4">
                  <c:v>5 week</c:v>
                </c:pt>
                <c:pt idx="5">
                  <c:v>6 week</c:v>
                </c:pt>
                <c:pt idx="6">
                  <c:v>7 week</c:v>
                </c:pt>
              </c:strCache>
            </c:strRef>
          </c:cat>
          <c:val>
            <c:numRef>
              <c:f>Sheet1!$D$42:$D$48</c:f>
              <c:numCache>
                <c:formatCode>0</c:formatCode>
                <c:ptCount val="7"/>
                <c:pt idx="0">
                  <c:v>320</c:v>
                </c:pt>
                <c:pt idx="1">
                  <c:v>420</c:v>
                </c:pt>
                <c:pt idx="2">
                  <c:v>490</c:v>
                </c:pt>
                <c:pt idx="3">
                  <c:v>520</c:v>
                </c:pt>
                <c:pt idx="6">
                  <c:v>580</c:v>
                </c:pt>
              </c:numCache>
            </c:numRef>
          </c:val>
          <c:smooth val="0"/>
        </c:ser>
        <c:dLbls>
          <c:showLegendKey val="0"/>
          <c:showVal val="0"/>
          <c:showCatName val="0"/>
          <c:showSerName val="0"/>
          <c:showPercent val="0"/>
          <c:showBubbleSize val="0"/>
        </c:dLbls>
        <c:marker val="1"/>
        <c:smooth val="0"/>
        <c:axId val="123811840"/>
        <c:axId val="117955328"/>
      </c:lineChart>
      <c:catAx>
        <c:axId val="123811840"/>
        <c:scaling>
          <c:orientation val="minMax"/>
        </c:scaling>
        <c:delete val="0"/>
        <c:axPos val="b"/>
        <c:majorTickMark val="out"/>
        <c:minorTickMark val="none"/>
        <c:tickLblPos val="nextTo"/>
        <c:crossAx val="117955328"/>
        <c:crosses val="autoZero"/>
        <c:auto val="1"/>
        <c:lblAlgn val="ctr"/>
        <c:lblOffset val="100"/>
        <c:noMultiLvlLbl val="0"/>
      </c:catAx>
      <c:valAx>
        <c:axId val="117955328"/>
        <c:scaling>
          <c:orientation val="minMax"/>
        </c:scaling>
        <c:delete val="0"/>
        <c:axPos val="l"/>
        <c:majorGridlines/>
        <c:numFmt formatCode="0" sourceLinked="1"/>
        <c:majorTickMark val="out"/>
        <c:minorTickMark val="none"/>
        <c:tickLblPos val="nextTo"/>
        <c:crossAx val="123811840"/>
        <c:crosses val="autoZero"/>
        <c:crossBetween val="between"/>
      </c:valAx>
    </c:plotArea>
    <c:legend>
      <c:legendPos val="r"/>
      <c:layout>
        <c:manualLayout>
          <c:xMode val="edge"/>
          <c:yMode val="edge"/>
          <c:x val="0.81206925112411821"/>
          <c:y val="0.41783370030103995"/>
          <c:w val="0.18793074887588179"/>
          <c:h val="0.16433259939792014"/>
        </c:manualLayout>
      </c:layout>
      <c:overlay val="0"/>
    </c:legend>
    <c:plotVisOnly val="1"/>
    <c:dispBlanksAs val="gap"/>
    <c:showDLblsOverMax val="0"/>
  </c:chart>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A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1"/>
          <c:order val="0"/>
          <c:tx>
            <c:strRef>
              <c:f>USGSMay09!$A$3</c:f>
              <c:strCache>
                <c:ptCount val="1"/>
                <c:pt idx="0">
                  <c:v>World Production PC</c:v>
                </c:pt>
              </c:strCache>
            </c:strRef>
          </c:tx>
          <c:marker>
            <c:symbol val="none"/>
          </c:marker>
          <c:cat>
            <c:numRef>
              <c:f>USGSMay09!$B$1:$BM$1</c:f>
              <c:numCache>
                <c:formatCode>yyyy</c:formatCode>
                <c:ptCount val="64"/>
                <c:pt idx="0">
                  <c:v>16983</c:v>
                </c:pt>
                <c:pt idx="1">
                  <c:v>17348</c:v>
                </c:pt>
                <c:pt idx="2">
                  <c:v>17714</c:v>
                </c:pt>
                <c:pt idx="3">
                  <c:v>18079</c:v>
                </c:pt>
                <c:pt idx="4">
                  <c:v>18444</c:v>
                </c:pt>
                <c:pt idx="5">
                  <c:v>18809</c:v>
                </c:pt>
                <c:pt idx="6">
                  <c:v>19175</c:v>
                </c:pt>
                <c:pt idx="7">
                  <c:v>19540</c:v>
                </c:pt>
                <c:pt idx="8">
                  <c:v>19905</c:v>
                </c:pt>
                <c:pt idx="9">
                  <c:v>20270</c:v>
                </c:pt>
                <c:pt idx="10">
                  <c:v>20636</c:v>
                </c:pt>
                <c:pt idx="11">
                  <c:v>21001</c:v>
                </c:pt>
                <c:pt idx="12">
                  <c:v>21366</c:v>
                </c:pt>
                <c:pt idx="13">
                  <c:v>21731</c:v>
                </c:pt>
                <c:pt idx="14">
                  <c:v>22097</c:v>
                </c:pt>
                <c:pt idx="15">
                  <c:v>22462</c:v>
                </c:pt>
                <c:pt idx="16">
                  <c:v>22827</c:v>
                </c:pt>
                <c:pt idx="17">
                  <c:v>23192</c:v>
                </c:pt>
                <c:pt idx="18">
                  <c:v>23558</c:v>
                </c:pt>
                <c:pt idx="19">
                  <c:v>23923</c:v>
                </c:pt>
                <c:pt idx="20">
                  <c:v>24288</c:v>
                </c:pt>
                <c:pt idx="21">
                  <c:v>24653</c:v>
                </c:pt>
                <c:pt idx="22">
                  <c:v>25019</c:v>
                </c:pt>
                <c:pt idx="23">
                  <c:v>25384</c:v>
                </c:pt>
                <c:pt idx="24">
                  <c:v>25749</c:v>
                </c:pt>
                <c:pt idx="25">
                  <c:v>26114</c:v>
                </c:pt>
                <c:pt idx="26">
                  <c:v>26480</c:v>
                </c:pt>
                <c:pt idx="27">
                  <c:v>26845</c:v>
                </c:pt>
                <c:pt idx="28">
                  <c:v>27210</c:v>
                </c:pt>
                <c:pt idx="29">
                  <c:v>27575</c:v>
                </c:pt>
                <c:pt idx="30">
                  <c:v>27941</c:v>
                </c:pt>
                <c:pt idx="31">
                  <c:v>28306</c:v>
                </c:pt>
                <c:pt idx="32">
                  <c:v>28671</c:v>
                </c:pt>
                <c:pt idx="33">
                  <c:v>29036</c:v>
                </c:pt>
                <c:pt idx="34">
                  <c:v>29402</c:v>
                </c:pt>
                <c:pt idx="35">
                  <c:v>29767</c:v>
                </c:pt>
                <c:pt idx="36">
                  <c:v>30132</c:v>
                </c:pt>
                <c:pt idx="37">
                  <c:v>30497</c:v>
                </c:pt>
                <c:pt idx="38">
                  <c:v>30863</c:v>
                </c:pt>
                <c:pt idx="39">
                  <c:v>31228</c:v>
                </c:pt>
                <c:pt idx="40">
                  <c:v>31593</c:v>
                </c:pt>
                <c:pt idx="41">
                  <c:v>31958</c:v>
                </c:pt>
                <c:pt idx="42">
                  <c:v>32324</c:v>
                </c:pt>
                <c:pt idx="43">
                  <c:v>32689</c:v>
                </c:pt>
                <c:pt idx="44">
                  <c:v>33054</c:v>
                </c:pt>
                <c:pt idx="45">
                  <c:v>33419</c:v>
                </c:pt>
                <c:pt idx="46">
                  <c:v>33785</c:v>
                </c:pt>
                <c:pt idx="47">
                  <c:v>34150</c:v>
                </c:pt>
                <c:pt idx="48">
                  <c:v>34515</c:v>
                </c:pt>
                <c:pt idx="49">
                  <c:v>34880</c:v>
                </c:pt>
                <c:pt idx="50">
                  <c:v>35246</c:v>
                </c:pt>
                <c:pt idx="51">
                  <c:v>35611</c:v>
                </c:pt>
                <c:pt idx="52">
                  <c:v>35976</c:v>
                </c:pt>
                <c:pt idx="53">
                  <c:v>36341</c:v>
                </c:pt>
                <c:pt idx="54">
                  <c:v>36707</c:v>
                </c:pt>
                <c:pt idx="55">
                  <c:v>37072</c:v>
                </c:pt>
                <c:pt idx="56">
                  <c:v>37437</c:v>
                </c:pt>
                <c:pt idx="57">
                  <c:v>37802</c:v>
                </c:pt>
                <c:pt idx="58">
                  <c:v>38168</c:v>
                </c:pt>
                <c:pt idx="59">
                  <c:v>38533</c:v>
                </c:pt>
                <c:pt idx="60">
                  <c:v>38898</c:v>
                </c:pt>
                <c:pt idx="61">
                  <c:v>39263</c:v>
                </c:pt>
                <c:pt idx="62">
                  <c:v>39629</c:v>
                </c:pt>
                <c:pt idx="63">
                  <c:v>39994</c:v>
                </c:pt>
              </c:numCache>
            </c:numRef>
          </c:cat>
          <c:val>
            <c:numRef>
              <c:f>USGSMay09!$B$3:$BM$3</c:f>
              <c:numCache>
                <c:formatCode>#,##0</c:formatCode>
                <c:ptCount val="64"/>
                <c:pt idx="0">
                  <c:v>72500000</c:v>
                </c:pt>
                <c:pt idx="1">
                  <c:v>85800000</c:v>
                </c:pt>
                <c:pt idx="2">
                  <c:v>102000000</c:v>
                </c:pt>
                <c:pt idx="3">
                  <c:v>115000000</c:v>
                </c:pt>
                <c:pt idx="4">
                  <c:v>133000000</c:v>
                </c:pt>
                <c:pt idx="5">
                  <c:v>149000000</c:v>
                </c:pt>
                <c:pt idx="6">
                  <c:v>161000000</c:v>
                </c:pt>
                <c:pt idx="7">
                  <c:v>178000000</c:v>
                </c:pt>
                <c:pt idx="8">
                  <c:v>194900000</c:v>
                </c:pt>
                <c:pt idx="9">
                  <c:v>217300000</c:v>
                </c:pt>
                <c:pt idx="10">
                  <c:v>235400000</c:v>
                </c:pt>
                <c:pt idx="11">
                  <c:v>246900000</c:v>
                </c:pt>
                <c:pt idx="12">
                  <c:v>262500000</c:v>
                </c:pt>
                <c:pt idx="13">
                  <c:v>294300000</c:v>
                </c:pt>
                <c:pt idx="14">
                  <c:v>316500000</c:v>
                </c:pt>
                <c:pt idx="15">
                  <c:v>333200000</c:v>
                </c:pt>
                <c:pt idx="16">
                  <c:v>358500000</c:v>
                </c:pt>
                <c:pt idx="17">
                  <c:v>378000000</c:v>
                </c:pt>
                <c:pt idx="18">
                  <c:v>415600000</c:v>
                </c:pt>
                <c:pt idx="19">
                  <c:v>433400000</c:v>
                </c:pt>
                <c:pt idx="20">
                  <c:v>464200000</c:v>
                </c:pt>
                <c:pt idx="21">
                  <c:v>479800000</c:v>
                </c:pt>
                <c:pt idx="22">
                  <c:v>515200000</c:v>
                </c:pt>
                <c:pt idx="23">
                  <c:v>543100000</c:v>
                </c:pt>
                <c:pt idx="24">
                  <c:v>571800000</c:v>
                </c:pt>
                <c:pt idx="25">
                  <c:v>590000000</c:v>
                </c:pt>
                <c:pt idx="26">
                  <c:v>661000000</c:v>
                </c:pt>
                <c:pt idx="27">
                  <c:v>702000000</c:v>
                </c:pt>
                <c:pt idx="28">
                  <c:v>703200000</c:v>
                </c:pt>
                <c:pt idx="29">
                  <c:v>702200000</c:v>
                </c:pt>
                <c:pt idx="30">
                  <c:v>735400000</c:v>
                </c:pt>
                <c:pt idx="31">
                  <c:v>797100000</c:v>
                </c:pt>
                <c:pt idx="32">
                  <c:v>853000000</c:v>
                </c:pt>
                <c:pt idx="33">
                  <c:v>872400000</c:v>
                </c:pt>
                <c:pt idx="34">
                  <c:v>883100000</c:v>
                </c:pt>
                <c:pt idx="35">
                  <c:v>886700000</c:v>
                </c:pt>
                <c:pt idx="36">
                  <c:v>887400000</c:v>
                </c:pt>
                <c:pt idx="37">
                  <c:v>916600000</c:v>
                </c:pt>
                <c:pt idx="38">
                  <c:v>941100000</c:v>
                </c:pt>
                <c:pt idx="39">
                  <c:v>959400000</c:v>
                </c:pt>
                <c:pt idx="40">
                  <c:v>1008000000</c:v>
                </c:pt>
                <c:pt idx="41">
                  <c:v>1053000000</c:v>
                </c:pt>
                <c:pt idx="42">
                  <c:v>1118000000</c:v>
                </c:pt>
                <c:pt idx="43">
                  <c:v>1042000000</c:v>
                </c:pt>
                <c:pt idx="44">
                  <c:v>1043000000</c:v>
                </c:pt>
                <c:pt idx="45">
                  <c:v>1185000000</c:v>
                </c:pt>
                <c:pt idx="46">
                  <c:v>1123000000</c:v>
                </c:pt>
                <c:pt idx="47">
                  <c:v>1291000000</c:v>
                </c:pt>
                <c:pt idx="48">
                  <c:v>1370000000</c:v>
                </c:pt>
                <c:pt idx="49">
                  <c:v>1445000000</c:v>
                </c:pt>
                <c:pt idx="50">
                  <c:v>1493000000</c:v>
                </c:pt>
                <c:pt idx="51">
                  <c:v>1547000000</c:v>
                </c:pt>
                <c:pt idx="52">
                  <c:v>1540000000</c:v>
                </c:pt>
                <c:pt idx="53">
                  <c:v>1600000000</c:v>
                </c:pt>
                <c:pt idx="54">
                  <c:v>1660000000</c:v>
                </c:pt>
                <c:pt idx="55">
                  <c:v>1750000000</c:v>
                </c:pt>
                <c:pt idx="56">
                  <c:v>1850000000</c:v>
                </c:pt>
                <c:pt idx="57">
                  <c:v>2020000000</c:v>
                </c:pt>
                <c:pt idx="58">
                  <c:v>2190000000</c:v>
                </c:pt>
                <c:pt idx="59">
                  <c:v>2350000000</c:v>
                </c:pt>
                <c:pt idx="60">
                  <c:v>2550000000</c:v>
                </c:pt>
                <c:pt idx="61">
                  <c:v>2770000000</c:v>
                </c:pt>
                <c:pt idx="62">
                  <c:v>2840000000</c:v>
                </c:pt>
                <c:pt idx="63">
                  <c:v>2800000000</c:v>
                </c:pt>
              </c:numCache>
            </c:numRef>
          </c:val>
          <c:smooth val="0"/>
        </c:ser>
        <c:ser>
          <c:idx val="2"/>
          <c:order val="1"/>
          <c:tx>
            <c:strRef>
              <c:f>USGSMay09!$A$4</c:f>
              <c:strCache>
                <c:ptCount val="1"/>
                <c:pt idx="0">
                  <c:v>Tonnes CO2 from unmodified PC</c:v>
                </c:pt>
              </c:strCache>
            </c:strRef>
          </c:tx>
          <c:marker>
            <c:symbol val="none"/>
          </c:marker>
          <c:cat>
            <c:numRef>
              <c:f>USGSMay09!$B$1:$BM$1</c:f>
              <c:numCache>
                <c:formatCode>yyyy</c:formatCode>
                <c:ptCount val="64"/>
                <c:pt idx="0">
                  <c:v>16983</c:v>
                </c:pt>
                <c:pt idx="1">
                  <c:v>17348</c:v>
                </c:pt>
                <c:pt idx="2">
                  <c:v>17714</c:v>
                </c:pt>
                <c:pt idx="3">
                  <c:v>18079</c:v>
                </c:pt>
                <c:pt idx="4">
                  <c:v>18444</c:v>
                </c:pt>
                <c:pt idx="5">
                  <c:v>18809</c:v>
                </c:pt>
                <c:pt idx="6">
                  <c:v>19175</c:v>
                </c:pt>
                <c:pt idx="7">
                  <c:v>19540</c:v>
                </c:pt>
                <c:pt idx="8">
                  <c:v>19905</c:v>
                </c:pt>
                <c:pt idx="9">
                  <c:v>20270</c:v>
                </c:pt>
                <c:pt idx="10">
                  <c:v>20636</c:v>
                </c:pt>
                <c:pt idx="11">
                  <c:v>21001</c:v>
                </c:pt>
                <c:pt idx="12">
                  <c:v>21366</c:v>
                </c:pt>
                <c:pt idx="13">
                  <c:v>21731</c:v>
                </c:pt>
                <c:pt idx="14">
                  <c:v>22097</c:v>
                </c:pt>
                <c:pt idx="15">
                  <c:v>22462</c:v>
                </c:pt>
                <c:pt idx="16">
                  <c:v>22827</c:v>
                </c:pt>
                <c:pt idx="17">
                  <c:v>23192</c:v>
                </c:pt>
                <c:pt idx="18">
                  <c:v>23558</c:v>
                </c:pt>
                <c:pt idx="19">
                  <c:v>23923</c:v>
                </c:pt>
                <c:pt idx="20">
                  <c:v>24288</c:v>
                </c:pt>
                <c:pt idx="21">
                  <c:v>24653</c:v>
                </c:pt>
                <c:pt idx="22">
                  <c:v>25019</c:v>
                </c:pt>
                <c:pt idx="23">
                  <c:v>25384</c:v>
                </c:pt>
                <c:pt idx="24">
                  <c:v>25749</c:v>
                </c:pt>
                <c:pt idx="25">
                  <c:v>26114</c:v>
                </c:pt>
                <c:pt idx="26">
                  <c:v>26480</c:v>
                </c:pt>
                <c:pt idx="27">
                  <c:v>26845</c:v>
                </c:pt>
                <c:pt idx="28">
                  <c:v>27210</c:v>
                </c:pt>
                <c:pt idx="29">
                  <c:v>27575</c:v>
                </c:pt>
                <c:pt idx="30">
                  <c:v>27941</c:v>
                </c:pt>
                <c:pt idx="31">
                  <c:v>28306</c:v>
                </c:pt>
                <c:pt idx="32">
                  <c:v>28671</c:v>
                </c:pt>
                <c:pt idx="33">
                  <c:v>29036</c:v>
                </c:pt>
                <c:pt idx="34">
                  <c:v>29402</c:v>
                </c:pt>
                <c:pt idx="35">
                  <c:v>29767</c:v>
                </c:pt>
                <c:pt idx="36">
                  <c:v>30132</c:v>
                </c:pt>
                <c:pt idx="37">
                  <c:v>30497</c:v>
                </c:pt>
                <c:pt idx="38">
                  <c:v>30863</c:v>
                </c:pt>
                <c:pt idx="39">
                  <c:v>31228</c:v>
                </c:pt>
                <c:pt idx="40">
                  <c:v>31593</c:v>
                </c:pt>
                <c:pt idx="41">
                  <c:v>31958</c:v>
                </c:pt>
                <c:pt idx="42">
                  <c:v>32324</c:v>
                </c:pt>
                <c:pt idx="43">
                  <c:v>32689</c:v>
                </c:pt>
                <c:pt idx="44">
                  <c:v>33054</c:v>
                </c:pt>
                <c:pt idx="45">
                  <c:v>33419</c:v>
                </c:pt>
                <c:pt idx="46">
                  <c:v>33785</c:v>
                </c:pt>
                <c:pt idx="47">
                  <c:v>34150</c:v>
                </c:pt>
                <c:pt idx="48">
                  <c:v>34515</c:v>
                </c:pt>
                <c:pt idx="49">
                  <c:v>34880</c:v>
                </c:pt>
                <c:pt idx="50">
                  <c:v>35246</c:v>
                </c:pt>
                <c:pt idx="51">
                  <c:v>35611</c:v>
                </c:pt>
                <c:pt idx="52">
                  <c:v>35976</c:v>
                </c:pt>
                <c:pt idx="53">
                  <c:v>36341</c:v>
                </c:pt>
                <c:pt idx="54">
                  <c:v>36707</c:v>
                </c:pt>
                <c:pt idx="55">
                  <c:v>37072</c:v>
                </c:pt>
                <c:pt idx="56">
                  <c:v>37437</c:v>
                </c:pt>
                <c:pt idx="57">
                  <c:v>37802</c:v>
                </c:pt>
                <c:pt idx="58">
                  <c:v>38168</c:v>
                </c:pt>
                <c:pt idx="59">
                  <c:v>38533</c:v>
                </c:pt>
                <c:pt idx="60">
                  <c:v>38898</c:v>
                </c:pt>
                <c:pt idx="61">
                  <c:v>39263</c:v>
                </c:pt>
                <c:pt idx="62">
                  <c:v>39629</c:v>
                </c:pt>
                <c:pt idx="63">
                  <c:v>39994</c:v>
                </c:pt>
              </c:numCache>
            </c:numRef>
          </c:cat>
          <c:val>
            <c:numRef>
              <c:f>USGSMay09!$B$4:$BM$4</c:f>
              <c:numCache>
                <c:formatCode>#,##0</c:formatCode>
                <c:ptCount val="64"/>
                <c:pt idx="0">
                  <c:v>62640000</c:v>
                </c:pt>
                <c:pt idx="1">
                  <c:v>74131200</c:v>
                </c:pt>
                <c:pt idx="2">
                  <c:v>88128000</c:v>
                </c:pt>
                <c:pt idx="3">
                  <c:v>99360000</c:v>
                </c:pt>
                <c:pt idx="4">
                  <c:v>114912000</c:v>
                </c:pt>
                <c:pt idx="5">
                  <c:v>128736000</c:v>
                </c:pt>
                <c:pt idx="6">
                  <c:v>139104000</c:v>
                </c:pt>
                <c:pt idx="7">
                  <c:v>153792000</c:v>
                </c:pt>
                <c:pt idx="8">
                  <c:v>168393600</c:v>
                </c:pt>
                <c:pt idx="9">
                  <c:v>187747200</c:v>
                </c:pt>
                <c:pt idx="10">
                  <c:v>203385600</c:v>
                </c:pt>
                <c:pt idx="11">
                  <c:v>213321600</c:v>
                </c:pt>
                <c:pt idx="12">
                  <c:v>226800000</c:v>
                </c:pt>
                <c:pt idx="13">
                  <c:v>254275200</c:v>
                </c:pt>
                <c:pt idx="14">
                  <c:v>273456000</c:v>
                </c:pt>
                <c:pt idx="15">
                  <c:v>287884800</c:v>
                </c:pt>
                <c:pt idx="16">
                  <c:v>309744000</c:v>
                </c:pt>
                <c:pt idx="17">
                  <c:v>326592000</c:v>
                </c:pt>
                <c:pt idx="18">
                  <c:v>359078400</c:v>
                </c:pt>
                <c:pt idx="19">
                  <c:v>374457600</c:v>
                </c:pt>
                <c:pt idx="20">
                  <c:v>401068800</c:v>
                </c:pt>
                <c:pt idx="21">
                  <c:v>414547200</c:v>
                </c:pt>
                <c:pt idx="22">
                  <c:v>445132800</c:v>
                </c:pt>
                <c:pt idx="23">
                  <c:v>469238400</c:v>
                </c:pt>
                <c:pt idx="24">
                  <c:v>494035200</c:v>
                </c:pt>
                <c:pt idx="25">
                  <c:v>509760000</c:v>
                </c:pt>
                <c:pt idx="26">
                  <c:v>571104000</c:v>
                </c:pt>
                <c:pt idx="27">
                  <c:v>606528000</c:v>
                </c:pt>
                <c:pt idx="28">
                  <c:v>607564800</c:v>
                </c:pt>
                <c:pt idx="29">
                  <c:v>606700800</c:v>
                </c:pt>
                <c:pt idx="30">
                  <c:v>635385600</c:v>
                </c:pt>
                <c:pt idx="31">
                  <c:v>688694400</c:v>
                </c:pt>
                <c:pt idx="32">
                  <c:v>736992000</c:v>
                </c:pt>
                <c:pt idx="33">
                  <c:v>753753600</c:v>
                </c:pt>
                <c:pt idx="34">
                  <c:v>762998400</c:v>
                </c:pt>
                <c:pt idx="35">
                  <c:v>766108800</c:v>
                </c:pt>
                <c:pt idx="36">
                  <c:v>766713600</c:v>
                </c:pt>
                <c:pt idx="37">
                  <c:v>791942400</c:v>
                </c:pt>
                <c:pt idx="38">
                  <c:v>813110400</c:v>
                </c:pt>
                <c:pt idx="39">
                  <c:v>828921600</c:v>
                </c:pt>
                <c:pt idx="40">
                  <c:v>870912000</c:v>
                </c:pt>
                <c:pt idx="41">
                  <c:v>909792000</c:v>
                </c:pt>
                <c:pt idx="42">
                  <c:v>965952000</c:v>
                </c:pt>
                <c:pt idx="43">
                  <c:v>900288000</c:v>
                </c:pt>
                <c:pt idx="44">
                  <c:v>901152000</c:v>
                </c:pt>
                <c:pt idx="45">
                  <c:v>1023840000</c:v>
                </c:pt>
                <c:pt idx="46">
                  <c:v>970272000</c:v>
                </c:pt>
                <c:pt idx="47">
                  <c:v>1115424000</c:v>
                </c:pt>
                <c:pt idx="48">
                  <c:v>1183680000</c:v>
                </c:pt>
                <c:pt idx="49">
                  <c:v>1248480000</c:v>
                </c:pt>
                <c:pt idx="50">
                  <c:v>1289952000</c:v>
                </c:pt>
                <c:pt idx="51">
                  <c:v>1336608000</c:v>
                </c:pt>
                <c:pt idx="52">
                  <c:v>1330560000</c:v>
                </c:pt>
                <c:pt idx="53">
                  <c:v>1382400000</c:v>
                </c:pt>
                <c:pt idx="54">
                  <c:v>1434240000</c:v>
                </c:pt>
                <c:pt idx="55">
                  <c:v>1512000000</c:v>
                </c:pt>
                <c:pt idx="56">
                  <c:v>1598400000</c:v>
                </c:pt>
                <c:pt idx="57">
                  <c:v>1745280000</c:v>
                </c:pt>
                <c:pt idx="58">
                  <c:v>1892160000</c:v>
                </c:pt>
                <c:pt idx="59">
                  <c:v>2030400000</c:v>
                </c:pt>
                <c:pt idx="60">
                  <c:v>2203200000</c:v>
                </c:pt>
                <c:pt idx="61">
                  <c:v>2393280000</c:v>
                </c:pt>
                <c:pt idx="62">
                  <c:v>2453760000</c:v>
                </c:pt>
                <c:pt idx="63">
                  <c:v>2419200000</c:v>
                </c:pt>
              </c:numCache>
            </c:numRef>
          </c:val>
          <c:smooth val="0"/>
        </c:ser>
        <c:ser>
          <c:idx val="3"/>
          <c:order val="2"/>
          <c:tx>
            <c:strRef>
              <c:f>USGSMay09!$A$5</c:f>
              <c:strCache>
                <c:ptCount val="1"/>
                <c:pt idx="0">
                  <c:v>World Production Concrete</c:v>
                </c:pt>
              </c:strCache>
            </c:strRef>
          </c:tx>
          <c:marker>
            <c:symbol val="none"/>
          </c:marker>
          <c:cat>
            <c:numRef>
              <c:f>USGSMay09!$B$1:$BM$1</c:f>
              <c:numCache>
                <c:formatCode>yyyy</c:formatCode>
                <c:ptCount val="64"/>
                <c:pt idx="0">
                  <c:v>16983</c:v>
                </c:pt>
                <c:pt idx="1">
                  <c:v>17348</c:v>
                </c:pt>
                <c:pt idx="2">
                  <c:v>17714</c:v>
                </c:pt>
                <c:pt idx="3">
                  <c:v>18079</c:v>
                </c:pt>
                <c:pt idx="4">
                  <c:v>18444</c:v>
                </c:pt>
                <c:pt idx="5">
                  <c:v>18809</c:v>
                </c:pt>
                <c:pt idx="6">
                  <c:v>19175</c:v>
                </c:pt>
                <c:pt idx="7">
                  <c:v>19540</c:v>
                </c:pt>
                <c:pt idx="8">
                  <c:v>19905</c:v>
                </c:pt>
                <c:pt idx="9">
                  <c:v>20270</c:v>
                </c:pt>
                <c:pt idx="10">
                  <c:v>20636</c:v>
                </c:pt>
                <c:pt idx="11">
                  <c:v>21001</c:v>
                </c:pt>
                <c:pt idx="12">
                  <c:v>21366</c:v>
                </c:pt>
                <c:pt idx="13">
                  <c:v>21731</c:v>
                </c:pt>
                <c:pt idx="14">
                  <c:v>22097</c:v>
                </c:pt>
                <c:pt idx="15">
                  <c:v>22462</c:v>
                </c:pt>
                <c:pt idx="16">
                  <c:v>22827</c:v>
                </c:pt>
                <c:pt idx="17">
                  <c:v>23192</c:v>
                </c:pt>
                <c:pt idx="18">
                  <c:v>23558</c:v>
                </c:pt>
                <c:pt idx="19">
                  <c:v>23923</c:v>
                </c:pt>
                <c:pt idx="20">
                  <c:v>24288</c:v>
                </c:pt>
                <c:pt idx="21">
                  <c:v>24653</c:v>
                </c:pt>
                <c:pt idx="22">
                  <c:v>25019</c:v>
                </c:pt>
                <c:pt idx="23">
                  <c:v>25384</c:v>
                </c:pt>
                <c:pt idx="24">
                  <c:v>25749</c:v>
                </c:pt>
                <c:pt idx="25">
                  <c:v>26114</c:v>
                </c:pt>
                <c:pt idx="26">
                  <c:v>26480</c:v>
                </c:pt>
                <c:pt idx="27">
                  <c:v>26845</c:v>
                </c:pt>
                <c:pt idx="28">
                  <c:v>27210</c:v>
                </c:pt>
                <c:pt idx="29">
                  <c:v>27575</c:v>
                </c:pt>
                <c:pt idx="30">
                  <c:v>27941</c:v>
                </c:pt>
                <c:pt idx="31">
                  <c:v>28306</c:v>
                </c:pt>
                <c:pt idx="32">
                  <c:v>28671</c:v>
                </c:pt>
                <c:pt idx="33">
                  <c:v>29036</c:v>
                </c:pt>
                <c:pt idx="34">
                  <c:v>29402</c:v>
                </c:pt>
                <c:pt idx="35">
                  <c:v>29767</c:v>
                </c:pt>
                <c:pt idx="36">
                  <c:v>30132</c:v>
                </c:pt>
                <c:pt idx="37">
                  <c:v>30497</c:v>
                </c:pt>
                <c:pt idx="38">
                  <c:v>30863</c:v>
                </c:pt>
                <c:pt idx="39">
                  <c:v>31228</c:v>
                </c:pt>
                <c:pt idx="40">
                  <c:v>31593</c:v>
                </c:pt>
                <c:pt idx="41">
                  <c:v>31958</c:v>
                </c:pt>
                <c:pt idx="42">
                  <c:v>32324</c:v>
                </c:pt>
                <c:pt idx="43">
                  <c:v>32689</c:v>
                </c:pt>
                <c:pt idx="44">
                  <c:v>33054</c:v>
                </c:pt>
                <c:pt idx="45">
                  <c:v>33419</c:v>
                </c:pt>
                <c:pt idx="46">
                  <c:v>33785</c:v>
                </c:pt>
                <c:pt idx="47">
                  <c:v>34150</c:v>
                </c:pt>
                <c:pt idx="48">
                  <c:v>34515</c:v>
                </c:pt>
                <c:pt idx="49">
                  <c:v>34880</c:v>
                </c:pt>
                <c:pt idx="50">
                  <c:v>35246</c:v>
                </c:pt>
                <c:pt idx="51">
                  <c:v>35611</c:v>
                </c:pt>
                <c:pt idx="52">
                  <c:v>35976</c:v>
                </c:pt>
                <c:pt idx="53">
                  <c:v>36341</c:v>
                </c:pt>
                <c:pt idx="54">
                  <c:v>36707</c:v>
                </c:pt>
                <c:pt idx="55">
                  <c:v>37072</c:v>
                </c:pt>
                <c:pt idx="56">
                  <c:v>37437</c:v>
                </c:pt>
                <c:pt idx="57">
                  <c:v>37802</c:v>
                </c:pt>
                <c:pt idx="58">
                  <c:v>38168</c:v>
                </c:pt>
                <c:pt idx="59">
                  <c:v>38533</c:v>
                </c:pt>
                <c:pt idx="60">
                  <c:v>38898</c:v>
                </c:pt>
                <c:pt idx="61">
                  <c:v>39263</c:v>
                </c:pt>
                <c:pt idx="62">
                  <c:v>39629</c:v>
                </c:pt>
                <c:pt idx="63">
                  <c:v>39994</c:v>
                </c:pt>
              </c:numCache>
            </c:numRef>
          </c:cat>
          <c:val>
            <c:numRef>
              <c:f>USGSMay09!$B$5:$BM$5</c:f>
              <c:numCache>
                <c:formatCode>#,##0</c:formatCode>
                <c:ptCount val="64"/>
                <c:pt idx="0">
                  <c:v>483333333.33333337</c:v>
                </c:pt>
                <c:pt idx="1">
                  <c:v>572000000</c:v>
                </c:pt>
                <c:pt idx="2">
                  <c:v>680000000</c:v>
                </c:pt>
                <c:pt idx="3">
                  <c:v>766666666.66666675</c:v>
                </c:pt>
                <c:pt idx="4">
                  <c:v>886666666.66666675</c:v>
                </c:pt>
                <c:pt idx="5">
                  <c:v>993333333.33333337</c:v>
                </c:pt>
                <c:pt idx="6">
                  <c:v>1073333333.3333334</c:v>
                </c:pt>
                <c:pt idx="7">
                  <c:v>1186666666.6666667</c:v>
                </c:pt>
                <c:pt idx="8">
                  <c:v>1299333333.3333335</c:v>
                </c:pt>
                <c:pt idx="9">
                  <c:v>1448666666.6666667</c:v>
                </c:pt>
                <c:pt idx="10">
                  <c:v>1569333333.3333335</c:v>
                </c:pt>
                <c:pt idx="11">
                  <c:v>1646000000</c:v>
                </c:pt>
                <c:pt idx="12">
                  <c:v>1750000000</c:v>
                </c:pt>
                <c:pt idx="13">
                  <c:v>1962000000</c:v>
                </c:pt>
                <c:pt idx="14">
                  <c:v>2110000000</c:v>
                </c:pt>
                <c:pt idx="15">
                  <c:v>2221333333.3333335</c:v>
                </c:pt>
                <c:pt idx="16">
                  <c:v>2390000000</c:v>
                </c:pt>
                <c:pt idx="17">
                  <c:v>2520000000</c:v>
                </c:pt>
                <c:pt idx="18">
                  <c:v>2770666666.666667</c:v>
                </c:pt>
                <c:pt idx="19">
                  <c:v>2889333333.3333335</c:v>
                </c:pt>
                <c:pt idx="20">
                  <c:v>3094666666.666667</c:v>
                </c:pt>
                <c:pt idx="21">
                  <c:v>3198666666.666667</c:v>
                </c:pt>
                <c:pt idx="22">
                  <c:v>3434666666.666667</c:v>
                </c:pt>
                <c:pt idx="23">
                  <c:v>3620666666.666667</c:v>
                </c:pt>
                <c:pt idx="24">
                  <c:v>3812000000</c:v>
                </c:pt>
                <c:pt idx="25">
                  <c:v>3933333333.3333335</c:v>
                </c:pt>
                <c:pt idx="26">
                  <c:v>4406666666.666667</c:v>
                </c:pt>
                <c:pt idx="27">
                  <c:v>4680000000</c:v>
                </c:pt>
                <c:pt idx="28">
                  <c:v>4688000000</c:v>
                </c:pt>
                <c:pt idx="29">
                  <c:v>4681333333.333334</c:v>
                </c:pt>
                <c:pt idx="30">
                  <c:v>4902666666.666667</c:v>
                </c:pt>
                <c:pt idx="31">
                  <c:v>5314000000</c:v>
                </c:pt>
                <c:pt idx="32">
                  <c:v>5686666666.666667</c:v>
                </c:pt>
                <c:pt idx="33">
                  <c:v>5816000000</c:v>
                </c:pt>
                <c:pt idx="34">
                  <c:v>5887333333.333334</c:v>
                </c:pt>
                <c:pt idx="35">
                  <c:v>5911333333.333334</c:v>
                </c:pt>
                <c:pt idx="36">
                  <c:v>5916000000</c:v>
                </c:pt>
                <c:pt idx="37">
                  <c:v>6110666666.666667</c:v>
                </c:pt>
                <c:pt idx="38">
                  <c:v>6274000000</c:v>
                </c:pt>
                <c:pt idx="39">
                  <c:v>6396000000</c:v>
                </c:pt>
                <c:pt idx="40">
                  <c:v>6720000000</c:v>
                </c:pt>
                <c:pt idx="41">
                  <c:v>7020000000</c:v>
                </c:pt>
                <c:pt idx="42">
                  <c:v>7453333333.333334</c:v>
                </c:pt>
                <c:pt idx="43">
                  <c:v>6946666666.666667</c:v>
                </c:pt>
                <c:pt idx="44">
                  <c:v>6953333333.333334</c:v>
                </c:pt>
                <c:pt idx="45">
                  <c:v>7900000000</c:v>
                </c:pt>
                <c:pt idx="46">
                  <c:v>7486666666.666667</c:v>
                </c:pt>
                <c:pt idx="47">
                  <c:v>8606666666.6666679</c:v>
                </c:pt>
                <c:pt idx="48">
                  <c:v>9133333333.333334</c:v>
                </c:pt>
                <c:pt idx="49">
                  <c:v>9633333333.333334</c:v>
                </c:pt>
                <c:pt idx="50">
                  <c:v>9953333333.333334</c:v>
                </c:pt>
                <c:pt idx="51">
                  <c:v>10313333333.333334</c:v>
                </c:pt>
                <c:pt idx="52">
                  <c:v>10266666666.666668</c:v>
                </c:pt>
                <c:pt idx="53">
                  <c:v>10666666666.666668</c:v>
                </c:pt>
                <c:pt idx="54">
                  <c:v>11066666666.666668</c:v>
                </c:pt>
                <c:pt idx="55">
                  <c:v>11666666666.666668</c:v>
                </c:pt>
                <c:pt idx="56">
                  <c:v>12333333333.333334</c:v>
                </c:pt>
                <c:pt idx="57">
                  <c:v>13466666666.666668</c:v>
                </c:pt>
                <c:pt idx="58">
                  <c:v>14600000000</c:v>
                </c:pt>
                <c:pt idx="59">
                  <c:v>15666666666.666668</c:v>
                </c:pt>
                <c:pt idx="60">
                  <c:v>17000000000</c:v>
                </c:pt>
                <c:pt idx="61">
                  <c:v>18466666666.666668</c:v>
                </c:pt>
                <c:pt idx="62">
                  <c:v>18933333333.333336</c:v>
                </c:pt>
                <c:pt idx="63">
                  <c:v>18666666666.666668</c:v>
                </c:pt>
              </c:numCache>
            </c:numRef>
          </c:val>
          <c:smooth val="0"/>
        </c:ser>
        <c:ser>
          <c:idx val="4"/>
          <c:order val="3"/>
          <c:tx>
            <c:strRef>
              <c:f>USGSMay09!$A$6</c:f>
              <c:strCache>
                <c:ptCount val="1"/>
                <c:pt idx="0">
                  <c:v>Calculated Proportion Aggregate</c:v>
                </c:pt>
              </c:strCache>
            </c:strRef>
          </c:tx>
          <c:marker>
            <c:symbol val="none"/>
          </c:marker>
          <c:cat>
            <c:numRef>
              <c:f>USGSMay09!$B$1:$BM$1</c:f>
              <c:numCache>
                <c:formatCode>yyyy</c:formatCode>
                <c:ptCount val="64"/>
                <c:pt idx="0">
                  <c:v>16983</c:v>
                </c:pt>
                <c:pt idx="1">
                  <c:v>17348</c:v>
                </c:pt>
                <c:pt idx="2">
                  <c:v>17714</c:v>
                </c:pt>
                <c:pt idx="3">
                  <c:v>18079</c:v>
                </c:pt>
                <c:pt idx="4">
                  <c:v>18444</c:v>
                </c:pt>
                <c:pt idx="5">
                  <c:v>18809</c:v>
                </c:pt>
                <c:pt idx="6">
                  <c:v>19175</c:v>
                </c:pt>
                <c:pt idx="7">
                  <c:v>19540</c:v>
                </c:pt>
                <c:pt idx="8">
                  <c:v>19905</c:v>
                </c:pt>
                <c:pt idx="9">
                  <c:v>20270</c:v>
                </c:pt>
                <c:pt idx="10">
                  <c:v>20636</c:v>
                </c:pt>
                <c:pt idx="11">
                  <c:v>21001</c:v>
                </c:pt>
                <c:pt idx="12">
                  <c:v>21366</c:v>
                </c:pt>
                <c:pt idx="13">
                  <c:v>21731</c:v>
                </c:pt>
                <c:pt idx="14">
                  <c:v>22097</c:v>
                </c:pt>
                <c:pt idx="15">
                  <c:v>22462</c:v>
                </c:pt>
                <c:pt idx="16">
                  <c:v>22827</c:v>
                </c:pt>
                <c:pt idx="17">
                  <c:v>23192</c:v>
                </c:pt>
                <c:pt idx="18">
                  <c:v>23558</c:v>
                </c:pt>
                <c:pt idx="19">
                  <c:v>23923</c:v>
                </c:pt>
                <c:pt idx="20">
                  <c:v>24288</c:v>
                </c:pt>
                <c:pt idx="21">
                  <c:v>24653</c:v>
                </c:pt>
                <c:pt idx="22">
                  <c:v>25019</c:v>
                </c:pt>
                <c:pt idx="23">
                  <c:v>25384</c:v>
                </c:pt>
                <c:pt idx="24">
                  <c:v>25749</c:v>
                </c:pt>
                <c:pt idx="25">
                  <c:v>26114</c:v>
                </c:pt>
                <c:pt idx="26">
                  <c:v>26480</c:v>
                </c:pt>
                <c:pt idx="27">
                  <c:v>26845</c:v>
                </c:pt>
                <c:pt idx="28">
                  <c:v>27210</c:v>
                </c:pt>
                <c:pt idx="29">
                  <c:v>27575</c:v>
                </c:pt>
                <c:pt idx="30">
                  <c:v>27941</c:v>
                </c:pt>
                <c:pt idx="31">
                  <c:v>28306</c:v>
                </c:pt>
                <c:pt idx="32">
                  <c:v>28671</c:v>
                </c:pt>
                <c:pt idx="33">
                  <c:v>29036</c:v>
                </c:pt>
                <c:pt idx="34">
                  <c:v>29402</c:v>
                </c:pt>
                <c:pt idx="35">
                  <c:v>29767</c:v>
                </c:pt>
                <c:pt idx="36">
                  <c:v>30132</c:v>
                </c:pt>
                <c:pt idx="37">
                  <c:v>30497</c:v>
                </c:pt>
                <c:pt idx="38">
                  <c:v>30863</c:v>
                </c:pt>
                <c:pt idx="39">
                  <c:v>31228</c:v>
                </c:pt>
                <c:pt idx="40">
                  <c:v>31593</c:v>
                </c:pt>
                <c:pt idx="41">
                  <c:v>31958</c:v>
                </c:pt>
                <c:pt idx="42">
                  <c:v>32324</c:v>
                </c:pt>
                <c:pt idx="43">
                  <c:v>32689</c:v>
                </c:pt>
                <c:pt idx="44">
                  <c:v>33054</c:v>
                </c:pt>
                <c:pt idx="45">
                  <c:v>33419</c:v>
                </c:pt>
                <c:pt idx="46">
                  <c:v>33785</c:v>
                </c:pt>
                <c:pt idx="47">
                  <c:v>34150</c:v>
                </c:pt>
                <c:pt idx="48">
                  <c:v>34515</c:v>
                </c:pt>
                <c:pt idx="49">
                  <c:v>34880</c:v>
                </c:pt>
                <c:pt idx="50">
                  <c:v>35246</c:v>
                </c:pt>
                <c:pt idx="51">
                  <c:v>35611</c:v>
                </c:pt>
                <c:pt idx="52">
                  <c:v>35976</c:v>
                </c:pt>
                <c:pt idx="53">
                  <c:v>36341</c:v>
                </c:pt>
                <c:pt idx="54">
                  <c:v>36707</c:v>
                </c:pt>
                <c:pt idx="55">
                  <c:v>37072</c:v>
                </c:pt>
                <c:pt idx="56">
                  <c:v>37437</c:v>
                </c:pt>
                <c:pt idx="57">
                  <c:v>37802</c:v>
                </c:pt>
                <c:pt idx="58">
                  <c:v>38168</c:v>
                </c:pt>
                <c:pt idx="59">
                  <c:v>38533</c:v>
                </c:pt>
                <c:pt idx="60">
                  <c:v>38898</c:v>
                </c:pt>
                <c:pt idx="61">
                  <c:v>39263</c:v>
                </c:pt>
                <c:pt idx="62">
                  <c:v>39629</c:v>
                </c:pt>
                <c:pt idx="63">
                  <c:v>39994</c:v>
                </c:pt>
              </c:numCache>
            </c:numRef>
          </c:cat>
          <c:val>
            <c:numRef>
              <c:f>USGSMay09!$B$6:$BM$6</c:f>
              <c:numCache>
                <c:formatCode>#,##0</c:formatCode>
                <c:ptCount val="64"/>
                <c:pt idx="0">
                  <c:v>350416666.66666669</c:v>
                </c:pt>
                <c:pt idx="1">
                  <c:v>414700000</c:v>
                </c:pt>
                <c:pt idx="2">
                  <c:v>493000000</c:v>
                </c:pt>
                <c:pt idx="3">
                  <c:v>555833333.33333337</c:v>
                </c:pt>
                <c:pt idx="4">
                  <c:v>642833333.33333337</c:v>
                </c:pt>
                <c:pt idx="5">
                  <c:v>720166666.66666663</c:v>
                </c:pt>
                <c:pt idx="6">
                  <c:v>778166666.66666663</c:v>
                </c:pt>
                <c:pt idx="7">
                  <c:v>860333333.33333337</c:v>
                </c:pt>
                <c:pt idx="8">
                  <c:v>942016666.66666675</c:v>
                </c:pt>
                <c:pt idx="9">
                  <c:v>1050283333.3333334</c:v>
                </c:pt>
                <c:pt idx="10">
                  <c:v>1137766666.6666667</c:v>
                </c:pt>
                <c:pt idx="11">
                  <c:v>1193350000</c:v>
                </c:pt>
                <c:pt idx="12">
                  <c:v>1268750000</c:v>
                </c:pt>
                <c:pt idx="13">
                  <c:v>1422450000</c:v>
                </c:pt>
                <c:pt idx="14">
                  <c:v>1529750000</c:v>
                </c:pt>
                <c:pt idx="15">
                  <c:v>1610466666.6666667</c:v>
                </c:pt>
                <c:pt idx="16">
                  <c:v>1732750000</c:v>
                </c:pt>
                <c:pt idx="17">
                  <c:v>1827000000</c:v>
                </c:pt>
                <c:pt idx="18">
                  <c:v>2008733333.3333335</c:v>
                </c:pt>
                <c:pt idx="19">
                  <c:v>2094766666.6666667</c:v>
                </c:pt>
                <c:pt idx="20">
                  <c:v>2243633333.3333335</c:v>
                </c:pt>
                <c:pt idx="21">
                  <c:v>2319033333.3333335</c:v>
                </c:pt>
                <c:pt idx="22">
                  <c:v>2490133333.3333335</c:v>
                </c:pt>
                <c:pt idx="23">
                  <c:v>2624983333.3333335</c:v>
                </c:pt>
                <c:pt idx="24">
                  <c:v>2763700000</c:v>
                </c:pt>
                <c:pt idx="25">
                  <c:v>2851666666.6666665</c:v>
                </c:pt>
                <c:pt idx="26">
                  <c:v>3194833333.3333335</c:v>
                </c:pt>
                <c:pt idx="27">
                  <c:v>3393000000</c:v>
                </c:pt>
                <c:pt idx="28">
                  <c:v>3398800000</c:v>
                </c:pt>
                <c:pt idx="29">
                  <c:v>3393966666.666667</c:v>
                </c:pt>
                <c:pt idx="30">
                  <c:v>3554433333.3333335</c:v>
                </c:pt>
                <c:pt idx="31">
                  <c:v>3852650000</c:v>
                </c:pt>
                <c:pt idx="32">
                  <c:v>4122833333.3333335</c:v>
                </c:pt>
                <c:pt idx="33">
                  <c:v>4216600000</c:v>
                </c:pt>
                <c:pt idx="34">
                  <c:v>4268316666.666667</c:v>
                </c:pt>
                <c:pt idx="35">
                  <c:v>4285716666.666667</c:v>
                </c:pt>
                <c:pt idx="36">
                  <c:v>4289100000</c:v>
                </c:pt>
                <c:pt idx="37">
                  <c:v>4430233333.333333</c:v>
                </c:pt>
                <c:pt idx="38">
                  <c:v>4548650000</c:v>
                </c:pt>
                <c:pt idx="39">
                  <c:v>4637100000</c:v>
                </c:pt>
                <c:pt idx="40">
                  <c:v>4872000000</c:v>
                </c:pt>
                <c:pt idx="41">
                  <c:v>5089500000</c:v>
                </c:pt>
                <c:pt idx="42">
                  <c:v>5403666666.666667</c:v>
                </c:pt>
                <c:pt idx="43">
                  <c:v>5036333333.333333</c:v>
                </c:pt>
                <c:pt idx="44">
                  <c:v>5041166666.666667</c:v>
                </c:pt>
                <c:pt idx="45">
                  <c:v>5727500000</c:v>
                </c:pt>
                <c:pt idx="46">
                  <c:v>5427833333.333333</c:v>
                </c:pt>
                <c:pt idx="47">
                  <c:v>6239833333.333334</c:v>
                </c:pt>
                <c:pt idx="48">
                  <c:v>6621666666.666667</c:v>
                </c:pt>
                <c:pt idx="49">
                  <c:v>6984166666.666667</c:v>
                </c:pt>
                <c:pt idx="50">
                  <c:v>7216166666.666667</c:v>
                </c:pt>
                <c:pt idx="51">
                  <c:v>7477166666.666667</c:v>
                </c:pt>
                <c:pt idx="52">
                  <c:v>7443333333.333334</c:v>
                </c:pt>
                <c:pt idx="53">
                  <c:v>7733333333.333334</c:v>
                </c:pt>
                <c:pt idx="54">
                  <c:v>8023333333.333334</c:v>
                </c:pt>
                <c:pt idx="55">
                  <c:v>8458333333.333334</c:v>
                </c:pt>
                <c:pt idx="56">
                  <c:v>8941666666.666666</c:v>
                </c:pt>
                <c:pt idx="57">
                  <c:v>9763333333.333334</c:v>
                </c:pt>
                <c:pt idx="58">
                  <c:v>10585000000</c:v>
                </c:pt>
                <c:pt idx="59">
                  <c:v>11358333333.333334</c:v>
                </c:pt>
                <c:pt idx="60">
                  <c:v>12325000000</c:v>
                </c:pt>
                <c:pt idx="61">
                  <c:v>13388333333.333334</c:v>
                </c:pt>
                <c:pt idx="62">
                  <c:v>13726666666.666668</c:v>
                </c:pt>
                <c:pt idx="63">
                  <c:v>13533333333.333334</c:v>
                </c:pt>
              </c:numCache>
            </c:numRef>
          </c:val>
          <c:smooth val="0"/>
        </c:ser>
        <c:ser>
          <c:idx val="5"/>
          <c:order val="4"/>
          <c:tx>
            <c:strRef>
              <c:f>USGSMay09!$A$7</c:f>
              <c:strCache>
                <c:ptCount val="1"/>
                <c:pt idx="0">
                  <c:v>CO2 Captured in Mg Carbonate Aggregate</c:v>
                </c:pt>
              </c:strCache>
            </c:strRef>
          </c:tx>
          <c:marker>
            <c:symbol val="none"/>
          </c:marker>
          <c:cat>
            <c:numRef>
              <c:f>USGSMay09!$B$1:$BM$1</c:f>
              <c:numCache>
                <c:formatCode>yyyy</c:formatCode>
                <c:ptCount val="64"/>
                <c:pt idx="0">
                  <c:v>16983</c:v>
                </c:pt>
                <c:pt idx="1">
                  <c:v>17348</c:v>
                </c:pt>
                <c:pt idx="2">
                  <c:v>17714</c:v>
                </c:pt>
                <c:pt idx="3">
                  <c:v>18079</c:v>
                </c:pt>
                <c:pt idx="4">
                  <c:v>18444</c:v>
                </c:pt>
                <c:pt idx="5">
                  <c:v>18809</c:v>
                </c:pt>
                <c:pt idx="6">
                  <c:v>19175</c:v>
                </c:pt>
                <c:pt idx="7">
                  <c:v>19540</c:v>
                </c:pt>
                <c:pt idx="8">
                  <c:v>19905</c:v>
                </c:pt>
                <c:pt idx="9">
                  <c:v>20270</c:v>
                </c:pt>
                <c:pt idx="10">
                  <c:v>20636</c:v>
                </c:pt>
                <c:pt idx="11">
                  <c:v>21001</c:v>
                </c:pt>
                <c:pt idx="12">
                  <c:v>21366</c:v>
                </c:pt>
                <c:pt idx="13">
                  <c:v>21731</c:v>
                </c:pt>
                <c:pt idx="14">
                  <c:v>22097</c:v>
                </c:pt>
                <c:pt idx="15">
                  <c:v>22462</c:v>
                </c:pt>
                <c:pt idx="16">
                  <c:v>22827</c:v>
                </c:pt>
                <c:pt idx="17">
                  <c:v>23192</c:v>
                </c:pt>
                <c:pt idx="18">
                  <c:v>23558</c:v>
                </c:pt>
                <c:pt idx="19">
                  <c:v>23923</c:v>
                </c:pt>
                <c:pt idx="20">
                  <c:v>24288</c:v>
                </c:pt>
                <c:pt idx="21">
                  <c:v>24653</c:v>
                </c:pt>
                <c:pt idx="22">
                  <c:v>25019</c:v>
                </c:pt>
                <c:pt idx="23">
                  <c:v>25384</c:v>
                </c:pt>
                <c:pt idx="24">
                  <c:v>25749</c:v>
                </c:pt>
                <c:pt idx="25">
                  <c:v>26114</c:v>
                </c:pt>
                <c:pt idx="26">
                  <c:v>26480</c:v>
                </c:pt>
                <c:pt idx="27">
                  <c:v>26845</c:v>
                </c:pt>
                <c:pt idx="28">
                  <c:v>27210</c:v>
                </c:pt>
                <c:pt idx="29">
                  <c:v>27575</c:v>
                </c:pt>
                <c:pt idx="30">
                  <c:v>27941</c:v>
                </c:pt>
                <c:pt idx="31">
                  <c:v>28306</c:v>
                </c:pt>
                <c:pt idx="32">
                  <c:v>28671</c:v>
                </c:pt>
                <c:pt idx="33">
                  <c:v>29036</c:v>
                </c:pt>
                <c:pt idx="34">
                  <c:v>29402</c:v>
                </c:pt>
                <c:pt idx="35">
                  <c:v>29767</c:v>
                </c:pt>
                <c:pt idx="36">
                  <c:v>30132</c:v>
                </c:pt>
                <c:pt idx="37">
                  <c:v>30497</c:v>
                </c:pt>
                <c:pt idx="38">
                  <c:v>30863</c:v>
                </c:pt>
                <c:pt idx="39">
                  <c:v>31228</c:v>
                </c:pt>
                <c:pt idx="40">
                  <c:v>31593</c:v>
                </c:pt>
                <c:pt idx="41">
                  <c:v>31958</c:v>
                </c:pt>
                <c:pt idx="42">
                  <c:v>32324</c:v>
                </c:pt>
                <c:pt idx="43">
                  <c:v>32689</c:v>
                </c:pt>
                <c:pt idx="44">
                  <c:v>33054</c:v>
                </c:pt>
                <c:pt idx="45">
                  <c:v>33419</c:v>
                </c:pt>
                <c:pt idx="46">
                  <c:v>33785</c:v>
                </c:pt>
                <c:pt idx="47">
                  <c:v>34150</c:v>
                </c:pt>
                <c:pt idx="48">
                  <c:v>34515</c:v>
                </c:pt>
                <c:pt idx="49">
                  <c:v>34880</c:v>
                </c:pt>
                <c:pt idx="50">
                  <c:v>35246</c:v>
                </c:pt>
                <c:pt idx="51">
                  <c:v>35611</c:v>
                </c:pt>
                <c:pt idx="52">
                  <c:v>35976</c:v>
                </c:pt>
                <c:pt idx="53">
                  <c:v>36341</c:v>
                </c:pt>
                <c:pt idx="54">
                  <c:v>36707</c:v>
                </c:pt>
                <c:pt idx="55">
                  <c:v>37072</c:v>
                </c:pt>
                <c:pt idx="56">
                  <c:v>37437</c:v>
                </c:pt>
                <c:pt idx="57">
                  <c:v>37802</c:v>
                </c:pt>
                <c:pt idx="58">
                  <c:v>38168</c:v>
                </c:pt>
                <c:pt idx="59">
                  <c:v>38533</c:v>
                </c:pt>
                <c:pt idx="60">
                  <c:v>38898</c:v>
                </c:pt>
                <c:pt idx="61">
                  <c:v>39263</c:v>
                </c:pt>
                <c:pt idx="62">
                  <c:v>39629</c:v>
                </c:pt>
                <c:pt idx="63">
                  <c:v>39994</c:v>
                </c:pt>
              </c:numCache>
            </c:numRef>
          </c:cat>
          <c:val>
            <c:numRef>
              <c:f>USGSMay09!$B$7:$BM$7</c:f>
              <c:numCache>
                <c:formatCode>#,##0</c:formatCode>
                <c:ptCount val="64"/>
                <c:pt idx="0">
                  <c:v>382655000.00000006</c:v>
                </c:pt>
                <c:pt idx="1">
                  <c:v>452852400.00000006</c:v>
                </c:pt>
                <c:pt idx="2">
                  <c:v>538356000</c:v>
                </c:pt>
                <c:pt idx="3">
                  <c:v>606970000.00000012</c:v>
                </c:pt>
                <c:pt idx="4">
                  <c:v>701974000.00000012</c:v>
                </c:pt>
                <c:pt idx="5">
                  <c:v>786422000</c:v>
                </c:pt>
                <c:pt idx="6">
                  <c:v>849758000</c:v>
                </c:pt>
                <c:pt idx="7">
                  <c:v>939484000.00000012</c:v>
                </c:pt>
                <c:pt idx="8">
                  <c:v>1028682200.0000001</c:v>
                </c:pt>
                <c:pt idx="9">
                  <c:v>1146909400.0000002</c:v>
                </c:pt>
                <c:pt idx="10">
                  <c:v>1242441200.0000002</c:v>
                </c:pt>
                <c:pt idx="11">
                  <c:v>1303138200</c:v>
                </c:pt>
                <c:pt idx="12">
                  <c:v>1385475000</c:v>
                </c:pt>
                <c:pt idx="13">
                  <c:v>1553315400</c:v>
                </c:pt>
                <c:pt idx="14">
                  <c:v>1670487000.0000002</c:v>
                </c:pt>
                <c:pt idx="15">
                  <c:v>1758629600.0000002</c:v>
                </c:pt>
                <c:pt idx="16">
                  <c:v>1892163000.0000002</c:v>
                </c:pt>
                <c:pt idx="17">
                  <c:v>1995084000.0000002</c:v>
                </c:pt>
                <c:pt idx="18">
                  <c:v>2193536800.0000005</c:v>
                </c:pt>
                <c:pt idx="19">
                  <c:v>2287485200.0000005</c:v>
                </c:pt>
                <c:pt idx="20">
                  <c:v>2450047600.0000005</c:v>
                </c:pt>
                <c:pt idx="21">
                  <c:v>2532384400.0000005</c:v>
                </c:pt>
                <c:pt idx="22">
                  <c:v>2719225600.0000005</c:v>
                </c:pt>
                <c:pt idx="23">
                  <c:v>2866481800.0000005</c:v>
                </c:pt>
                <c:pt idx="24">
                  <c:v>3017960400</c:v>
                </c:pt>
                <c:pt idx="25">
                  <c:v>3114020000</c:v>
                </c:pt>
                <c:pt idx="26">
                  <c:v>3488758000.0000005</c:v>
                </c:pt>
                <c:pt idx="27">
                  <c:v>3705156000.0000005</c:v>
                </c:pt>
                <c:pt idx="28">
                  <c:v>3711489600.0000005</c:v>
                </c:pt>
                <c:pt idx="29">
                  <c:v>3706211600.0000005</c:v>
                </c:pt>
                <c:pt idx="30">
                  <c:v>3881441200.0000005</c:v>
                </c:pt>
                <c:pt idx="31">
                  <c:v>4207093800.0000005</c:v>
                </c:pt>
                <c:pt idx="32">
                  <c:v>4502134000.000001</c:v>
                </c:pt>
                <c:pt idx="33">
                  <c:v>4604527200</c:v>
                </c:pt>
                <c:pt idx="34">
                  <c:v>4661001800.000001</c:v>
                </c:pt>
                <c:pt idx="35">
                  <c:v>4680002600.000001</c:v>
                </c:pt>
                <c:pt idx="36">
                  <c:v>4683697200</c:v>
                </c:pt>
                <c:pt idx="37">
                  <c:v>4837814800</c:v>
                </c:pt>
                <c:pt idx="38">
                  <c:v>4967125800</c:v>
                </c:pt>
                <c:pt idx="39">
                  <c:v>5063713200</c:v>
                </c:pt>
                <c:pt idx="40">
                  <c:v>5320224000</c:v>
                </c:pt>
                <c:pt idx="41">
                  <c:v>5557734000</c:v>
                </c:pt>
                <c:pt idx="42">
                  <c:v>5900804000.000001</c:v>
                </c:pt>
                <c:pt idx="43">
                  <c:v>5499676000</c:v>
                </c:pt>
                <c:pt idx="44">
                  <c:v>5504954000.000001</c:v>
                </c:pt>
                <c:pt idx="45">
                  <c:v>6254430000</c:v>
                </c:pt>
                <c:pt idx="46">
                  <c:v>5927194000</c:v>
                </c:pt>
                <c:pt idx="47">
                  <c:v>6813898000.000001</c:v>
                </c:pt>
                <c:pt idx="48">
                  <c:v>7230860000.000001</c:v>
                </c:pt>
                <c:pt idx="49">
                  <c:v>7626710000.000001</c:v>
                </c:pt>
                <c:pt idx="50">
                  <c:v>7880054000.000001</c:v>
                </c:pt>
                <c:pt idx="51">
                  <c:v>8165066000.000001</c:v>
                </c:pt>
                <c:pt idx="52">
                  <c:v>8128120000.000001</c:v>
                </c:pt>
                <c:pt idx="53">
                  <c:v>8444800000.000001</c:v>
                </c:pt>
                <c:pt idx="54">
                  <c:v>8761480000.0000019</c:v>
                </c:pt>
                <c:pt idx="55">
                  <c:v>9236500000.0000019</c:v>
                </c:pt>
                <c:pt idx="56">
                  <c:v>9764300000</c:v>
                </c:pt>
                <c:pt idx="57">
                  <c:v>10661560000.000002</c:v>
                </c:pt>
                <c:pt idx="58">
                  <c:v>11558820000</c:v>
                </c:pt>
                <c:pt idx="59">
                  <c:v>12403300000.000002</c:v>
                </c:pt>
                <c:pt idx="60">
                  <c:v>13458900000.000002</c:v>
                </c:pt>
                <c:pt idx="61">
                  <c:v>14620060000.000002</c:v>
                </c:pt>
                <c:pt idx="62">
                  <c:v>14989520000.000002</c:v>
                </c:pt>
                <c:pt idx="63">
                  <c:v>14778400000.000002</c:v>
                </c:pt>
              </c:numCache>
            </c:numRef>
          </c:val>
          <c:smooth val="0"/>
        </c:ser>
        <c:ser>
          <c:idx val="11"/>
          <c:order val="5"/>
          <c:tx>
            <c:strRef>
              <c:f>USGSMay09!$A$13</c:f>
              <c:strCache>
                <c:ptCount val="1"/>
                <c:pt idx="0">
                  <c:v>Net tonnes CO2 in Cement less Additions</c:v>
                </c:pt>
              </c:strCache>
            </c:strRef>
          </c:tx>
          <c:marker>
            <c:symbol val="none"/>
          </c:marker>
          <c:cat>
            <c:numRef>
              <c:f>USGSMay09!$B$1:$BM$1</c:f>
              <c:numCache>
                <c:formatCode>yyyy</c:formatCode>
                <c:ptCount val="64"/>
                <c:pt idx="0">
                  <c:v>16983</c:v>
                </c:pt>
                <c:pt idx="1">
                  <c:v>17348</c:v>
                </c:pt>
                <c:pt idx="2">
                  <c:v>17714</c:v>
                </c:pt>
                <c:pt idx="3">
                  <c:v>18079</c:v>
                </c:pt>
                <c:pt idx="4">
                  <c:v>18444</c:v>
                </c:pt>
                <c:pt idx="5">
                  <c:v>18809</c:v>
                </c:pt>
                <c:pt idx="6">
                  <c:v>19175</c:v>
                </c:pt>
                <c:pt idx="7">
                  <c:v>19540</c:v>
                </c:pt>
                <c:pt idx="8">
                  <c:v>19905</c:v>
                </c:pt>
                <c:pt idx="9">
                  <c:v>20270</c:v>
                </c:pt>
                <c:pt idx="10">
                  <c:v>20636</c:v>
                </c:pt>
                <c:pt idx="11">
                  <c:v>21001</c:v>
                </c:pt>
                <c:pt idx="12">
                  <c:v>21366</c:v>
                </c:pt>
                <c:pt idx="13">
                  <c:v>21731</c:v>
                </c:pt>
                <c:pt idx="14">
                  <c:v>22097</c:v>
                </c:pt>
                <c:pt idx="15">
                  <c:v>22462</c:v>
                </c:pt>
                <c:pt idx="16">
                  <c:v>22827</c:v>
                </c:pt>
                <c:pt idx="17">
                  <c:v>23192</c:v>
                </c:pt>
                <c:pt idx="18">
                  <c:v>23558</c:v>
                </c:pt>
                <c:pt idx="19">
                  <c:v>23923</c:v>
                </c:pt>
                <c:pt idx="20">
                  <c:v>24288</c:v>
                </c:pt>
                <c:pt idx="21">
                  <c:v>24653</c:v>
                </c:pt>
                <c:pt idx="22">
                  <c:v>25019</c:v>
                </c:pt>
                <c:pt idx="23">
                  <c:v>25384</c:v>
                </c:pt>
                <c:pt idx="24">
                  <c:v>25749</c:v>
                </c:pt>
                <c:pt idx="25">
                  <c:v>26114</c:v>
                </c:pt>
                <c:pt idx="26">
                  <c:v>26480</c:v>
                </c:pt>
                <c:pt idx="27">
                  <c:v>26845</c:v>
                </c:pt>
                <c:pt idx="28">
                  <c:v>27210</c:v>
                </c:pt>
                <c:pt idx="29">
                  <c:v>27575</c:v>
                </c:pt>
                <c:pt idx="30">
                  <c:v>27941</c:v>
                </c:pt>
                <c:pt idx="31">
                  <c:v>28306</c:v>
                </c:pt>
                <c:pt idx="32">
                  <c:v>28671</c:v>
                </c:pt>
                <c:pt idx="33">
                  <c:v>29036</c:v>
                </c:pt>
                <c:pt idx="34">
                  <c:v>29402</c:v>
                </c:pt>
                <c:pt idx="35">
                  <c:v>29767</c:v>
                </c:pt>
                <c:pt idx="36">
                  <c:v>30132</c:v>
                </c:pt>
                <c:pt idx="37">
                  <c:v>30497</c:v>
                </c:pt>
                <c:pt idx="38">
                  <c:v>30863</c:v>
                </c:pt>
                <c:pt idx="39">
                  <c:v>31228</c:v>
                </c:pt>
                <c:pt idx="40">
                  <c:v>31593</c:v>
                </c:pt>
                <c:pt idx="41">
                  <c:v>31958</c:v>
                </c:pt>
                <c:pt idx="42">
                  <c:v>32324</c:v>
                </c:pt>
                <c:pt idx="43">
                  <c:v>32689</c:v>
                </c:pt>
                <c:pt idx="44">
                  <c:v>33054</c:v>
                </c:pt>
                <c:pt idx="45">
                  <c:v>33419</c:v>
                </c:pt>
                <c:pt idx="46">
                  <c:v>33785</c:v>
                </c:pt>
                <c:pt idx="47">
                  <c:v>34150</c:v>
                </c:pt>
                <c:pt idx="48">
                  <c:v>34515</c:v>
                </c:pt>
                <c:pt idx="49">
                  <c:v>34880</c:v>
                </c:pt>
                <c:pt idx="50">
                  <c:v>35246</c:v>
                </c:pt>
                <c:pt idx="51">
                  <c:v>35611</c:v>
                </c:pt>
                <c:pt idx="52">
                  <c:v>35976</c:v>
                </c:pt>
                <c:pt idx="53">
                  <c:v>36341</c:v>
                </c:pt>
                <c:pt idx="54">
                  <c:v>36707</c:v>
                </c:pt>
                <c:pt idx="55">
                  <c:v>37072</c:v>
                </c:pt>
                <c:pt idx="56">
                  <c:v>37437</c:v>
                </c:pt>
                <c:pt idx="57">
                  <c:v>37802</c:v>
                </c:pt>
                <c:pt idx="58">
                  <c:v>38168</c:v>
                </c:pt>
                <c:pt idx="59">
                  <c:v>38533</c:v>
                </c:pt>
                <c:pt idx="60">
                  <c:v>38898</c:v>
                </c:pt>
                <c:pt idx="61">
                  <c:v>39263</c:v>
                </c:pt>
                <c:pt idx="62">
                  <c:v>39629</c:v>
                </c:pt>
                <c:pt idx="63">
                  <c:v>39994</c:v>
                </c:pt>
              </c:numCache>
            </c:numRef>
          </c:cat>
          <c:val>
            <c:numRef>
              <c:f>USGSMay09!$B$13:$BM$13</c:f>
              <c:numCache>
                <c:formatCode>#,##0</c:formatCode>
                <c:ptCount val="64"/>
                <c:pt idx="0">
                  <c:v>18400137.5</c:v>
                </c:pt>
                <c:pt idx="1">
                  <c:v>21775611</c:v>
                </c:pt>
                <c:pt idx="2">
                  <c:v>25887090</c:v>
                </c:pt>
                <c:pt idx="3">
                  <c:v>29186425</c:v>
                </c:pt>
                <c:pt idx="4">
                  <c:v>33754735</c:v>
                </c:pt>
                <c:pt idx="5">
                  <c:v>37815455</c:v>
                </c:pt>
                <c:pt idx="6">
                  <c:v>40860995</c:v>
                </c:pt>
                <c:pt idx="7">
                  <c:v>45175510</c:v>
                </c:pt>
                <c:pt idx="8">
                  <c:v>49464645.5</c:v>
                </c:pt>
                <c:pt idx="9">
                  <c:v>55149653.5</c:v>
                </c:pt>
                <c:pt idx="10">
                  <c:v>59743343</c:v>
                </c:pt>
                <c:pt idx="11">
                  <c:v>62661985.5</c:v>
                </c:pt>
                <c:pt idx="12">
                  <c:v>66621187.5</c:v>
                </c:pt>
                <c:pt idx="13">
                  <c:v>74691868.5</c:v>
                </c:pt>
                <c:pt idx="14">
                  <c:v>80326117.5</c:v>
                </c:pt>
                <c:pt idx="15">
                  <c:v>84564494</c:v>
                </c:pt>
                <c:pt idx="16">
                  <c:v>90985507.5</c:v>
                </c:pt>
                <c:pt idx="17">
                  <c:v>95934510</c:v>
                </c:pt>
                <c:pt idx="18">
                  <c:v>105477202</c:v>
                </c:pt>
                <c:pt idx="19">
                  <c:v>109994753</c:v>
                </c:pt>
                <c:pt idx="20">
                  <c:v>117811639</c:v>
                </c:pt>
                <c:pt idx="21">
                  <c:v>121770841</c:v>
                </c:pt>
                <c:pt idx="22">
                  <c:v>130755184</c:v>
                </c:pt>
                <c:pt idx="23">
                  <c:v>137836064.5</c:v>
                </c:pt>
                <c:pt idx="24">
                  <c:v>145119981</c:v>
                </c:pt>
                <c:pt idx="25">
                  <c:v>149739050</c:v>
                </c:pt>
                <c:pt idx="26">
                  <c:v>167758495</c:v>
                </c:pt>
                <c:pt idx="27">
                  <c:v>178164090</c:v>
                </c:pt>
                <c:pt idx="28">
                  <c:v>178468644</c:v>
                </c:pt>
                <c:pt idx="29">
                  <c:v>178214849</c:v>
                </c:pt>
                <c:pt idx="30">
                  <c:v>186640843</c:v>
                </c:pt>
                <c:pt idx="31">
                  <c:v>202299994.5</c:v>
                </c:pt>
                <c:pt idx="32">
                  <c:v>216487135</c:v>
                </c:pt>
                <c:pt idx="33">
                  <c:v>221410758</c:v>
                </c:pt>
                <c:pt idx="34">
                  <c:v>224126364.5</c:v>
                </c:pt>
                <c:pt idx="35">
                  <c:v>225040026.5</c:v>
                </c:pt>
                <c:pt idx="36">
                  <c:v>225217683</c:v>
                </c:pt>
                <c:pt idx="37">
                  <c:v>232628497</c:v>
                </c:pt>
                <c:pt idx="38">
                  <c:v>238846474.5</c:v>
                </c:pt>
                <c:pt idx="39">
                  <c:v>243490923</c:v>
                </c:pt>
                <c:pt idx="40">
                  <c:v>255825360</c:v>
                </c:pt>
                <c:pt idx="41">
                  <c:v>267246135</c:v>
                </c:pt>
                <c:pt idx="42">
                  <c:v>283742810</c:v>
                </c:pt>
                <c:pt idx="43">
                  <c:v>264454390</c:v>
                </c:pt>
                <c:pt idx="44">
                  <c:v>264708185</c:v>
                </c:pt>
                <c:pt idx="45">
                  <c:v>300747075</c:v>
                </c:pt>
                <c:pt idx="46">
                  <c:v>285011785</c:v>
                </c:pt>
                <c:pt idx="47">
                  <c:v>327649345</c:v>
                </c:pt>
                <c:pt idx="48">
                  <c:v>347699150</c:v>
                </c:pt>
                <c:pt idx="49">
                  <c:v>366733775</c:v>
                </c:pt>
                <c:pt idx="50">
                  <c:v>378915935</c:v>
                </c:pt>
                <c:pt idx="51">
                  <c:v>392620865</c:v>
                </c:pt>
                <c:pt idx="52">
                  <c:v>390844300</c:v>
                </c:pt>
                <c:pt idx="53">
                  <c:v>406072000</c:v>
                </c:pt>
                <c:pt idx="54">
                  <c:v>421299700</c:v>
                </c:pt>
                <c:pt idx="55">
                  <c:v>444141250</c:v>
                </c:pt>
                <c:pt idx="56">
                  <c:v>469520750</c:v>
                </c:pt>
                <c:pt idx="57">
                  <c:v>512665900</c:v>
                </c:pt>
                <c:pt idx="58">
                  <c:v>555811050</c:v>
                </c:pt>
                <c:pt idx="59">
                  <c:v>596418250</c:v>
                </c:pt>
                <c:pt idx="60">
                  <c:v>647177250</c:v>
                </c:pt>
                <c:pt idx="61">
                  <c:v>703012150</c:v>
                </c:pt>
                <c:pt idx="62">
                  <c:v>720777800</c:v>
                </c:pt>
                <c:pt idx="63">
                  <c:v>710626000</c:v>
                </c:pt>
              </c:numCache>
            </c:numRef>
          </c:val>
          <c:smooth val="0"/>
        </c:ser>
        <c:ser>
          <c:idx val="12"/>
          <c:order val="6"/>
          <c:tx>
            <c:strRef>
              <c:f>USGSMay09!$A$14</c:f>
              <c:strCache>
                <c:ptCount val="1"/>
                <c:pt idx="0">
                  <c:v>Net Sequestration</c:v>
                </c:pt>
              </c:strCache>
            </c:strRef>
          </c:tx>
          <c:marker>
            <c:symbol val="none"/>
          </c:marker>
          <c:cat>
            <c:numRef>
              <c:f>USGSMay09!$B$1:$BM$1</c:f>
              <c:numCache>
                <c:formatCode>yyyy</c:formatCode>
                <c:ptCount val="64"/>
                <c:pt idx="0">
                  <c:v>16983</c:v>
                </c:pt>
                <c:pt idx="1">
                  <c:v>17348</c:v>
                </c:pt>
                <c:pt idx="2">
                  <c:v>17714</c:v>
                </c:pt>
                <c:pt idx="3">
                  <c:v>18079</c:v>
                </c:pt>
                <c:pt idx="4">
                  <c:v>18444</c:v>
                </c:pt>
                <c:pt idx="5">
                  <c:v>18809</c:v>
                </c:pt>
                <c:pt idx="6">
                  <c:v>19175</c:v>
                </c:pt>
                <c:pt idx="7">
                  <c:v>19540</c:v>
                </c:pt>
                <c:pt idx="8">
                  <c:v>19905</c:v>
                </c:pt>
                <c:pt idx="9">
                  <c:v>20270</c:v>
                </c:pt>
                <c:pt idx="10">
                  <c:v>20636</c:v>
                </c:pt>
                <c:pt idx="11">
                  <c:v>21001</c:v>
                </c:pt>
                <c:pt idx="12">
                  <c:v>21366</c:v>
                </c:pt>
                <c:pt idx="13">
                  <c:v>21731</c:v>
                </c:pt>
                <c:pt idx="14">
                  <c:v>22097</c:v>
                </c:pt>
                <c:pt idx="15">
                  <c:v>22462</c:v>
                </c:pt>
                <c:pt idx="16">
                  <c:v>22827</c:v>
                </c:pt>
                <c:pt idx="17">
                  <c:v>23192</c:v>
                </c:pt>
                <c:pt idx="18">
                  <c:v>23558</c:v>
                </c:pt>
                <c:pt idx="19">
                  <c:v>23923</c:v>
                </c:pt>
                <c:pt idx="20">
                  <c:v>24288</c:v>
                </c:pt>
                <c:pt idx="21">
                  <c:v>24653</c:v>
                </c:pt>
                <c:pt idx="22">
                  <c:v>25019</c:v>
                </c:pt>
                <c:pt idx="23">
                  <c:v>25384</c:v>
                </c:pt>
                <c:pt idx="24">
                  <c:v>25749</c:v>
                </c:pt>
                <c:pt idx="25">
                  <c:v>26114</c:v>
                </c:pt>
                <c:pt idx="26">
                  <c:v>26480</c:v>
                </c:pt>
                <c:pt idx="27">
                  <c:v>26845</c:v>
                </c:pt>
                <c:pt idx="28">
                  <c:v>27210</c:v>
                </c:pt>
                <c:pt idx="29">
                  <c:v>27575</c:v>
                </c:pt>
                <c:pt idx="30">
                  <c:v>27941</c:v>
                </c:pt>
                <c:pt idx="31">
                  <c:v>28306</c:v>
                </c:pt>
                <c:pt idx="32">
                  <c:v>28671</c:v>
                </c:pt>
                <c:pt idx="33">
                  <c:v>29036</c:v>
                </c:pt>
                <c:pt idx="34">
                  <c:v>29402</c:v>
                </c:pt>
                <c:pt idx="35">
                  <c:v>29767</c:v>
                </c:pt>
                <c:pt idx="36">
                  <c:v>30132</c:v>
                </c:pt>
                <c:pt idx="37">
                  <c:v>30497</c:v>
                </c:pt>
                <c:pt idx="38">
                  <c:v>30863</c:v>
                </c:pt>
                <c:pt idx="39">
                  <c:v>31228</c:v>
                </c:pt>
                <c:pt idx="40">
                  <c:v>31593</c:v>
                </c:pt>
                <c:pt idx="41">
                  <c:v>31958</c:v>
                </c:pt>
                <c:pt idx="42">
                  <c:v>32324</c:v>
                </c:pt>
                <c:pt idx="43">
                  <c:v>32689</c:v>
                </c:pt>
                <c:pt idx="44">
                  <c:v>33054</c:v>
                </c:pt>
                <c:pt idx="45">
                  <c:v>33419</c:v>
                </c:pt>
                <c:pt idx="46">
                  <c:v>33785</c:v>
                </c:pt>
                <c:pt idx="47">
                  <c:v>34150</c:v>
                </c:pt>
                <c:pt idx="48">
                  <c:v>34515</c:v>
                </c:pt>
                <c:pt idx="49">
                  <c:v>34880</c:v>
                </c:pt>
                <c:pt idx="50">
                  <c:v>35246</c:v>
                </c:pt>
                <c:pt idx="51">
                  <c:v>35611</c:v>
                </c:pt>
                <c:pt idx="52">
                  <c:v>35976</c:v>
                </c:pt>
                <c:pt idx="53">
                  <c:v>36341</c:v>
                </c:pt>
                <c:pt idx="54">
                  <c:v>36707</c:v>
                </c:pt>
                <c:pt idx="55">
                  <c:v>37072</c:v>
                </c:pt>
                <c:pt idx="56">
                  <c:v>37437</c:v>
                </c:pt>
                <c:pt idx="57">
                  <c:v>37802</c:v>
                </c:pt>
                <c:pt idx="58">
                  <c:v>38168</c:v>
                </c:pt>
                <c:pt idx="59">
                  <c:v>38533</c:v>
                </c:pt>
                <c:pt idx="60">
                  <c:v>38898</c:v>
                </c:pt>
                <c:pt idx="61">
                  <c:v>39263</c:v>
                </c:pt>
                <c:pt idx="62">
                  <c:v>39629</c:v>
                </c:pt>
                <c:pt idx="63">
                  <c:v>39994</c:v>
                </c:pt>
              </c:numCache>
            </c:numRef>
          </c:cat>
          <c:val>
            <c:numRef>
              <c:f>USGSMay09!$B$14:$BM$14</c:f>
              <c:numCache>
                <c:formatCode>#,##0</c:formatCode>
                <c:ptCount val="64"/>
                <c:pt idx="0">
                  <c:v>364254862.50000006</c:v>
                </c:pt>
                <c:pt idx="1">
                  <c:v>431076789.00000006</c:v>
                </c:pt>
                <c:pt idx="2">
                  <c:v>512468910</c:v>
                </c:pt>
                <c:pt idx="3">
                  <c:v>577783575.00000012</c:v>
                </c:pt>
                <c:pt idx="4">
                  <c:v>668219265.00000012</c:v>
                </c:pt>
                <c:pt idx="5">
                  <c:v>748606545</c:v>
                </c:pt>
                <c:pt idx="6">
                  <c:v>808897005</c:v>
                </c:pt>
                <c:pt idx="7">
                  <c:v>894308490.00000012</c:v>
                </c:pt>
                <c:pt idx="8">
                  <c:v>979217554.50000012</c:v>
                </c:pt>
                <c:pt idx="9">
                  <c:v>1091759746.5000002</c:v>
                </c:pt>
                <c:pt idx="10">
                  <c:v>1182697857.0000002</c:v>
                </c:pt>
                <c:pt idx="11">
                  <c:v>1240476214.5</c:v>
                </c:pt>
                <c:pt idx="12">
                  <c:v>1318853812.5</c:v>
                </c:pt>
                <c:pt idx="13">
                  <c:v>1478623531.5</c:v>
                </c:pt>
                <c:pt idx="14">
                  <c:v>1590160882.5000002</c:v>
                </c:pt>
                <c:pt idx="15">
                  <c:v>1674065106.0000002</c:v>
                </c:pt>
                <c:pt idx="16">
                  <c:v>1801177492.5000002</c:v>
                </c:pt>
                <c:pt idx="17">
                  <c:v>1899149490.0000002</c:v>
                </c:pt>
                <c:pt idx="18">
                  <c:v>2088059598.0000005</c:v>
                </c:pt>
                <c:pt idx="19">
                  <c:v>2177490447.0000005</c:v>
                </c:pt>
                <c:pt idx="20">
                  <c:v>2332235961.0000005</c:v>
                </c:pt>
                <c:pt idx="21">
                  <c:v>2410613559.0000005</c:v>
                </c:pt>
                <c:pt idx="22">
                  <c:v>2588470416.0000005</c:v>
                </c:pt>
                <c:pt idx="23">
                  <c:v>2728645735.5000005</c:v>
                </c:pt>
                <c:pt idx="24">
                  <c:v>2872840419</c:v>
                </c:pt>
                <c:pt idx="25">
                  <c:v>2964280950</c:v>
                </c:pt>
                <c:pt idx="26">
                  <c:v>3320999505.0000005</c:v>
                </c:pt>
                <c:pt idx="27">
                  <c:v>3526991910.0000005</c:v>
                </c:pt>
                <c:pt idx="28">
                  <c:v>3533020956.0000005</c:v>
                </c:pt>
                <c:pt idx="29">
                  <c:v>3527996751.0000005</c:v>
                </c:pt>
                <c:pt idx="30">
                  <c:v>3694800357.0000005</c:v>
                </c:pt>
                <c:pt idx="31">
                  <c:v>4004793805.5000005</c:v>
                </c:pt>
                <c:pt idx="32">
                  <c:v>4285646865.000001</c:v>
                </c:pt>
                <c:pt idx="33">
                  <c:v>4383116442</c:v>
                </c:pt>
                <c:pt idx="34">
                  <c:v>4436875435.500001</c:v>
                </c:pt>
                <c:pt idx="35">
                  <c:v>4454962573.500001</c:v>
                </c:pt>
                <c:pt idx="36">
                  <c:v>4458479517</c:v>
                </c:pt>
                <c:pt idx="37">
                  <c:v>4605186303</c:v>
                </c:pt>
                <c:pt idx="38">
                  <c:v>4728279325.5</c:v>
                </c:pt>
                <c:pt idx="39">
                  <c:v>4820222277</c:v>
                </c:pt>
                <c:pt idx="40">
                  <c:v>5064398640</c:v>
                </c:pt>
                <c:pt idx="41">
                  <c:v>5290487865</c:v>
                </c:pt>
                <c:pt idx="42">
                  <c:v>5617061190.000001</c:v>
                </c:pt>
                <c:pt idx="43">
                  <c:v>5235221610</c:v>
                </c:pt>
                <c:pt idx="44">
                  <c:v>5240245815.000001</c:v>
                </c:pt>
                <c:pt idx="45">
                  <c:v>5953682925</c:v>
                </c:pt>
                <c:pt idx="46">
                  <c:v>5642182215</c:v>
                </c:pt>
                <c:pt idx="47">
                  <c:v>6486248655.000001</c:v>
                </c:pt>
                <c:pt idx="48">
                  <c:v>6883160850.000001</c:v>
                </c:pt>
                <c:pt idx="49">
                  <c:v>7259976225.000001</c:v>
                </c:pt>
                <c:pt idx="50">
                  <c:v>7501138065.000001</c:v>
                </c:pt>
                <c:pt idx="51">
                  <c:v>7772445135.000001</c:v>
                </c:pt>
                <c:pt idx="52">
                  <c:v>7737275700.000001</c:v>
                </c:pt>
                <c:pt idx="53">
                  <c:v>8038728000.000001</c:v>
                </c:pt>
                <c:pt idx="54">
                  <c:v>8340180300.0000019</c:v>
                </c:pt>
                <c:pt idx="55">
                  <c:v>8792358750.0000019</c:v>
                </c:pt>
                <c:pt idx="56">
                  <c:v>9294779250</c:v>
                </c:pt>
                <c:pt idx="57">
                  <c:v>10148894100.000002</c:v>
                </c:pt>
                <c:pt idx="58">
                  <c:v>11003008950</c:v>
                </c:pt>
                <c:pt idx="59">
                  <c:v>11806881750.000002</c:v>
                </c:pt>
                <c:pt idx="60">
                  <c:v>12811722750.000002</c:v>
                </c:pt>
                <c:pt idx="61">
                  <c:v>13917047850.000002</c:v>
                </c:pt>
                <c:pt idx="62">
                  <c:v>14268742200.000002</c:v>
                </c:pt>
                <c:pt idx="63">
                  <c:v>14067774000.000002</c:v>
                </c:pt>
              </c:numCache>
            </c:numRef>
          </c:val>
          <c:smooth val="0"/>
        </c:ser>
        <c:dLbls>
          <c:showLegendKey val="0"/>
          <c:showVal val="0"/>
          <c:showCatName val="0"/>
          <c:showSerName val="0"/>
          <c:showPercent val="0"/>
          <c:showBubbleSize val="0"/>
        </c:dLbls>
        <c:marker val="1"/>
        <c:smooth val="0"/>
        <c:axId val="125755392"/>
        <c:axId val="122154368"/>
      </c:lineChart>
      <c:dateAx>
        <c:axId val="125755392"/>
        <c:scaling>
          <c:orientation val="minMax"/>
        </c:scaling>
        <c:delete val="0"/>
        <c:axPos val="b"/>
        <c:numFmt formatCode="yyyy" sourceLinked="0"/>
        <c:majorTickMark val="out"/>
        <c:minorTickMark val="none"/>
        <c:tickLblPos val="nextTo"/>
        <c:crossAx val="122154368"/>
        <c:crosses val="autoZero"/>
        <c:auto val="1"/>
        <c:lblOffset val="100"/>
        <c:baseTimeUnit val="years"/>
      </c:dateAx>
      <c:valAx>
        <c:axId val="122154368"/>
        <c:scaling>
          <c:orientation val="minMax"/>
        </c:scaling>
        <c:delete val="0"/>
        <c:axPos val="l"/>
        <c:majorGridlines/>
        <c:numFmt formatCode="#,##0" sourceLinked="1"/>
        <c:majorTickMark val="out"/>
        <c:minorTickMark val="none"/>
        <c:tickLblPos val="nextTo"/>
        <c:crossAx val="125755392"/>
        <c:crosses val="autoZero"/>
        <c:crossBetween val="between"/>
      </c:valAx>
    </c:plotArea>
    <c:legend>
      <c:legendPos val="r"/>
      <c:layout>
        <c:manualLayout>
          <c:xMode val="edge"/>
          <c:yMode val="edge"/>
          <c:x val="0.70722112860892383"/>
          <c:y val="0.11259346182684661"/>
          <c:w val="0.27888998250218722"/>
          <c:h val="0.41809182217305035"/>
        </c:manualLayout>
      </c:layout>
      <c:overlay val="0"/>
    </c:legend>
    <c:plotVisOnly val="1"/>
    <c:dispBlanksAs val="gap"/>
    <c:showDLblsOverMax val="0"/>
  </c:chart>
  <c:externalData r:id="rId1">
    <c:autoUpdate val="0"/>
  </c:externalData>
  <c:userShapes r:id="rId2"/>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A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1"/>
          <c:order val="0"/>
          <c:tx>
            <c:strRef>
              <c:f>USGSMay09!$A$3</c:f>
              <c:strCache>
                <c:ptCount val="1"/>
                <c:pt idx="0">
                  <c:v>World Production PC</c:v>
                </c:pt>
              </c:strCache>
            </c:strRef>
          </c:tx>
          <c:marker>
            <c:symbol val="none"/>
          </c:marker>
          <c:cat>
            <c:numRef>
              <c:f>USGSMay09!$B$1:$BM$1</c:f>
              <c:numCache>
                <c:formatCode>yyyy</c:formatCode>
                <c:ptCount val="64"/>
                <c:pt idx="0">
                  <c:v>16983</c:v>
                </c:pt>
                <c:pt idx="1">
                  <c:v>17348</c:v>
                </c:pt>
                <c:pt idx="2">
                  <c:v>17714</c:v>
                </c:pt>
                <c:pt idx="3">
                  <c:v>18079</c:v>
                </c:pt>
                <c:pt idx="4">
                  <c:v>18444</c:v>
                </c:pt>
                <c:pt idx="5">
                  <c:v>18809</c:v>
                </c:pt>
                <c:pt idx="6">
                  <c:v>19175</c:v>
                </c:pt>
                <c:pt idx="7">
                  <c:v>19540</c:v>
                </c:pt>
                <c:pt idx="8">
                  <c:v>19905</c:v>
                </c:pt>
                <c:pt idx="9">
                  <c:v>20270</c:v>
                </c:pt>
                <c:pt idx="10">
                  <c:v>20636</c:v>
                </c:pt>
                <c:pt idx="11">
                  <c:v>21001</c:v>
                </c:pt>
                <c:pt idx="12">
                  <c:v>21366</c:v>
                </c:pt>
                <c:pt idx="13">
                  <c:v>21731</c:v>
                </c:pt>
                <c:pt idx="14">
                  <c:v>22097</c:v>
                </c:pt>
                <c:pt idx="15">
                  <c:v>22462</c:v>
                </c:pt>
                <c:pt idx="16">
                  <c:v>22827</c:v>
                </c:pt>
                <c:pt idx="17">
                  <c:v>23192</c:v>
                </c:pt>
                <c:pt idx="18">
                  <c:v>23558</c:v>
                </c:pt>
                <c:pt idx="19">
                  <c:v>23923</c:v>
                </c:pt>
                <c:pt idx="20">
                  <c:v>24288</c:v>
                </c:pt>
                <c:pt idx="21">
                  <c:v>24653</c:v>
                </c:pt>
                <c:pt idx="22">
                  <c:v>25019</c:v>
                </c:pt>
                <c:pt idx="23">
                  <c:v>25384</c:v>
                </c:pt>
                <c:pt idx="24">
                  <c:v>25749</c:v>
                </c:pt>
                <c:pt idx="25">
                  <c:v>26114</c:v>
                </c:pt>
                <c:pt idx="26">
                  <c:v>26480</c:v>
                </c:pt>
                <c:pt idx="27">
                  <c:v>26845</c:v>
                </c:pt>
                <c:pt idx="28">
                  <c:v>27210</c:v>
                </c:pt>
                <c:pt idx="29">
                  <c:v>27575</c:v>
                </c:pt>
                <c:pt idx="30">
                  <c:v>27941</c:v>
                </c:pt>
                <c:pt idx="31">
                  <c:v>28306</c:v>
                </c:pt>
                <c:pt idx="32">
                  <c:v>28671</c:v>
                </c:pt>
                <c:pt idx="33">
                  <c:v>29036</c:v>
                </c:pt>
                <c:pt idx="34">
                  <c:v>29402</c:v>
                </c:pt>
                <c:pt idx="35">
                  <c:v>29767</c:v>
                </c:pt>
                <c:pt idx="36">
                  <c:v>30132</c:v>
                </c:pt>
                <c:pt idx="37">
                  <c:v>30497</c:v>
                </c:pt>
                <c:pt idx="38">
                  <c:v>30863</c:v>
                </c:pt>
                <c:pt idx="39">
                  <c:v>31228</c:v>
                </c:pt>
                <c:pt idx="40">
                  <c:v>31593</c:v>
                </c:pt>
                <c:pt idx="41">
                  <c:v>31958</c:v>
                </c:pt>
                <c:pt idx="42">
                  <c:v>32324</c:v>
                </c:pt>
                <c:pt idx="43">
                  <c:v>32689</c:v>
                </c:pt>
                <c:pt idx="44">
                  <c:v>33054</c:v>
                </c:pt>
                <c:pt idx="45">
                  <c:v>33419</c:v>
                </c:pt>
                <c:pt idx="46">
                  <c:v>33785</c:v>
                </c:pt>
                <c:pt idx="47">
                  <c:v>34150</c:v>
                </c:pt>
                <c:pt idx="48">
                  <c:v>34515</c:v>
                </c:pt>
                <c:pt idx="49">
                  <c:v>34880</c:v>
                </c:pt>
                <c:pt idx="50">
                  <c:v>35246</c:v>
                </c:pt>
                <c:pt idx="51">
                  <c:v>35611</c:v>
                </c:pt>
                <c:pt idx="52">
                  <c:v>35976</c:v>
                </c:pt>
                <c:pt idx="53">
                  <c:v>36341</c:v>
                </c:pt>
                <c:pt idx="54">
                  <c:v>36707</c:v>
                </c:pt>
                <c:pt idx="55">
                  <c:v>37072</c:v>
                </c:pt>
                <c:pt idx="56">
                  <c:v>37437</c:v>
                </c:pt>
                <c:pt idx="57">
                  <c:v>37802</c:v>
                </c:pt>
                <c:pt idx="58">
                  <c:v>38168</c:v>
                </c:pt>
                <c:pt idx="59">
                  <c:v>38533</c:v>
                </c:pt>
                <c:pt idx="60">
                  <c:v>38898</c:v>
                </c:pt>
                <c:pt idx="61">
                  <c:v>39263</c:v>
                </c:pt>
                <c:pt idx="62">
                  <c:v>39629</c:v>
                </c:pt>
                <c:pt idx="63">
                  <c:v>39994</c:v>
                </c:pt>
              </c:numCache>
            </c:numRef>
          </c:cat>
          <c:val>
            <c:numRef>
              <c:f>USGSMay09!$B$3:$BM$3</c:f>
              <c:numCache>
                <c:formatCode>#,##0</c:formatCode>
                <c:ptCount val="64"/>
                <c:pt idx="0">
                  <c:v>72500000</c:v>
                </c:pt>
                <c:pt idx="1">
                  <c:v>85800000</c:v>
                </c:pt>
                <c:pt idx="2">
                  <c:v>102000000</c:v>
                </c:pt>
                <c:pt idx="3">
                  <c:v>115000000</c:v>
                </c:pt>
                <c:pt idx="4">
                  <c:v>133000000</c:v>
                </c:pt>
                <c:pt idx="5">
                  <c:v>149000000</c:v>
                </c:pt>
                <c:pt idx="6">
                  <c:v>161000000</c:v>
                </c:pt>
                <c:pt idx="7">
                  <c:v>178000000</c:v>
                </c:pt>
                <c:pt idx="8">
                  <c:v>194900000</c:v>
                </c:pt>
                <c:pt idx="9">
                  <c:v>217300000</c:v>
                </c:pt>
                <c:pt idx="10">
                  <c:v>235400000</c:v>
                </c:pt>
                <c:pt idx="11">
                  <c:v>246900000</c:v>
                </c:pt>
                <c:pt idx="12">
                  <c:v>262500000</c:v>
                </c:pt>
                <c:pt idx="13">
                  <c:v>294300000</c:v>
                </c:pt>
                <c:pt idx="14">
                  <c:v>316500000</c:v>
                </c:pt>
                <c:pt idx="15">
                  <c:v>333200000</c:v>
                </c:pt>
                <c:pt idx="16">
                  <c:v>358500000</c:v>
                </c:pt>
                <c:pt idx="17">
                  <c:v>378000000</c:v>
                </c:pt>
                <c:pt idx="18">
                  <c:v>415600000</c:v>
                </c:pt>
                <c:pt idx="19">
                  <c:v>433400000</c:v>
                </c:pt>
                <c:pt idx="20">
                  <c:v>464200000</c:v>
                </c:pt>
                <c:pt idx="21">
                  <c:v>479800000</c:v>
                </c:pt>
                <c:pt idx="22">
                  <c:v>515200000</c:v>
                </c:pt>
                <c:pt idx="23">
                  <c:v>543100000</c:v>
                </c:pt>
                <c:pt idx="24">
                  <c:v>571800000</c:v>
                </c:pt>
                <c:pt idx="25">
                  <c:v>590000000</c:v>
                </c:pt>
                <c:pt idx="26">
                  <c:v>661000000</c:v>
                </c:pt>
                <c:pt idx="27">
                  <c:v>702000000</c:v>
                </c:pt>
                <c:pt idx="28">
                  <c:v>703200000</c:v>
                </c:pt>
                <c:pt idx="29">
                  <c:v>702200000</c:v>
                </c:pt>
                <c:pt idx="30">
                  <c:v>735400000</c:v>
                </c:pt>
                <c:pt idx="31">
                  <c:v>797100000</c:v>
                </c:pt>
                <c:pt idx="32">
                  <c:v>853000000</c:v>
                </c:pt>
                <c:pt idx="33">
                  <c:v>872400000</c:v>
                </c:pt>
                <c:pt idx="34">
                  <c:v>883100000</c:v>
                </c:pt>
                <c:pt idx="35">
                  <c:v>886700000</c:v>
                </c:pt>
                <c:pt idx="36">
                  <c:v>887400000</c:v>
                </c:pt>
                <c:pt idx="37">
                  <c:v>916600000</c:v>
                </c:pt>
                <c:pt idx="38">
                  <c:v>941100000</c:v>
                </c:pt>
                <c:pt idx="39">
                  <c:v>959400000</c:v>
                </c:pt>
                <c:pt idx="40">
                  <c:v>1008000000</c:v>
                </c:pt>
                <c:pt idx="41">
                  <c:v>1053000000</c:v>
                </c:pt>
                <c:pt idx="42">
                  <c:v>1118000000</c:v>
                </c:pt>
                <c:pt idx="43">
                  <c:v>1042000000</c:v>
                </c:pt>
                <c:pt idx="44">
                  <c:v>1043000000</c:v>
                </c:pt>
                <c:pt idx="45">
                  <c:v>1185000000</c:v>
                </c:pt>
                <c:pt idx="46">
                  <c:v>1123000000</c:v>
                </c:pt>
                <c:pt idx="47">
                  <c:v>1291000000</c:v>
                </c:pt>
                <c:pt idx="48">
                  <c:v>1370000000</c:v>
                </c:pt>
                <c:pt idx="49">
                  <c:v>1445000000</c:v>
                </c:pt>
                <c:pt idx="50">
                  <c:v>1493000000</c:v>
                </c:pt>
                <c:pt idx="51">
                  <c:v>1547000000</c:v>
                </c:pt>
                <c:pt idx="52">
                  <c:v>1540000000</c:v>
                </c:pt>
                <c:pt idx="53">
                  <c:v>1600000000</c:v>
                </c:pt>
                <c:pt idx="54">
                  <c:v>1660000000</c:v>
                </c:pt>
                <c:pt idx="55">
                  <c:v>1750000000</c:v>
                </c:pt>
                <c:pt idx="56">
                  <c:v>1850000000</c:v>
                </c:pt>
                <c:pt idx="57">
                  <c:v>2020000000</c:v>
                </c:pt>
                <c:pt idx="58">
                  <c:v>2190000000</c:v>
                </c:pt>
                <c:pt idx="59">
                  <c:v>2350000000</c:v>
                </c:pt>
                <c:pt idx="60">
                  <c:v>2550000000</c:v>
                </c:pt>
                <c:pt idx="61">
                  <c:v>2770000000</c:v>
                </c:pt>
                <c:pt idx="62">
                  <c:v>2840000000</c:v>
                </c:pt>
                <c:pt idx="63">
                  <c:v>2800000000</c:v>
                </c:pt>
              </c:numCache>
            </c:numRef>
          </c:val>
          <c:smooth val="0"/>
        </c:ser>
        <c:ser>
          <c:idx val="2"/>
          <c:order val="1"/>
          <c:tx>
            <c:strRef>
              <c:f>USGSMay09!$A$4</c:f>
              <c:strCache>
                <c:ptCount val="1"/>
                <c:pt idx="0">
                  <c:v>Tonnes CO2 from unmodified PC</c:v>
                </c:pt>
              </c:strCache>
            </c:strRef>
          </c:tx>
          <c:marker>
            <c:symbol val="none"/>
          </c:marker>
          <c:cat>
            <c:numRef>
              <c:f>USGSMay09!$B$1:$BM$1</c:f>
              <c:numCache>
                <c:formatCode>yyyy</c:formatCode>
                <c:ptCount val="64"/>
                <c:pt idx="0">
                  <c:v>16983</c:v>
                </c:pt>
                <c:pt idx="1">
                  <c:v>17348</c:v>
                </c:pt>
                <c:pt idx="2">
                  <c:v>17714</c:v>
                </c:pt>
                <c:pt idx="3">
                  <c:v>18079</c:v>
                </c:pt>
                <c:pt idx="4">
                  <c:v>18444</c:v>
                </c:pt>
                <c:pt idx="5">
                  <c:v>18809</c:v>
                </c:pt>
                <c:pt idx="6">
                  <c:v>19175</c:v>
                </c:pt>
                <c:pt idx="7">
                  <c:v>19540</c:v>
                </c:pt>
                <c:pt idx="8">
                  <c:v>19905</c:v>
                </c:pt>
                <c:pt idx="9">
                  <c:v>20270</c:v>
                </c:pt>
                <c:pt idx="10">
                  <c:v>20636</c:v>
                </c:pt>
                <c:pt idx="11">
                  <c:v>21001</c:v>
                </c:pt>
                <c:pt idx="12">
                  <c:v>21366</c:v>
                </c:pt>
                <c:pt idx="13">
                  <c:v>21731</c:v>
                </c:pt>
                <c:pt idx="14">
                  <c:v>22097</c:v>
                </c:pt>
                <c:pt idx="15">
                  <c:v>22462</c:v>
                </c:pt>
                <c:pt idx="16">
                  <c:v>22827</c:v>
                </c:pt>
                <c:pt idx="17">
                  <c:v>23192</c:v>
                </c:pt>
                <c:pt idx="18">
                  <c:v>23558</c:v>
                </c:pt>
                <c:pt idx="19">
                  <c:v>23923</c:v>
                </c:pt>
                <c:pt idx="20">
                  <c:v>24288</c:v>
                </c:pt>
                <c:pt idx="21">
                  <c:v>24653</c:v>
                </c:pt>
                <c:pt idx="22">
                  <c:v>25019</c:v>
                </c:pt>
                <c:pt idx="23">
                  <c:v>25384</c:v>
                </c:pt>
                <c:pt idx="24">
                  <c:v>25749</c:v>
                </c:pt>
                <c:pt idx="25">
                  <c:v>26114</c:v>
                </c:pt>
                <c:pt idx="26">
                  <c:v>26480</c:v>
                </c:pt>
                <c:pt idx="27">
                  <c:v>26845</c:v>
                </c:pt>
                <c:pt idx="28">
                  <c:v>27210</c:v>
                </c:pt>
                <c:pt idx="29">
                  <c:v>27575</c:v>
                </c:pt>
                <c:pt idx="30">
                  <c:v>27941</c:v>
                </c:pt>
                <c:pt idx="31">
                  <c:v>28306</c:v>
                </c:pt>
                <c:pt idx="32">
                  <c:v>28671</c:v>
                </c:pt>
                <c:pt idx="33">
                  <c:v>29036</c:v>
                </c:pt>
                <c:pt idx="34">
                  <c:v>29402</c:v>
                </c:pt>
                <c:pt idx="35">
                  <c:v>29767</c:v>
                </c:pt>
                <c:pt idx="36">
                  <c:v>30132</c:v>
                </c:pt>
                <c:pt idx="37">
                  <c:v>30497</c:v>
                </c:pt>
                <c:pt idx="38">
                  <c:v>30863</c:v>
                </c:pt>
                <c:pt idx="39">
                  <c:v>31228</c:v>
                </c:pt>
                <c:pt idx="40">
                  <c:v>31593</c:v>
                </c:pt>
                <c:pt idx="41">
                  <c:v>31958</c:v>
                </c:pt>
                <c:pt idx="42">
                  <c:v>32324</c:v>
                </c:pt>
                <c:pt idx="43">
                  <c:v>32689</c:v>
                </c:pt>
                <c:pt idx="44">
                  <c:v>33054</c:v>
                </c:pt>
                <c:pt idx="45">
                  <c:v>33419</c:v>
                </c:pt>
                <c:pt idx="46">
                  <c:v>33785</c:v>
                </c:pt>
                <c:pt idx="47">
                  <c:v>34150</c:v>
                </c:pt>
                <c:pt idx="48">
                  <c:v>34515</c:v>
                </c:pt>
                <c:pt idx="49">
                  <c:v>34880</c:v>
                </c:pt>
                <c:pt idx="50">
                  <c:v>35246</c:v>
                </c:pt>
                <c:pt idx="51">
                  <c:v>35611</c:v>
                </c:pt>
                <c:pt idx="52">
                  <c:v>35976</c:v>
                </c:pt>
                <c:pt idx="53">
                  <c:v>36341</c:v>
                </c:pt>
                <c:pt idx="54">
                  <c:v>36707</c:v>
                </c:pt>
                <c:pt idx="55">
                  <c:v>37072</c:v>
                </c:pt>
                <c:pt idx="56">
                  <c:v>37437</c:v>
                </c:pt>
                <c:pt idx="57">
                  <c:v>37802</c:v>
                </c:pt>
                <c:pt idx="58">
                  <c:v>38168</c:v>
                </c:pt>
                <c:pt idx="59">
                  <c:v>38533</c:v>
                </c:pt>
                <c:pt idx="60">
                  <c:v>38898</c:v>
                </c:pt>
                <c:pt idx="61">
                  <c:v>39263</c:v>
                </c:pt>
                <c:pt idx="62">
                  <c:v>39629</c:v>
                </c:pt>
                <c:pt idx="63">
                  <c:v>39994</c:v>
                </c:pt>
              </c:numCache>
            </c:numRef>
          </c:cat>
          <c:val>
            <c:numRef>
              <c:f>USGSMay09!$B$4:$BM$4</c:f>
              <c:numCache>
                <c:formatCode>#,##0</c:formatCode>
                <c:ptCount val="64"/>
                <c:pt idx="0">
                  <c:v>62640000</c:v>
                </c:pt>
                <c:pt idx="1">
                  <c:v>74131200</c:v>
                </c:pt>
                <c:pt idx="2">
                  <c:v>88128000</c:v>
                </c:pt>
                <c:pt idx="3">
                  <c:v>99360000</c:v>
                </c:pt>
                <c:pt idx="4">
                  <c:v>114912000</c:v>
                </c:pt>
                <c:pt idx="5">
                  <c:v>128736000</c:v>
                </c:pt>
                <c:pt idx="6">
                  <c:v>139104000</c:v>
                </c:pt>
                <c:pt idx="7">
                  <c:v>153792000</c:v>
                </c:pt>
                <c:pt idx="8">
                  <c:v>168393600</c:v>
                </c:pt>
                <c:pt idx="9">
                  <c:v>187747200</c:v>
                </c:pt>
                <c:pt idx="10">
                  <c:v>203385600</c:v>
                </c:pt>
                <c:pt idx="11">
                  <c:v>213321600</c:v>
                </c:pt>
                <c:pt idx="12">
                  <c:v>226800000</c:v>
                </c:pt>
                <c:pt idx="13">
                  <c:v>254275200</c:v>
                </c:pt>
                <c:pt idx="14">
                  <c:v>273456000</c:v>
                </c:pt>
                <c:pt idx="15">
                  <c:v>287884800</c:v>
                </c:pt>
                <c:pt idx="16">
                  <c:v>309744000</c:v>
                </c:pt>
                <c:pt idx="17">
                  <c:v>326592000</c:v>
                </c:pt>
                <c:pt idx="18">
                  <c:v>359078400</c:v>
                </c:pt>
                <c:pt idx="19">
                  <c:v>374457600</c:v>
                </c:pt>
                <c:pt idx="20">
                  <c:v>401068800</c:v>
                </c:pt>
                <c:pt idx="21">
                  <c:v>414547200</c:v>
                </c:pt>
                <c:pt idx="22">
                  <c:v>445132800</c:v>
                </c:pt>
                <c:pt idx="23">
                  <c:v>469238400</c:v>
                </c:pt>
                <c:pt idx="24">
                  <c:v>494035200</c:v>
                </c:pt>
                <c:pt idx="25">
                  <c:v>509760000</c:v>
                </c:pt>
                <c:pt idx="26">
                  <c:v>571104000</c:v>
                </c:pt>
                <c:pt idx="27">
                  <c:v>606528000</c:v>
                </c:pt>
                <c:pt idx="28">
                  <c:v>607564800</c:v>
                </c:pt>
                <c:pt idx="29">
                  <c:v>606700800</c:v>
                </c:pt>
                <c:pt idx="30">
                  <c:v>635385600</c:v>
                </c:pt>
                <c:pt idx="31">
                  <c:v>688694400</c:v>
                </c:pt>
                <c:pt idx="32">
                  <c:v>736992000</c:v>
                </c:pt>
                <c:pt idx="33">
                  <c:v>753753600</c:v>
                </c:pt>
                <c:pt idx="34">
                  <c:v>762998400</c:v>
                </c:pt>
                <c:pt idx="35">
                  <c:v>766108800</c:v>
                </c:pt>
                <c:pt idx="36">
                  <c:v>766713600</c:v>
                </c:pt>
                <c:pt idx="37">
                  <c:v>791942400</c:v>
                </c:pt>
                <c:pt idx="38">
                  <c:v>813110400</c:v>
                </c:pt>
                <c:pt idx="39">
                  <c:v>828921600</c:v>
                </c:pt>
                <c:pt idx="40">
                  <c:v>870912000</c:v>
                </c:pt>
                <c:pt idx="41">
                  <c:v>909792000</c:v>
                </c:pt>
                <c:pt idx="42">
                  <c:v>965952000</c:v>
                </c:pt>
                <c:pt idx="43">
                  <c:v>900288000</c:v>
                </c:pt>
                <c:pt idx="44">
                  <c:v>901152000</c:v>
                </c:pt>
                <c:pt idx="45">
                  <c:v>1023840000</c:v>
                </c:pt>
                <c:pt idx="46">
                  <c:v>970272000</c:v>
                </c:pt>
                <c:pt idx="47">
                  <c:v>1115424000</c:v>
                </c:pt>
                <c:pt idx="48">
                  <c:v>1183680000</c:v>
                </c:pt>
                <c:pt idx="49">
                  <c:v>1248480000</c:v>
                </c:pt>
                <c:pt idx="50">
                  <c:v>1289952000</c:v>
                </c:pt>
                <c:pt idx="51">
                  <c:v>1336608000</c:v>
                </c:pt>
                <c:pt idx="52">
                  <c:v>1330560000</c:v>
                </c:pt>
                <c:pt idx="53">
                  <c:v>1382400000</c:v>
                </c:pt>
                <c:pt idx="54">
                  <c:v>1434240000</c:v>
                </c:pt>
                <c:pt idx="55">
                  <c:v>1512000000</c:v>
                </c:pt>
                <c:pt idx="56">
                  <c:v>1598400000</c:v>
                </c:pt>
                <c:pt idx="57">
                  <c:v>1745280000</c:v>
                </c:pt>
                <c:pt idx="58">
                  <c:v>1892160000</c:v>
                </c:pt>
                <c:pt idx="59">
                  <c:v>2030400000</c:v>
                </c:pt>
                <c:pt idx="60">
                  <c:v>2203200000</c:v>
                </c:pt>
                <c:pt idx="61">
                  <c:v>2393280000</c:v>
                </c:pt>
                <c:pt idx="62">
                  <c:v>2453760000</c:v>
                </c:pt>
                <c:pt idx="63">
                  <c:v>2419200000</c:v>
                </c:pt>
              </c:numCache>
            </c:numRef>
          </c:val>
          <c:smooth val="0"/>
        </c:ser>
        <c:ser>
          <c:idx val="3"/>
          <c:order val="2"/>
          <c:tx>
            <c:strRef>
              <c:f>USGSMay09!$A$5</c:f>
              <c:strCache>
                <c:ptCount val="1"/>
                <c:pt idx="0">
                  <c:v>World Production Concrete</c:v>
                </c:pt>
              </c:strCache>
            </c:strRef>
          </c:tx>
          <c:marker>
            <c:symbol val="none"/>
          </c:marker>
          <c:cat>
            <c:numRef>
              <c:f>USGSMay09!$B$1:$BM$1</c:f>
              <c:numCache>
                <c:formatCode>yyyy</c:formatCode>
                <c:ptCount val="64"/>
                <c:pt idx="0">
                  <c:v>16983</c:v>
                </c:pt>
                <c:pt idx="1">
                  <c:v>17348</c:v>
                </c:pt>
                <c:pt idx="2">
                  <c:v>17714</c:v>
                </c:pt>
                <c:pt idx="3">
                  <c:v>18079</c:v>
                </c:pt>
                <c:pt idx="4">
                  <c:v>18444</c:v>
                </c:pt>
                <c:pt idx="5">
                  <c:v>18809</c:v>
                </c:pt>
                <c:pt idx="6">
                  <c:v>19175</c:v>
                </c:pt>
                <c:pt idx="7">
                  <c:v>19540</c:v>
                </c:pt>
                <c:pt idx="8">
                  <c:v>19905</c:v>
                </c:pt>
                <c:pt idx="9">
                  <c:v>20270</c:v>
                </c:pt>
                <c:pt idx="10">
                  <c:v>20636</c:v>
                </c:pt>
                <c:pt idx="11">
                  <c:v>21001</c:v>
                </c:pt>
                <c:pt idx="12">
                  <c:v>21366</c:v>
                </c:pt>
                <c:pt idx="13">
                  <c:v>21731</c:v>
                </c:pt>
                <c:pt idx="14">
                  <c:v>22097</c:v>
                </c:pt>
                <c:pt idx="15">
                  <c:v>22462</c:v>
                </c:pt>
                <c:pt idx="16">
                  <c:v>22827</c:v>
                </c:pt>
                <c:pt idx="17">
                  <c:v>23192</c:v>
                </c:pt>
                <c:pt idx="18">
                  <c:v>23558</c:v>
                </c:pt>
                <c:pt idx="19">
                  <c:v>23923</c:v>
                </c:pt>
                <c:pt idx="20">
                  <c:v>24288</c:v>
                </c:pt>
                <c:pt idx="21">
                  <c:v>24653</c:v>
                </c:pt>
                <c:pt idx="22">
                  <c:v>25019</c:v>
                </c:pt>
                <c:pt idx="23">
                  <c:v>25384</c:v>
                </c:pt>
                <c:pt idx="24">
                  <c:v>25749</c:v>
                </c:pt>
                <c:pt idx="25">
                  <c:v>26114</c:v>
                </c:pt>
                <c:pt idx="26">
                  <c:v>26480</c:v>
                </c:pt>
                <c:pt idx="27">
                  <c:v>26845</c:v>
                </c:pt>
                <c:pt idx="28">
                  <c:v>27210</c:v>
                </c:pt>
                <c:pt idx="29">
                  <c:v>27575</c:v>
                </c:pt>
                <c:pt idx="30">
                  <c:v>27941</c:v>
                </c:pt>
                <c:pt idx="31">
                  <c:v>28306</c:v>
                </c:pt>
                <c:pt idx="32">
                  <c:v>28671</c:v>
                </c:pt>
                <c:pt idx="33">
                  <c:v>29036</c:v>
                </c:pt>
                <c:pt idx="34">
                  <c:v>29402</c:v>
                </c:pt>
                <c:pt idx="35">
                  <c:v>29767</c:v>
                </c:pt>
                <c:pt idx="36">
                  <c:v>30132</c:v>
                </c:pt>
                <c:pt idx="37">
                  <c:v>30497</c:v>
                </c:pt>
                <c:pt idx="38">
                  <c:v>30863</c:v>
                </c:pt>
                <c:pt idx="39">
                  <c:v>31228</c:v>
                </c:pt>
                <c:pt idx="40">
                  <c:v>31593</c:v>
                </c:pt>
                <c:pt idx="41">
                  <c:v>31958</c:v>
                </c:pt>
                <c:pt idx="42">
                  <c:v>32324</c:v>
                </c:pt>
                <c:pt idx="43">
                  <c:v>32689</c:v>
                </c:pt>
                <c:pt idx="44">
                  <c:v>33054</c:v>
                </c:pt>
                <c:pt idx="45">
                  <c:v>33419</c:v>
                </c:pt>
                <c:pt idx="46">
                  <c:v>33785</c:v>
                </c:pt>
                <c:pt idx="47">
                  <c:v>34150</c:v>
                </c:pt>
                <c:pt idx="48">
                  <c:v>34515</c:v>
                </c:pt>
                <c:pt idx="49">
                  <c:v>34880</c:v>
                </c:pt>
                <c:pt idx="50">
                  <c:v>35246</c:v>
                </c:pt>
                <c:pt idx="51">
                  <c:v>35611</c:v>
                </c:pt>
                <c:pt idx="52">
                  <c:v>35976</c:v>
                </c:pt>
                <c:pt idx="53">
                  <c:v>36341</c:v>
                </c:pt>
                <c:pt idx="54">
                  <c:v>36707</c:v>
                </c:pt>
                <c:pt idx="55">
                  <c:v>37072</c:v>
                </c:pt>
                <c:pt idx="56">
                  <c:v>37437</c:v>
                </c:pt>
                <c:pt idx="57">
                  <c:v>37802</c:v>
                </c:pt>
                <c:pt idx="58">
                  <c:v>38168</c:v>
                </c:pt>
                <c:pt idx="59">
                  <c:v>38533</c:v>
                </c:pt>
                <c:pt idx="60">
                  <c:v>38898</c:v>
                </c:pt>
                <c:pt idx="61">
                  <c:v>39263</c:v>
                </c:pt>
                <c:pt idx="62">
                  <c:v>39629</c:v>
                </c:pt>
                <c:pt idx="63">
                  <c:v>39994</c:v>
                </c:pt>
              </c:numCache>
            </c:numRef>
          </c:cat>
          <c:val>
            <c:numRef>
              <c:f>USGSMay09!$B$5:$BM$5</c:f>
              <c:numCache>
                <c:formatCode>#,##0</c:formatCode>
                <c:ptCount val="64"/>
                <c:pt idx="0">
                  <c:v>483333333.33333337</c:v>
                </c:pt>
                <c:pt idx="1">
                  <c:v>572000000</c:v>
                </c:pt>
                <c:pt idx="2">
                  <c:v>680000000</c:v>
                </c:pt>
                <c:pt idx="3">
                  <c:v>766666666.66666675</c:v>
                </c:pt>
                <c:pt idx="4">
                  <c:v>886666666.66666675</c:v>
                </c:pt>
                <c:pt idx="5">
                  <c:v>993333333.33333337</c:v>
                </c:pt>
                <c:pt idx="6">
                  <c:v>1073333333.3333334</c:v>
                </c:pt>
                <c:pt idx="7">
                  <c:v>1186666666.6666667</c:v>
                </c:pt>
                <c:pt idx="8">
                  <c:v>1299333333.3333335</c:v>
                </c:pt>
                <c:pt idx="9">
                  <c:v>1448666666.6666667</c:v>
                </c:pt>
                <c:pt idx="10">
                  <c:v>1569333333.3333335</c:v>
                </c:pt>
                <c:pt idx="11">
                  <c:v>1646000000</c:v>
                </c:pt>
                <c:pt idx="12">
                  <c:v>1750000000</c:v>
                </c:pt>
                <c:pt idx="13">
                  <c:v>1962000000</c:v>
                </c:pt>
                <c:pt idx="14">
                  <c:v>2110000000</c:v>
                </c:pt>
                <c:pt idx="15">
                  <c:v>2221333333.3333335</c:v>
                </c:pt>
                <c:pt idx="16">
                  <c:v>2390000000</c:v>
                </c:pt>
                <c:pt idx="17">
                  <c:v>2520000000</c:v>
                </c:pt>
                <c:pt idx="18">
                  <c:v>2770666666.666667</c:v>
                </c:pt>
                <c:pt idx="19">
                  <c:v>2889333333.3333335</c:v>
                </c:pt>
                <c:pt idx="20">
                  <c:v>3094666666.666667</c:v>
                </c:pt>
                <c:pt idx="21">
                  <c:v>3198666666.666667</c:v>
                </c:pt>
                <c:pt idx="22">
                  <c:v>3434666666.666667</c:v>
                </c:pt>
                <c:pt idx="23">
                  <c:v>3620666666.666667</c:v>
                </c:pt>
                <c:pt idx="24">
                  <c:v>3812000000</c:v>
                </c:pt>
                <c:pt idx="25">
                  <c:v>3933333333.3333335</c:v>
                </c:pt>
                <c:pt idx="26">
                  <c:v>4406666666.666667</c:v>
                </c:pt>
                <c:pt idx="27">
                  <c:v>4680000000</c:v>
                </c:pt>
                <c:pt idx="28">
                  <c:v>4688000000</c:v>
                </c:pt>
                <c:pt idx="29">
                  <c:v>4681333333.333334</c:v>
                </c:pt>
                <c:pt idx="30">
                  <c:v>4902666666.666667</c:v>
                </c:pt>
                <c:pt idx="31">
                  <c:v>5314000000</c:v>
                </c:pt>
                <c:pt idx="32">
                  <c:v>5686666666.666667</c:v>
                </c:pt>
                <c:pt idx="33">
                  <c:v>5816000000</c:v>
                </c:pt>
                <c:pt idx="34">
                  <c:v>5887333333.333334</c:v>
                </c:pt>
                <c:pt idx="35">
                  <c:v>5911333333.333334</c:v>
                </c:pt>
                <c:pt idx="36">
                  <c:v>5916000000</c:v>
                </c:pt>
                <c:pt idx="37">
                  <c:v>6110666666.666667</c:v>
                </c:pt>
                <c:pt idx="38">
                  <c:v>6274000000</c:v>
                </c:pt>
                <c:pt idx="39">
                  <c:v>6396000000</c:v>
                </c:pt>
                <c:pt idx="40">
                  <c:v>6720000000</c:v>
                </c:pt>
                <c:pt idx="41">
                  <c:v>7020000000</c:v>
                </c:pt>
                <c:pt idx="42">
                  <c:v>7453333333.333334</c:v>
                </c:pt>
                <c:pt idx="43">
                  <c:v>6946666666.666667</c:v>
                </c:pt>
                <c:pt idx="44">
                  <c:v>6953333333.333334</c:v>
                </c:pt>
                <c:pt idx="45">
                  <c:v>7900000000</c:v>
                </c:pt>
                <c:pt idx="46">
                  <c:v>7486666666.666667</c:v>
                </c:pt>
                <c:pt idx="47">
                  <c:v>8606666666.6666679</c:v>
                </c:pt>
                <c:pt idx="48">
                  <c:v>9133333333.333334</c:v>
                </c:pt>
                <c:pt idx="49">
                  <c:v>9633333333.333334</c:v>
                </c:pt>
                <c:pt idx="50">
                  <c:v>9953333333.333334</c:v>
                </c:pt>
                <c:pt idx="51">
                  <c:v>10313333333.333334</c:v>
                </c:pt>
                <c:pt idx="52">
                  <c:v>10266666666.666668</c:v>
                </c:pt>
                <c:pt idx="53">
                  <c:v>10666666666.666668</c:v>
                </c:pt>
                <c:pt idx="54">
                  <c:v>11066666666.666668</c:v>
                </c:pt>
                <c:pt idx="55">
                  <c:v>11666666666.666668</c:v>
                </c:pt>
                <c:pt idx="56">
                  <c:v>12333333333.333334</c:v>
                </c:pt>
                <c:pt idx="57">
                  <c:v>13466666666.666668</c:v>
                </c:pt>
                <c:pt idx="58">
                  <c:v>14600000000</c:v>
                </c:pt>
                <c:pt idx="59">
                  <c:v>15666666666.666668</c:v>
                </c:pt>
                <c:pt idx="60">
                  <c:v>17000000000</c:v>
                </c:pt>
                <c:pt idx="61">
                  <c:v>18466666666.666668</c:v>
                </c:pt>
                <c:pt idx="62">
                  <c:v>18933333333.333336</c:v>
                </c:pt>
                <c:pt idx="63">
                  <c:v>18666666666.666668</c:v>
                </c:pt>
              </c:numCache>
            </c:numRef>
          </c:val>
          <c:smooth val="0"/>
        </c:ser>
        <c:ser>
          <c:idx val="4"/>
          <c:order val="3"/>
          <c:tx>
            <c:strRef>
              <c:f>USGSMay09!$A$6</c:f>
              <c:strCache>
                <c:ptCount val="1"/>
                <c:pt idx="0">
                  <c:v>Calculated Proportion Aggregate</c:v>
                </c:pt>
              </c:strCache>
            </c:strRef>
          </c:tx>
          <c:marker>
            <c:symbol val="none"/>
          </c:marker>
          <c:cat>
            <c:numRef>
              <c:f>USGSMay09!$B$1:$BM$1</c:f>
              <c:numCache>
                <c:formatCode>yyyy</c:formatCode>
                <c:ptCount val="64"/>
                <c:pt idx="0">
                  <c:v>16983</c:v>
                </c:pt>
                <c:pt idx="1">
                  <c:v>17348</c:v>
                </c:pt>
                <c:pt idx="2">
                  <c:v>17714</c:v>
                </c:pt>
                <c:pt idx="3">
                  <c:v>18079</c:v>
                </c:pt>
                <c:pt idx="4">
                  <c:v>18444</c:v>
                </c:pt>
                <c:pt idx="5">
                  <c:v>18809</c:v>
                </c:pt>
                <c:pt idx="6">
                  <c:v>19175</c:v>
                </c:pt>
                <c:pt idx="7">
                  <c:v>19540</c:v>
                </c:pt>
                <c:pt idx="8">
                  <c:v>19905</c:v>
                </c:pt>
                <c:pt idx="9">
                  <c:v>20270</c:v>
                </c:pt>
                <c:pt idx="10">
                  <c:v>20636</c:v>
                </c:pt>
                <c:pt idx="11">
                  <c:v>21001</c:v>
                </c:pt>
                <c:pt idx="12">
                  <c:v>21366</c:v>
                </c:pt>
                <c:pt idx="13">
                  <c:v>21731</c:v>
                </c:pt>
                <c:pt idx="14">
                  <c:v>22097</c:v>
                </c:pt>
                <c:pt idx="15">
                  <c:v>22462</c:v>
                </c:pt>
                <c:pt idx="16">
                  <c:v>22827</c:v>
                </c:pt>
                <c:pt idx="17">
                  <c:v>23192</c:v>
                </c:pt>
                <c:pt idx="18">
                  <c:v>23558</c:v>
                </c:pt>
                <c:pt idx="19">
                  <c:v>23923</c:v>
                </c:pt>
                <c:pt idx="20">
                  <c:v>24288</c:v>
                </c:pt>
                <c:pt idx="21">
                  <c:v>24653</c:v>
                </c:pt>
                <c:pt idx="22">
                  <c:v>25019</c:v>
                </c:pt>
                <c:pt idx="23">
                  <c:v>25384</c:v>
                </c:pt>
                <c:pt idx="24">
                  <c:v>25749</c:v>
                </c:pt>
                <c:pt idx="25">
                  <c:v>26114</c:v>
                </c:pt>
                <c:pt idx="26">
                  <c:v>26480</c:v>
                </c:pt>
                <c:pt idx="27">
                  <c:v>26845</c:v>
                </c:pt>
                <c:pt idx="28">
                  <c:v>27210</c:v>
                </c:pt>
                <c:pt idx="29">
                  <c:v>27575</c:v>
                </c:pt>
                <c:pt idx="30">
                  <c:v>27941</c:v>
                </c:pt>
                <c:pt idx="31">
                  <c:v>28306</c:v>
                </c:pt>
                <c:pt idx="32">
                  <c:v>28671</c:v>
                </c:pt>
                <c:pt idx="33">
                  <c:v>29036</c:v>
                </c:pt>
                <c:pt idx="34">
                  <c:v>29402</c:v>
                </c:pt>
                <c:pt idx="35">
                  <c:v>29767</c:v>
                </c:pt>
                <c:pt idx="36">
                  <c:v>30132</c:v>
                </c:pt>
                <c:pt idx="37">
                  <c:v>30497</c:v>
                </c:pt>
                <c:pt idx="38">
                  <c:v>30863</c:v>
                </c:pt>
                <c:pt idx="39">
                  <c:v>31228</c:v>
                </c:pt>
                <c:pt idx="40">
                  <c:v>31593</c:v>
                </c:pt>
                <c:pt idx="41">
                  <c:v>31958</c:v>
                </c:pt>
                <c:pt idx="42">
                  <c:v>32324</c:v>
                </c:pt>
                <c:pt idx="43">
                  <c:v>32689</c:v>
                </c:pt>
                <c:pt idx="44">
                  <c:v>33054</c:v>
                </c:pt>
                <c:pt idx="45">
                  <c:v>33419</c:v>
                </c:pt>
                <c:pt idx="46">
                  <c:v>33785</c:v>
                </c:pt>
                <c:pt idx="47">
                  <c:v>34150</c:v>
                </c:pt>
                <c:pt idx="48">
                  <c:v>34515</c:v>
                </c:pt>
                <c:pt idx="49">
                  <c:v>34880</c:v>
                </c:pt>
                <c:pt idx="50">
                  <c:v>35246</c:v>
                </c:pt>
                <c:pt idx="51">
                  <c:v>35611</c:v>
                </c:pt>
                <c:pt idx="52">
                  <c:v>35976</c:v>
                </c:pt>
                <c:pt idx="53">
                  <c:v>36341</c:v>
                </c:pt>
                <c:pt idx="54">
                  <c:v>36707</c:v>
                </c:pt>
                <c:pt idx="55">
                  <c:v>37072</c:v>
                </c:pt>
                <c:pt idx="56">
                  <c:v>37437</c:v>
                </c:pt>
                <c:pt idx="57">
                  <c:v>37802</c:v>
                </c:pt>
                <c:pt idx="58">
                  <c:v>38168</c:v>
                </c:pt>
                <c:pt idx="59">
                  <c:v>38533</c:v>
                </c:pt>
                <c:pt idx="60">
                  <c:v>38898</c:v>
                </c:pt>
                <c:pt idx="61">
                  <c:v>39263</c:v>
                </c:pt>
                <c:pt idx="62">
                  <c:v>39629</c:v>
                </c:pt>
                <c:pt idx="63">
                  <c:v>39994</c:v>
                </c:pt>
              </c:numCache>
            </c:numRef>
          </c:cat>
          <c:val>
            <c:numRef>
              <c:f>USGSMay09!$B$6:$BM$6</c:f>
              <c:numCache>
                <c:formatCode>#,##0</c:formatCode>
                <c:ptCount val="64"/>
                <c:pt idx="0">
                  <c:v>350416666.66666669</c:v>
                </c:pt>
                <c:pt idx="1">
                  <c:v>414700000</c:v>
                </c:pt>
                <c:pt idx="2">
                  <c:v>493000000</c:v>
                </c:pt>
                <c:pt idx="3">
                  <c:v>555833333.33333337</c:v>
                </c:pt>
                <c:pt idx="4">
                  <c:v>642833333.33333337</c:v>
                </c:pt>
                <c:pt idx="5">
                  <c:v>720166666.66666663</c:v>
                </c:pt>
                <c:pt idx="6">
                  <c:v>778166666.66666663</c:v>
                </c:pt>
                <c:pt idx="7">
                  <c:v>860333333.33333337</c:v>
                </c:pt>
                <c:pt idx="8">
                  <c:v>942016666.66666675</c:v>
                </c:pt>
                <c:pt idx="9">
                  <c:v>1050283333.3333334</c:v>
                </c:pt>
                <c:pt idx="10">
                  <c:v>1137766666.6666667</c:v>
                </c:pt>
                <c:pt idx="11">
                  <c:v>1193350000</c:v>
                </c:pt>
                <c:pt idx="12">
                  <c:v>1268750000</c:v>
                </c:pt>
                <c:pt idx="13">
                  <c:v>1422450000</c:v>
                </c:pt>
                <c:pt idx="14">
                  <c:v>1529750000</c:v>
                </c:pt>
                <c:pt idx="15">
                  <c:v>1610466666.6666667</c:v>
                </c:pt>
                <c:pt idx="16">
                  <c:v>1732750000</c:v>
                </c:pt>
                <c:pt idx="17">
                  <c:v>1827000000</c:v>
                </c:pt>
                <c:pt idx="18">
                  <c:v>2008733333.3333335</c:v>
                </c:pt>
                <c:pt idx="19">
                  <c:v>2094766666.6666667</c:v>
                </c:pt>
                <c:pt idx="20">
                  <c:v>2243633333.3333335</c:v>
                </c:pt>
                <c:pt idx="21">
                  <c:v>2319033333.3333335</c:v>
                </c:pt>
                <c:pt idx="22">
                  <c:v>2490133333.3333335</c:v>
                </c:pt>
                <c:pt idx="23">
                  <c:v>2624983333.3333335</c:v>
                </c:pt>
                <c:pt idx="24">
                  <c:v>2763700000</c:v>
                </c:pt>
                <c:pt idx="25">
                  <c:v>2851666666.6666665</c:v>
                </c:pt>
                <c:pt idx="26">
                  <c:v>3194833333.3333335</c:v>
                </c:pt>
                <c:pt idx="27">
                  <c:v>3393000000</c:v>
                </c:pt>
                <c:pt idx="28">
                  <c:v>3398800000</c:v>
                </c:pt>
                <c:pt idx="29">
                  <c:v>3393966666.666667</c:v>
                </c:pt>
                <c:pt idx="30">
                  <c:v>3554433333.3333335</c:v>
                </c:pt>
                <c:pt idx="31">
                  <c:v>3852650000</c:v>
                </c:pt>
                <c:pt idx="32">
                  <c:v>4122833333.3333335</c:v>
                </c:pt>
                <c:pt idx="33">
                  <c:v>4216600000</c:v>
                </c:pt>
                <c:pt idx="34">
                  <c:v>4268316666.666667</c:v>
                </c:pt>
                <c:pt idx="35">
                  <c:v>4285716666.666667</c:v>
                </c:pt>
                <c:pt idx="36">
                  <c:v>4289100000</c:v>
                </c:pt>
                <c:pt idx="37">
                  <c:v>4430233333.333333</c:v>
                </c:pt>
                <c:pt idx="38">
                  <c:v>4548650000</c:v>
                </c:pt>
                <c:pt idx="39">
                  <c:v>4637100000</c:v>
                </c:pt>
                <c:pt idx="40">
                  <c:v>4872000000</c:v>
                </c:pt>
                <c:pt idx="41">
                  <c:v>5089500000</c:v>
                </c:pt>
                <c:pt idx="42">
                  <c:v>5403666666.666667</c:v>
                </c:pt>
                <c:pt idx="43">
                  <c:v>5036333333.333333</c:v>
                </c:pt>
                <c:pt idx="44">
                  <c:v>5041166666.666667</c:v>
                </c:pt>
                <c:pt idx="45">
                  <c:v>5727500000</c:v>
                </c:pt>
                <c:pt idx="46">
                  <c:v>5427833333.333333</c:v>
                </c:pt>
                <c:pt idx="47">
                  <c:v>6239833333.333334</c:v>
                </c:pt>
                <c:pt idx="48">
                  <c:v>6621666666.666667</c:v>
                </c:pt>
                <c:pt idx="49">
                  <c:v>6984166666.666667</c:v>
                </c:pt>
                <c:pt idx="50">
                  <c:v>7216166666.666667</c:v>
                </c:pt>
                <c:pt idx="51">
                  <c:v>7477166666.666667</c:v>
                </c:pt>
                <c:pt idx="52">
                  <c:v>7443333333.333334</c:v>
                </c:pt>
                <c:pt idx="53">
                  <c:v>7733333333.333334</c:v>
                </c:pt>
                <c:pt idx="54">
                  <c:v>8023333333.333334</c:v>
                </c:pt>
                <c:pt idx="55">
                  <c:v>8458333333.333334</c:v>
                </c:pt>
                <c:pt idx="56">
                  <c:v>8941666666.666666</c:v>
                </c:pt>
                <c:pt idx="57">
                  <c:v>9763333333.333334</c:v>
                </c:pt>
                <c:pt idx="58">
                  <c:v>10585000000</c:v>
                </c:pt>
                <c:pt idx="59">
                  <c:v>11358333333.333334</c:v>
                </c:pt>
                <c:pt idx="60">
                  <c:v>12325000000</c:v>
                </c:pt>
                <c:pt idx="61">
                  <c:v>13388333333.333334</c:v>
                </c:pt>
                <c:pt idx="62">
                  <c:v>13726666666.666668</c:v>
                </c:pt>
                <c:pt idx="63">
                  <c:v>13533333333.333334</c:v>
                </c:pt>
              </c:numCache>
            </c:numRef>
          </c:val>
          <c:smooth val="0"/>
        </c:ser>
        <c:dLbls>
          <c:showLegendKey val="0"/>
          <c:showVal val="0"/>
          <c:showCatName val="0"/>
          <c:showSerName val="0"/>
          <c:showPercent val="0"/>
          <c:showBubbleSize val="0"/>
        </c:dLbls>
        <c:marker val="1"/>
        <c:smooth val="0"/>
        <c:axId val="125694976"/>
        <c:axId val="122152064"/>
      </c:lineChart>
      <c:dateAx>
        <c:axId val="125694976"/>
        <c:scaling>
          <c:orientation val="minMax"/>
        </c:scaling>
        <c:delete val="0"/>
        <c:axPos val="b"/>
        <c:numFmt formatCode="yyyy" sourceLinked="1"/>
        <c:majorTickMark val="out"/>
        <c:minorTickMark val="none"/>
        <c:tickLblPos val="nextTo"/>
        <c:crossAx val="122152064"/>
        <c:crosses val="autoZero"/>
        <c:auto val="1"/>
        <c:lblOffset val="100"/>
        <c:baseTimeUnit val="years"/>
      </c:dateAx>
      <c:valAx>
        <c:axId val="122152064"/>
        <c:scaling>
          <c:orientation val="minMax"/>
        </c:scaling>
        <c:delete val="0"/>
        <c:axPos val="l"/>
        <c:majorGridlines/>
        <c:numFmt formatCode="#,##0" sourceLinked="1"/>
        <c:majorTickMark val="out"/>
        <c:minorTickMark val="none"/>
        <c:tickLblPos val="nextTo"/>
        <c:crossAx val="125694976"/>
        <c:crosses val="autoZero"/>
        <c:crossBetween val="between"/>
      </c:valAx>
    </c:plotArea>
    <c:legend>
      <c:legendPos val="r"/>
      <c:layout>
        <c:manualLayout>
          <c:xMode val="edge"/>
          <c:yMode val="edge"/>
          <c:x val="0.74313820575608314"/>
          <c:y val="6.2764015774504061E-3"/>
          <c:w val="0.2568618014185437"/>
          <c:h val="0.48455234762321375"/>
        </c:manualLayout>
      </c:layout>
      <c:overlay val="0"/>
    </c:legend>
    <c:plotVisOnly val="1"/>
    <c:dispBlanksAs val="gap"/>
    <c:showDLblsOverMax val="0"/>
  </c:chart>
  <c:externalData r:id="rId1">
    <c:autoUpdate val="0"/>
  </c:externalData>
</c:chartSpace>
</file>

<file path=ppt/drawings/_rels/vmlDrawing1.v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image" Target="../media/image12.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8.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47.wmf"/><Relationship Id="rId1" Type="http://schemas.openxmlformats.org/officeDocument/2006/relationships/image" Target="../media/image13.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51.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65.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67.emf"/></Relationships>
</file>

<file path=ppt/drawings/drawing1.xml><?xml version="1.0" encoding="utf-8"?>
<c:userShapes xmlns:c="http://schemas.openxmlformats.org/drawingml/2006/chart">
  <cdr:relSizeAnchor xmlns:cdr="http://schemas.openxmlformats.org/drawingml/2006/chartDrawing">
    <cdr:from>
      <cdr:x>0.71176</cdr:x>
      <cdr:y>0.83434</cdr:y>
    </cdr:from>
    <cdr:to>
      <cdr:x>0.96618</cdr:x>
      <cdr:y>0.91697</cdr:y>
    </cdr:to>
    <cdr:sp macro="" textlink="">
      <cdr:nvSpPr>
        <cdr:cNvPr id="2" name="TextBox 2"/>
        <cdr:cNvSpPr txBox="1"/>
      </cdr:nvSpPr>
      <cdr:spPr>
        <a:xfrm xmlns:a="http://schemas.openxmlformats.org/drawingml/2006/main">
          <a:off x="6508372" y="3107777"/>
          <a:ext cx="2326341" cy="307777"/>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a:lstStyle>
        <a:p xmlns:a="http://schemas.openxmlformats.org/drawingml/2006/main">
          <a:r>
            <a:rPr lang="en-AU" sz="1400" dirty="0" smtClean="0"/>
            <a:t>Source USGS: Cement Pages</a:t>
          </a:r>
          <a:endParaRPr lang="en-AU" sz="1400"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363" cy="511731"/>
          </a:xfrm>
          <a:prstGeom prst="rect">
            <a:avLst/>
          </a:prstGeom>
        </p:spPr>
        <p:txBody>
          <a:bodyPr vert="horz" lIns="99048" tIns="49524" rIns="99048" bIns="49524" rtlCol="0"/>
          <a:lstStyle>
            <a:lvl1pPr algn="l">
              <a:defRPr sz="1300"/>
            </a:lvl1pPr>
          </a:lstStyle>
          <a:p>
            <a:endParaRPr lang="en-AU"/>
          </a:p>
        </p:txBody>
      </p:sp>
      <p:sp>
        <p:nvSpPr>
          <p:cNvPr id="3" name="Date Placeholder 2"/>
          <p:cNvSpPr>
            <a:spLocks noGrp="1"/>
          </p:cNvSpPr>
          <p:nvPr>
            <p:ph type="dt" sz="quarter" idx="1"/>
          </p:nvPr>
        </p:nvSpPr>
        <p:spPr>
          <a:xfrm>
            <a:off x="4021294" y="0"/>
            <a:ext cx="3076363" cy="511731"/>
          </a:xfrm>
          <a:prstGeom prst="rect">
            <a:avLst/>
          </a:prstGeom>
        </p:spPr>
        <p:txBody>
          <a:bodyPr vert="horz" lIns="99048" tIns="49524" rIns="99048" bIns="49524" rtlCol="0"/>
          <a:lstStyle>
            <a:lvl1pPr algn="r">
              <a:defRPr sz="1300"/>
            </a:lvl1pPr>
          </a:lstStyle>
          <a:p>
            <a:fld id="{BA063360-05AB-430D-A439-A5A85744FF6D}" type="datetimeFigureOut">
              <a:rPr lang="en-AU" smtClean="0"/>
              <a:t>19/08/2011</a:t>
            </a:fld>
            <a:endParaRPr lang="en-AU"/>
          </a:p>
        </p:txBody>
      </p:sp>
      <p:sp>
        <p:nvSpPr>
          <p:cNvPr id="4" name="Footer Placeholder 3"/>
          <p:cNvSpPr>
            <a:spLocks noGrp="1"/>
          </p:cNvSpPr>
          <p:nvPr>
            <p:ph type="ftr" sz="quarter" idx="2"/>
          </p:nvPr>
        </p:nvSpPr>
        <p:spPr>
          <a:xfrm>
            <a:off x="0" y="9721106"/>
            <a:ext cx="3076363" cy="511731"/>
          </a:xfrm>
          <a:prstGeom prst="rect">
            <a:avLst/>
          </a:prstGeom>
        </p:spPr>
        <p:txBody>
          <a:bodyPr vert="horz" lIns="99048" tIns="49524" rIns="99048" bIns="49524" rtlCol="0" anchor="b"/>
          <a:lstStyle>
            <a:lvl1pPr algn="l">
              <a:defRPr sz="1300"/>
            </a:lvl1pPr>
          </a:lstStyle>
          <a:p>
            <a:endParaRPr lang="en-AU"/>
          </a:p>
        </p:txBody>
      </p:sp>
      <p:sp>
        <p:nvSpPr>
          <p:cNvPr id="5" name="Slide Number Placeholder 4"/>
          <p:cNvSpPr>
            <a:spLocks noGrp="1"/>
          </p:cNvSpPr>
          <p:nvPr>
            <p:ph type="sldNum" sz="quarter" idx="3"/>
          </p:nvPr>
        </p:nvSpPr>
        <p:spPr>
          <a:xfrm>
            <a:off x="4021294" y="9721106"/>
            <a:ext cx="3076363" cy="511731"/>
          </a:xfrm>
          <a:prstGeom prst="rect">
            <a:avLst/>
          </a:prstGeom>
        </p:spPr>
        <p:txBody>
          <a:bodyPr vert="horz" lIns="99048" tIns="49524" rIns="99048" bIns="49524" rtlCol="0" anchor="b"/>
          <a:lstStyle>
            <a:lvl1pPr algn="r">
              <a:defRPr sz="1300"/>
            </a:lvl1pPr>
          </a:lstStyle>
          <a:p>
            <a:fld id="{D067D243-78B9-4448-B075-E235B6B12ED6}" type="slidenum">
              <a:rPr lang="en-AU" smtClean="0"/>
              <a:t>‹#›</a:t>
            </a:fld>
            <a:endParaRPr lang="en-AU"/>
          </a:p>
        </p:txBody>
      </p:sp>
    </p:spTree>
    <p:extLst>
      <p:ext uri="{BB962C8B-B14F-4D97-AF65-F5344CB8AC3E}">
        <p14:creationId xmlns:p14="http://schemas.microsoft.com/office/powerpoint/2010/main" val="26359489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363" cy="511731"/>
          </a:xfrm>
          <a:prstGeom prst="rect">
            <a:avLst/>
          </a:prstGeom>
        </p:spPr>
        <p:txBody>
          <a:bodyPr vert="horz" lIns="99048" tIns="49524" rIns="99048" bIns="49524" rtlCol="0"/>
          <a:lstStyle>
            <a:lvl1pPr algn="l">
              <a:defRPr sz="1300" smtClean="0"/>
            </a:lvl1pPr>
          </a:lstStyle>
          <a:p>
            <a:pPr>
              <a:defRPr/>
            </a:pPr>
            <a:endParaRPr lang="en-AU"/>
          </a:p>
        </p:txBody>
      </p:sp>
      <p:sp>
        <p:nvSpPr>
          <p:cNvPr id="3" name="Date Placeholder 2"/>
          <p:cNvSpPr>
            <a:spLocks noGrp="1"/>
          </p:cNvSpPr>
          <p:nvPr>
            <p:ph type="dt" idx="1"/>
          </p:nvPr>
        </p:nvSpPr>
        <p:spPr>
          <a:xfrm>
            <a:off x="4021294" y="0"/>
            <a:ext cx="3076363" cy="511731"/>
          </a:xfrm>
          <a:prstGeom prst="rect">
            <a:avLst/>
          </a:prstGeom>
        </p:spPr>
        <p:txBody>
          <a:bodyPr vert="horz" lIns="99048" tIns="49524" rIns="99048" bIns="49524" rtlCol="0"/>
          <a:lstStyle>
            <a:lvl1pPr algn="r">
              <a:defRPr sz="1300" smtClean="0"/>
            </a:lvl1pPr>
          </a:lstStyle>
          <a:p>
            <a:pPr>
              <a:defRPr/>
            </a:pPr>
            <a:fld id="{ED1C65A5-BE5D-4641-972B-F50210757AED}" type="datetimeFigureOut">
              <a:rPr lang="en-AU"/>
              <a:pPr>
                <a:defRPr/>
              </a:pPr>
              <a:t>19/08/2011</a:t>
            </a:fld>
            <a:endParaRPr lang="en-AU"/>
          </a:p>
        </p:txBody>
      </p:sp>
      <p:sp>
        <p:nvSpPr>
          <p:cNvPr id="4" name="Slide Image Placeholder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9048" tIns="49524" rIns="99048" bIns="49524" rtlCol="0" anchor="ctr"/>
          <a:lstStyle/>
          <a:p>
            <a:pPr lvl="0"/>
            <a:endParaRPr lang="en-AU" noProof="0" smtClean="0"/>
          </a:p>
        </p:txBody>
      </p:sp>
      <p:sp>
        <p:nvSpPr>
          <p:cNvPr id="5" name="Notes Placeholder 4"/>
          <p:cNvSpPr>
            <a:spLocks noGrp="1"/>
          </p:cNvSpPr>
          <p:nvPr>
            <p:ph type="body" sz="quarter" idx="3"/>
          </p:nvPr>
        </p:nvSpPr>
        <p:spPr>
          <a:xfrm>
            <a:off x="709930" y="4861441"/>
            <a:ext cx="5679440" cy="4605576"/>
          </a:xfrm>
          <a:prstGeom prst="rect">
            <a:avLst/>
          </a:prstGeom>
        </p:spPr>
        <p:txBody>
          <a:bodyPr vert="horz" lIns="99048" tIns="49524" rIns="99048" bIns="49524"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AU" noProof="0" smtClean="0"/>
          </a:p>
        </p:txBody>
      </p:sp>
      <p:sp>
        <p:nvSpPr>
          <p:cNvPr id="6" name="Footer Placeholder 5"/>
          <p:cNvSpPr>
            <a:spLocks noGrp="1"/>
          </p:cNvSpPr>
          <p:nvPr>
            <p:ph type="ftr" sz="quarter" idx="4"/>
          </p:nvPr>
        </p:nvSpPr>
        <p:spPr>
          <a:xfrm>
            <a:off x="0" y="9721106"/>
            <a:ext cx="3076363" cy="511731"/>
          </a:xfrm>
          <a:prstGeom prst="rect">
            <a:avLst/>
          </a:prstGeom>
        </p:spPr>
        <p:txBody>
          <a:bodyPr vert="horz" lIns="99048" tIns="49524" rIns="99048" bIns="49524" rtlCol="0" anchor="b"/>
          <a:lstStyle>
            <a:lvl1pPr algn="l">
              <a:defRPr sz="1300" smtClean="0"/>
            </a:lvl1pPr>
          </a:lstStyle>
          <a:p>
            <a:pPr>
              <a:defRPr/>
            </a:pPr>
            <a:endParaRPr lang="en-AU"/>
          </a:p>
        </p:txBody>
      </p:sp>
      <p:sp>
        <p:nvSpPr>
          <p:cNvPr id="7" name="Slide Number Placeholder 6"/>
          <p:cNvSpPr>
            <a:spLocks noGrp="1"/>
          </p:cNvSpPr>
          <p:nvPr>
            <p:ph type="sldNum" sz="quarter" idx="5"/>
          </p:nvPr>
        </p:nvSpPr>
        <p:spPr>
          <a:xfrm>
            <a:off x="4021294" y="9721106"/>
            <a:ext cx="3076363" cy="511731"/>
          </a:xfrm>
          <a:prstGeom prst="rect">
            <a:avLst/>
          </a:prstGeom>
        </p:spPr>
        <p:txBody>
          <a:bodyPr vert="horz" lIns="99048" tIns="49524" rIns="99048" bIns="49524" rtlCol="0" anchor="b"/>
          <a:lstStyle>
            <a:lvl1pPr algn="r">
              <a:defRPr sz="1300" smtClean="0"/>
            </a:lvl1pPr>
          </a:lstStyle>
          <a:p>
            <a:pPr>
              <a:defRPr/>
            </a:pPr>
            <a:fld id="{0C1DF178-1F03-4247-BC39-CDEF1FD8337A}" type="slidenum">
              <a:rPr lang="en-AU"/>
              <a:pPr>
                <a:defRPr/>
              </a:pPr>
              <a:t>‹#›</a:t>
            </a:fld>
            <a:endParaRPr lang="en-AU"/>
          </a:p>
        </p:txBody>
      </p:sp>
    </p:spTree>
    <p:extLst>
      <p:ext uri="{BB962C8B-B14F-4D97-AF65-F5344CB8AC3E}">
        <p14:creationId xmlns:p14="http://schemas.microsoft.com/office/powerpoint/2010/main" val="372810443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57</a:t>
            </a:fld>
            <a:endParaRPr lang="en-AU"/>
          </a:p>
        </p:txBody>
      </p:sp>
    </p:spTree>
    <p:extLst>
      <p:ext uri="{BB962C8B-B14F-4D97-AF65-F5344CB8AC3E}">
        <p14:creationId xmlns:p14="http://schemas.microsoft.com/office/powerpoint/2010/main" val="15498674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lvl1pPr>
              <a:defRPr sz="4000"/>
            </a:lvl1pPr>
          </a:lstStyle>
          <a:p>
            <a:r>
              <a:rPr lang="en-US" dirty="0" smtClean="0"/>
              <a:t>Click to edit Master title style</a:t>
            </a:r>
            <a:endParaRPr lang="en-AU"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AU" dirty="0"/>
          </a:p>
        </p:txBody>
      </p:sp>
      <p:sp>
        <p:nvSpPr>
          <p:cNvPr id="4" name="Date Placeholder 3"/>
          <p:cNvSpPr>
            <a:spLocks noGrp="1"/>
          </p:cNvSpPr>
          <p:nvPr>
            <p:ph type="dt" sz="half" idx="10"/>
          </p:nvPr>
        </p:nvSpPr>
        <p:spPr/>
        <p:txBody>
          <a:bodyPr/>
          <a:lstStyle>
            <a:lvl1pPr>
              <a:defRPr/>
            </a:lvl1pPr>
          </a:lstStyle>
          <a:p>
            <a:pPr>
              <a:defRPr/>
            </a:pPr>
            <a:fld id="{608B1B90-84D9-4DD4-995D-4BD1D8A3C15F}" type="datetimeFigureOut">
              <a:rPr lang="en-AU"/>
              <a:pPr>
                <a:defRPr/>
              </a:pPr>
              <a:t>19/08/2011</a:t>
            </a:fld>
            <a:endParaRPr lang="en-AU"/>
          </a:p>
        </p:txBody>
      </p:sp>
      <p:sp>
        <p:nvSpPr>
          <p:cNvPr id="5" name="Footer Placeholder 4"/>
          <p:cNvSpPr>
            <a:spLocks noGrp="1"/>
          </p:cNvSpPr>
          <p:nvPr>
            <p:ph type="ftr" sz="quarter" idx="11"/>
          </p:nvPr>
        </p:nvSpPr>
        <p:spPr/>
        <p:txBody>
          <a:bodyPr/>
          <a:lstStyle>
            <a:lvl1pPr>
              <a:defRPr dirty="0" smtClean="0"/>
            </a:lvl1pPr>
          </a:lstStyle>
          <a:p>
            <a:pPr>
              <a:defRPr/>
            </a:pPr>
            <a:r>
              <a:rPr lang="en-AU"/>
              <a:t>www.tececo.com</a:t>
            </a:r>
          </a:p>
          <a:p>
            <a:pPr>
              <a:defRPr/>
            </a:pPr>
            <a:r>
              <a:rPr lang="en-AU"/>
              <a:t>www.propubs.com</a:t>
            </a:r>
          </a:p>
        </p:txBody>
      </p:sp>
      <p:sp>
        <p:nvSpPr>
          <p:cNvPr id="6" name="Slide Number Placeholder 5"/>
          <p:cNvSpPr>
            <a:spLocks noGrp="1"/>
          </p:cNvSpPr>
          <p:nvPr>
            <p:ph type="sldNum" sz="quarter" idx="12"/>
          </p:nvPr>
        </p:nvSpPr>
        <p:spPr/>
        <p:txBody>
          <a:bodyPr/>
          <a:lstStyle>
            <a:lvl1pPr>
              <a:defRPr/>
            </a:lvl1pPr>
          </a:lstStyle>
          <a:p>
            <a:pPr>
              <a:defRPr/>
            </a:pPr>
            <a:fld id="{F13D68CA-CE8E-4163-A272-40337CC60E7E}" type="slidenum">
              <a:rPr lang="en-AU"/>
              <a:pPr>
                <a:defRPr/>
              </a:pPr>
              <a:t>‹#›</a:t>
            </a:fld>
            <a:endParaRPr lang="en-AU" dirty="0"/>
          </a:p>
        </p:txBody>
      </p:sp>
    </p:spTree>
    <p:extLst>
      <p:ext uri="{BB962C8B-B14F-4D97-AF65-F5344CB8AC3E}">
        <p14:creationId xmlns:p14="http://schemas.microsoft.com/office/powerpoint/2010/main" val="236867086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6209" y="0"/>
            <a:ext cx="8229600" cy="898358"/>
          </a:xfrm>
        </p:spPr>
        <p:txBody>
          <a:bodyPr/>
          <a:lstStyle>
            <a:lvl1pPr>
              <a:defRPr sz="3200"/>
            </a:lvl1pPr>
          </a:lstStyle>
          <a:p>
            <a:r>
              <a:rPr lang="en-US" dirty="0" smtClean="0"/>
              <a:t>Click to edit Master title style</a:t>
            </a:r>
            <a:endParaRPr lang="en-AU" dirty="0"/>
          </a:p>
        </p:txBody>
      </p:sp>
      <p:sp>
        <p:nvSpPr>
          <p:cNvPr id="3" name="Content Placeholder 2"/>
          <p:cNvSpPr>
            <a:spLocks noGrp="1"/>
          </p:cNvSpPr>
          <p:nvPr>
            <p:ph idx="1"/>
          </p:nvPr>
        </p:nvSpPr>
        <p:spPr>
          <a:xfrm>
            <a:off x="485002" y="1186962"/>
            <a:ext cx="8229600" cy="4939201"/>
          </a:xfrm>
        </p:spPr>
        <p:txBody>
          <a:bodyPr/>
          <a:lstStyle>
            <a:lvl1pPr>
              <a:defRPr sz="2800"/>
            </a:lvl1pPr>
            <a:lvl2pPr>
              <a:defRPr sz="2400"/>
            </a:lvl2pPr>
            <a:lvl3pPr>
              <a:defRPr sz="2000"/>
            </a:lvl3pPr>
            <a:lvl4pPr>
              <a:defRPr sz="1800"/>
            </a:lvl4pPr>
            <a:lvl5pPr>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
        <p:nvSpPr>
          <p:cNvPr id="4" name="Date Placeholder 3"/>
          <p:cNvSpPr>
            <a:spLocks noGrp="1"/>
          </p:cNvSpPr>
          <p:nvPr>
            <p:ph type="dt" sz="half" idx="10"/>
          </p:nvPr>
        </p:nvSpPr>
        <p:spPr>
          <a:xfrm>
            <a:off x="494778" y="6356350"/>
            <a:ext cx="2133600" cy="365125"/>
          </a:xfrm>
        </p:spPr>
        <p:txBody>
          <a:bodyPr/>
          <a:lstStyle>
            <a:lvl1pPr>
              <a:defRPr/>
            </a:lvl1pPr>
          </a:lstStyle>
          <a:p>
            <a:pPr>
              <a:defRPr/>
            </a:pPr>
            <a:fld id="{787ABB7F-AD48-4C88-B1CF-D6E2F305ED9A}" type="datetimeFigureOut">
              <a:rPr lang="en-AU"/>
              <a:pPr>
                <a:defRPr/>
              </a:pPr>
              <a:t>19/08/2011</a:t>
            </a:fld>
            <a:endParaRPr lang="en-AU" dirty="0"/>
          </a:p>
        </p:txBody>
      </p:sp>
      <p:sp>
        <p:nvSpPr>
          <p:cNvPr id="5" name="Footer Placeholder 4"/>
          <p:cNvSpPr>
            <a:spLocks noGrp="1"/>
          </p:cNvSpPr>
          <p:nvPr>
            <p:ph type="ftr" sz="quarter" idx="11"/>
          </p:nvPr>
        </p:nvSpPr>
        <p:spPr>
          <a:xfrm>
            <a:off x="3161778" y="6356350"/>
            <a:ext cx="2895600" cy="365125"/>
          </a:xfrm>
        </p:spPr>
        <p:txBody>
          <a:bodyPr/>
          <a:lstStyle>
            <a:lvl1pPr>
              <a:defRPr dirty="0" smtClean="0"/>
            </a:lvl1pPr>
          </a:lstStyle>
          <a:p>
            <a:pPr>
              <a:defRPr/>
            </a:pPr>
            <a:r>
              <a:rPr lang="en-AU"/>
              <a:t>www.tececo.com</a:t>
            </a:r>
            <a:br>
              <a:rPr lang="en-AU"/>
            </a:br>
            <a:r>
              <a:rPr lang="en-AU"/>
              <a:t>www.globalcement.com</a:t>
            </a:r>
          </a:p>
        </p:txBody>
      </p:sp>
      <p:sp>
        <p:nvSpPr>
          <p:cNvPr id="6" name="Slide Number Placeholder 5"/>
          <p:cNvSpPr>
            <a:spLocks noGrp="1"/>
          </p:cNvSpPr>
          <p:nvPr>
            <p:ph type="sldNum" sz="quarter" idx="12"/>
          </p:nvPr>
        </p:nvSpPr>
        <p:spPr>
          <a:xfrm>
            <a:off x="6590778" y="6356350"/>
            <a:ext cx="2133600" cy="365125"/>
          </a:xfrm>
        </p:spPr>
        <p:txBody>
          <a:bodyPr/>
          <a:lstStyle>
            <a:lvl1pPr>
              <a:defRPr/>
            </a:lvl1pPr>
          </a:lstStyle>
          <a:p>
            <a:pPr>
              <a:defRPr/>
            </a:pPr>
            <a:fld id="{C487EC9C-28F4-44BB-9C83-313754E2EF7D}" type="slidenum">
              <a:rPr lang="en-AU"/>
              <a:pPr>
                <a:defRPr/>
              </a:pPr>
              <a:t>‹#›</a:t>
            </a:fld>
            <a:endParaRPr lang="en-AU"/>
          </a:p>
        </p:txBody>
      </p:sp>
    </p:spTree>
    <p:extLst>
      <p:ext uri="{BB962C8B-B14F-4D97-AF65-F5344CB8AC3E}">
        <p14:creationId xmlns:p14="http://schemas.microsoft.com/office/powerpoint/2010/main" val="368069591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5E811A8-BC16-41A2-AFB6-0063E4FD356E}" type="datetimeFigureOut">
              <a:rPr lang="en-AU"/>
              <a:pPr>
                <a:defRPr/>
              </a:pPr>
              <a:t>19/08/2011</a:t>
            </a:fld>
            <a:endParaRPr lang="en-AU"/>
          </a:p>
        </p:txBody>
      </p:sp>
      <p:sp>
        <p:nvSpPr>
          <p:cNvPr id="5" name="Footer Placeholder 4"/>
          <p:cNvSpPr>
            <a:spLocks noGrp="1"/>
          </p:cNvSpPr>
          <p:nvPr>
            <p:ph type="ftr" sz="quarter" idx="11"/>
          </p:nvPr>
        </p:nvSpPr>
        <p:spPr/>
        <p:txBody>
          <a:bodyPr/>
          <a:lstStyle>
            <a:lvl1pPr>
              <a:defRPr/>
            </a:lvl1pPr>
          </a:lstStyle>
          <a:p>
            <a:pPr>
              <a:defRPr/>
            </a:pPr>
            <a:r>
              <a:rPr lang="en-AU" dirty="0" smtClean="0"/>
              <a:t>www.tececo.com</a:t>
            </a:r>
            <a:br>
              <a:rPr lang="en-AU" dirty="0" smtClean="0"/>
            </a:br>
            <a:r>
              <a:rPr lang="en-AU" dirty="0" smtClean="0"/>
              <a:t>www.propubs.com</a:t>
            </a:r>
            <a:endParaRPr lang="en-AU" dirty="0"/>
          </a:p>
        </p:txBody>
      </p:sp>
      <p:sp>
        <p:nvSpPr>
          <p:cNvPr id="6" name="Slide Number Placeholder 5"/>
          <p:cNvSpPr>
            <a:spLocks noGrp="1"/>
          </p:cNvSpPr>
          <p:nvPr>
            <p:ph type="sldNum" sz="quarter" idx="12"/>
          </p:nvPr>
        </p:nvSpPr>
        <p:spPr/>
        <p:txBody>
          <a:bodyPr/>
          <a:lstStyle>
            <a:lvl1pPr>
              <a:defRPr/>
            </a:lvl1pPr>
          </a:lstStyle>
          <a:p>
            <a:pPr>
              <a:defRPr/>
            </a:pPr>
            <a:fld id="{614A95CB-C636-43D0-9014-2BBD4DCADB3F}" type="slidenum">
              <a:rPr lang="en-AU"/>
              <a:pPr>
                <a:defRPr/>
              </a:pPr>
              <a:t>‹#›</a:t>
            </a:fld>
            <a:endParaRPr lang="en-AU"/>
          </a:p>
        </p:txBody>
      </p:sp>
    </p:spTree>
    <p:extLst>
      <p:ext uri="{BB962C8B-B14F-4D97-AF65-F5344CB8AC3E}">
        <p14:creationId xmlns:p14="http://schemas.microsoft.com/office/powerpoint/2010/main" val="8571537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68350" y="174277"/>
            <a:ext cx="8229600" cy="1143000"/>
          </a:xfrm>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3"/>
          <p:cNvSpPr>
            <a:spLocks noGrp="1"/>
          </p:cNvSpPr>
          <p:nvPr>
            <p:ph type="dt" sz="half" idx="10"/>
          </p:nvPr>
        </p:nvSpPr>
        <p:spPr/>
        <p:txBody>
          <a:bodyPr/>
          <a:lstStyle>
            <a:lvl1pPr>
              <a:defRPr/>
            </a:lvl1pPr>
          </a:lstStyle>
          <a:p>
            <a:pPr>
              <a:defRPr/>
            </a:pPr>
            <a:fld id="{E8172BF9-5345-4A57-B16C-E6F487090817}" type="datetimeFigureOut">
              <a:rPr lang="en-AU"/>
              <a:pPr>
                <a:defRPr/>
              </a:pPr>
              <a:t>19/08/2011</a:t>
            </a:fld>
            <a:endParaRPr lang="en-AU"/>
          </a:p>
        </p:txBody>
      </p:sp>
      <p:sp>
        <p:nvSpPr>
          <p:cNvPr id="6" name="Footer Placeholder 4"/>
          <p:cNvSpPr>
            <a:spLocks noGrp="1"/>
          </p:cNvSpPr>
          <p:nvPr>
            <p:ph type="ftr" sz="quarter" idx="11"/>
          </p:nvPr>
        </p:nvSpPr>
        <p:spPr/>
        <p:txBody>
          <a:bodyPr/>
          <a:lstStyle>
            <a:lvl1pPr>
              <a:defRPr/>
            </a:lvl1pPr>
          </a:lstStyle>
          <a:p>
            <a:pPr>
              <a:defRPr/>
            </a:pPr>
            <a:r>
              <a:rPr lang="en-AU" dirty="0" smtClean="0"/>
              <a:t>www.tececo.com</a:t>
            </a:r>
            <a:br>
              <a:rPr lang="en-AU" dirty="0" smtClean="0"/>
            </a:br>
            <a:r>
              <a:rPr lang="en-AU" dirty="0" smtClean="0"/>
              <a:t>www.propubs.com</a:t>
            </a:r>
            <a:endParaRPr lang="en-AU" dirty="0"/>
          </a:p>
        </p:txBody>
      </p:sp>
      <p:sp>
        <p:nvSpPr>
          <p:cNvPr id="7" name="Slide Number Placeholder 5"/>
          <p:cNvSpPr>
            <a:spLocks noGrp="1"/>
          </p:cNvSpPr>
          <p:nvPr>
            <p:ph type="sldNum" sz="quarter" idx="12"/>
          </p:nvPr>
        </p:nvSpPr>
        <p:spPr/>
        <p:txBody>
          <a:bodyPr/>
          <a:lstStyle>
            <a:lvl1pPr>
              <a:defRPr/>
            </a:lvl1pPr>
          </a:lstStyle>
          <a:p>
            <a:pPr>
              <a:defRPr/>
            </a:pPr>
            <a:fld id="{C3ADB0DA-5FA0-47B8-A4E9-195FAFB5D704}" type="slidenum">
              <a:rPr lang="en-AU"/>
              <a:pPr>
                <a:defRPr/>
              </a:pPr>
              <a:t>‹#›</a:t>
            </a:fld>
            <a:endParaRPr lang="en-AU"/>
          </a:p>
        </p:txBody>
      </p:sp>
    </p:spTree>
    <p:extLst>
      <p:ext uri="{BB962C8B-B14F-4D97-AF65-F5344CB8AC3E}">
        <p14:creationId xmlns:p14="http://schemas.microsoft.com/office/powerpoint/2010/main" val="26686297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3"/>
          <p:cNvSpPr>
            <a:spLocks noGrp="1"/>
          </p:cNvSpPr>
          <p:nvPr>
            <p:ph type="dt" sz="half" idx="10"/>
          </p:nvPr>
        </p:nvSpPr>
        <p:spPr/>
        <p:txBody>
          <a:bodyPr/>
          <a:lstStyle>
            <a:lvl1pPr>
              <a:defRPr/>
            </a:lvl1pPr>
          </a:lstStyle>
          <a:p>
            <a:pPr>
              <a:defRPr/>
            </a:pPr>
            <a:fld id="{E6145ECD-1234-4C13-A8DB-47933E120E7E}" type="datetimeFigureOut">
              <a:rPr lang="en-AU"/>
              <a:pPr>
                <a:defRPr/>
              </a:pPr>
              <a:t>19/08/2011</a:t>
            </a:fld>
            <a:endParaRPr lang="en-AU"/>
          </a:p>
        </p:txBody>
      </p:sp>
      <p:sp>
        <p:nvSpPr>
          <p:cNvPr id="8" name="Footer Placeholder 4"/>
          <p:cNvSpPr>
            <a:spLocks noGrp="1"/>
          </p:cNvSpPr>
          <p:nvPr>
            <p:ph type="ftr" sz="quarter" idx="11"/>
          </p:nvPr>
        </p:nvSpPr>
        <p:spPr/>
        <p:txBody>
          <a:bodyPr/>
          <a:lstStyle>
            <a:lvl1pPr>
              <a:defRPr/>
            </a:lvl1pPr>
          </a:lstStyle>
          <a:p>
            <a:pPr>
              <a:defRPr/>
            </a:pPr>
            <a:r>
              <a:rPr lang="en-AU" dirty="0" smtClean="0"/>
              <a:t>www.tececo.com</a:t>
            </a:r>
            <a:br>
              <a:rPr lang="en-AU" dirty="0" smtClean="0"/>
            </a:br>
            <a:r>
              <a:rPr lang="en-AU" dirty="0" smtClean="0"/>
              <a:t>www.propubs.com</a:t>
            </a:r>
            <a:endParaRPr lang="en-AU" dirty="0"/>
          </a:p>
        </p:txBody>
      </p:sp>
      <p:sp>
        <p:nvSpPr>
          <p:cNvPr id="9" name="Slide Number Placeholder 5"/>
          <p:cNvSpPr>
            <a:spLocks noGrp="1"/>
          </p:cNvSpPr>
          <p:nvPr>
            <p:ph type="sldNum" sz="quarter" idx="12"/>
          </p:nvPr>
        </p:nvSpPr>
        <p:spPr/>
        <p:txBody>
          <a:bodyPr/>
          <a:lstStyle>
            <a:lvl1pPr>
              <a:defRPr/>
            </a:lvl1pPr>
          </a:lstStyle>
          <a:p>
            <a:pPr>
              <a:defRPr/>
            </a:pPr>
            <a:fld id="{60EEE38C-803A-4FDC-8442-631D371A57D1}" type="slidenum">
              <a:rPr lang="en-AU"/>
              <a:pPr>
                <a:defRPr/>
              </a:pPr>
              <a:t>‹#›</a:t>
            </a:fld>
            <a:endParaRPr lang="en-AU"/>
          </a:p>
        </p:txBody>
      </p:sp>
    </p:spTree>
    <p:extLst>
      <p:ext uri="{BB962C8B-B14F-4D97-AF65-F5344CB8AC3E}">
        <p14:creationId xmlns:p14="http://schemas.microsoft.com/office/powerpoint/2010/main" val="32125727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3"/>
          <p:cNvSpPr>
            <a:spLocks noGrp="1"/>
          </p:cNvSpPr>
          <p:nvPr>
            <p:ph type="dt" sz="half" idx="10"/>
          </p:nvPr>
        </p:nvSpPr>
        <p:spPr/>
        <p:txBody>
          <a:bodyPr/>
          <a:lstStyle>
            <a:lvl1pPr>
              <a:defRPr/>
            </a:lvl1pPr>
          </a:lstStyle>
          <a:p>
            <a:pPr>
              <a:defRPr/>
            </a:pPr>
            <a:fld id="{6DB1DAE0-731E-4CF2-B146-87452848A531}" type="datetimeFigureOut">
              <a:rPr lang="en-AU"/>
              <a:pPr>
                <a:defRPr/>
              </a:pPr>
              <a:t>19/08/2011</a:t>
            </a:fld>
            <a:endParaRPr lang="en-AU"/>
          </a:p>
        </p:txBody>
      </p:sp>
      <p:sp>
        <p:nvSpPr>
          <p:cNvPr id="4" name="Footer Placeholder 4"/>
          <p:cNvSpPr>
            <a:spLocks noGrp="1"/>
          </p:cNvSpPr>
          <p:nvPr>
            <p:ph type="ftr" sz="quarter" idx="11"/>
          </p:nvPr>
        </p:nvSpPr>
        <p:spPr/>
        <p:txBody>
          <a:bodyPr/>
          <a:lstStyle>
            <a:lvl1pPr>
              <a:defRPr/>
            </a:lvl1pPr>
          </a:lstStyle>
          <a:p>
            <a:pPr>
              <a:defRPr/>
            </a:pPr>
            <a:r>
              <a:rPr lang="en-AU" dirty="0" smtClean="0"/>
              <a:t>www.tececo.com</a:t>
            </a:r>
            <a:br>
              <a:rPr lang="en-AU" dirty="0" smtClean="0"/>
            </a:br>
            <a:r>
              <a:rPr lang="en-AU" dirty="0" smtClean="0"/>
              <a:t>www.propubs.com</a:t>
            </a:r>
            <a:endParaRPr lang="en-AU" dirty="0"/>
          </a:p>
        </p:txBody>
      </p:sp>
      <p:sp>
        <p:nvSpPr>
          <p:cNvPr id="5" name="Slide Number Placeholder 5"/>
          <p:cNvSpPr>
            <a:spLocks noGrp="1"/>
          </p:cNvSpPr>
          <p:nvPr>
            <p:ph type="sldNum" sz="quarter" idx="12"/>
          </p:nvPr>
        </p:nvSpPr>
        <p:spPr/>
        <p:txBody>
          <a:bodyPr/>
          <a:lstStyle>
            <a:lvl1pPr>
              <a:defRPr/>
            </a:lvl1pPr>
          </a:lstStyle>
          <a:p>
            <a:pPr>
              <a:defRPr/>
            </a:pPr>
            <a:fld id="{791EDF22-4AA5-4F1F-BB90-913677074D19}" type="slidenum">
              <a:rPr lang="en-AU"/>
              <a:pPr>
                <a:defRPr/>
              </a:pPr>
              <a:t>‹#›</a:t>
            </a:fld>
            <a:endParaRPr lang="en-AU"/>
          </a:p>
        </p:txBody>
      </p:sp>
    </p:spTree>
    <p:extLst>
      <p:ext uri="{BB962C8B-B14F-4D97-AF65-F5344CB8AC3E}">
        <p14:creationId xmlns:p14="http://schemas.microsoft.com/office/powerpoint/2010/main" val="17388610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A98BF346-67B2-4BB5-9ACB-DD24B1944FBF}" type="datetimeFigureOut">
              <a:rPr lang="en-AU"/>
              <a:pPr>
                <a:defRPr/>
              </a:pPr>
              <a:t>19/08/2011</a:t>
            </a:fld>
            <a:endParaRPr lang="en-AU"/>
          </a:p>
        </p:txBody>
      </p:sp>
      <p:sp>
        <p:nvSpPr>
          <p:cNvPr id="3" name="Footer Placeholder 4"/>
          <p:cNvSpPr>
            <a:spLocks noGrp="1"/>
          </p:cNvSpPr>
          <p:nvPr>
            <p:ph type="ftr" sz="quarter" idx="11"/>
          </p:nvPr>
        </p:nvSpPr>
        <p:spPr/>
        <p:txBody>
          <a:bodyPr/>
          <a:lstStyle>
            <a:lvl1pPr>
              <a:defRPr/>
            </a:lvl1pPr>
          </a:lstStyle>
          <a:p>
            <a:pPr>
              <a:defRPr/>
            </a:pPr>
            <a:r>
              <a:rPr lang="en-AU" dirty="0" smtClean="0"/>
              <a:t>www.tececo.com</a:t>
            </a:r>
            <a:br>
              <a:rPr lang="en-AU" dirty="0" smtClean="0"/>
            </a:br>
            <a:r>
              <a:rPr lang="en-AU" dirty="0" smtClean="0"/>
              <a:t>www.propubs.com</a:t>
            </a:r>
            <a:endParaRPr lang="en-AU" dirty="0"/>
          </a:p>
        </p:txBody>
      </p:sp>
      <p:sp>
        <p:nvSpPr>
          <p:cNvPr id="4" name="Slide Number Placeholder 5"/>
          <p:cNvSpPr>
            <a:spLocks noGrp="1"/>
          </p:cNvSpPr>
          <p:nvPr>
            <p:ph type="sldNum" sz="quarter" idx="12"/>
          </p:nvPr>
        </p:nvSpPr>
        <p:spPr/>
        <p:txBody>
          <a:bodyPr/>
          <a:lstStyle>
            <a:lvl1pPr>
              <a:defRPr/>
            </a:lvl1pPr>
          </a:lstStyle>
          <a:p>
            <a:pPr>
              <a:defRPr/>
            </a:pPr>
            <a:fld id="{FDEE8510-4F27-433A-AA5D-8D7E0C1C190C}" type="slidenum">
              <a:rPr lang="en-AU"/>
              <a:pPr>
                <a:defRPr/>
              </a:pPr>
              <a:t>‹#›</a:t>
            </a:fld>
            <a:endParaRPr lang="en-AU"/>
          </a:p>
        </p:txBody>
      </p:sp>
    </p:spTree>
    <p:extLst>
      <p:ext uri="{BB962C8B-B14F-4D97-AF65-F5344CB8AC3E}">
        <p14:creationId xmlns:p14="http://schemas.microsoft.com/office/powerpoint/2010/main" val="8971895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98A52838-E74A-4EFB-9C86-DCD8F055AFCC}" type="datetimeFigureOut">
              <a:rPr lang="en-AU"/>
              <a:pPr>
                <a:defRPr/>
              </a:pPr>
              <a:t>19/08/2011</a:t>
            </a:fld>
            <a:endParaRPr lang="en-AU"/>
          </a:p>
        </p:txBody>
      </p:sp>
      <p:sp>
        <p:nvSpPr>
          <p:cNvPr id="6" name="Footer Placeholder 4"/>
          <p:cNvSpPr>
            <a:spLocks noGrp="1"/>
          </p:cNvSpPr>
          <p:nvPr>
            <p:ph type="ftr" sz="quarter" idx="11"/>
          </p:nvPr>
        </p:nvSpPr>
        <p:spPr/>
        <p:txBody>
          <a:bodyPr/>
          <a:lstStyle>
            <a:lvl1pPr>
              <a:defRPr/>
            </a:lvl1pPr>
          </a:lstStyle>
          <a:p>
            <a:pPr>
              <a:defRPr/>
            </a:pPr>
            <a:r>
              <a:rPr lang="en-AU" dirty="0" smtClean="0"/>
              <a:t>www.tececo.com</a:t>
            </a:r>
            <a:br>
              <a:rPr lang="en-AU" dirty="0" smtClean="0"/>
            </a:br>
            <a:r>
              <a:rPr lang="en-AU" dirty="0" smtClean="0"/>
              <a:t>www.propubs.com</a:t>
            </a:r>
            <a:endParaRPr lang="en-AU" dirty="0"/>
          </a:p>
        </p:txBody>
      </p:sp>
      <p:sp>
        <p:nvSpPr>
          <p:cNvPr id="7" name="Slide Number Placeholder 5"/>
          <p:cNvSpPr>
            <a:spLocks noGrp="1"/>
          </p:cNvSpPr>
          <p:nvPr>
            <p:ph type="sldNum" sz="quarter" idx="12"/>
          </p:nvPr>
        </p:nvSpPr>
        <p:spPr/>
        <p:txBody>
          <a:bodyPr/>
          <a:lstStyle>
            <a:lvl1pPr>
              <a:defRPr/>
            </a:lvl1pPr>
          </a:lstStyle>
          <a:p>
            <a:pPr>
              <a:defRPr/>
            </a:pPr>
            <a:fld id="{0AD412A0-73A2-4431-969E-CB74710C3AC4}" type="slidenum">
              <a:rPr lang="en-AU"/>
              <a:pPr>
                <a:defRPr/>
              </a:pPr>
              <a:t>‹#›</a:t>
            </a:fld>
            <a:endParaRPr lang="en-AU"/>
          </a:p>
        </p:txBody>
      </p:sp>
    </p:spTree>
    <p:extLst>
      <p:ext uri="{BB962C8B-B14F-4D97-AF65-F5344CB8AC3E}">
        <p14:creationId xmlns:p14="http://schemas.microsoft.com/office/powerpoint/2010/main" val="3263458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AU"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8F735FF-212B-4519-AE18-CDB5C1A0245C}" type="datetimeFigureOut">
              <a:rPr lang="en-AU"/>
              <a:pPr>
                <a:defRPr/>
              </a:pPr>
              <a:t>19/08/2011</a:t>
            </a:fld>
            <a:endParaRPr lang="en-AU"/>
          </a:p>
        </p:txBody>
      </p:sp>
      <p:sp>
        <p:nvSpPr>
          <p:cNvPr id="6" name="Footer Placeholder 4"/>
          <p:cNvSpPr>
            <a:spLocks noGrp="1"/>
          </p:cNvSpPr>
          <p:nvPr>
            <p:ph type="ftr" sz="quarter" idx="11"/>
          </p:nvPr>
        </p:nvSpPr>
        <p:spPr/>
        <p:txBody>
          <a:bodyPr/>
          <a:lstStyle>
            <a:lvl1pPr>
              <a:defRPr/>
            </a:lvl1pPr>
          </a:lstStyle>
          <a:p>
            <a:pPr>
              <a:defRPr/>
            </a:pPr>
            <a:r>
              <a:rPr lang="en-AU" dirty="0" smtClean="0"/>
              <a:t>www.tececo.com</a:t>
            </a:r>
            <a:br>
              <a:rPr lang="en-AU" dirty="0" smtClean="0"/>
            </a:br>
            <a:r>
              <a:rPr lang="en-AU" dirty="0" smtClean="0"/>
              <a:t>www.propubs.com</a:t>
            </a:r>
            <a:endParaRPr lang="en-AU" dirty="0"/>
          </a:p>
        </p:txBody>
      </p:sp>
      <p:sp>
        <p:nvSpPr>
          <p:cNvPr id="7" name="Slide Number Placeholder 5"/>
          <p:cNvSpPr>
            <a:spLocks noGrp="1"/>
          </p:cNvSpPr>
          <p:nvPr>
            <p:ph type="sldNum" sz="quarter" idx="12"/>
          </p:nvPr>
        </p:nvSpPr>
        <p:spPr/>
        <p:txBody>
          <a:bodyPr/>
          <a:lstStyle>
            <a:lvl1pPr>
              <a:defRPr/>
            </a:lvl1pPr>
          </a:lstStyle>
          <a:p>
            <a:pPr>
              <a:defRPr/>
            </a:pPr>
            <a:fld id="{A13FF66C-5B54-4513-90F1-C7F5743DAFA3}" type="slidenum">
              <a:rPr lang="en-AU"/>
              <a:pPr>
                <a:defRPr/>
              </a:pPr>
              <a:t>‹#›</a:t>
            </a:fld>
            <a:endParaRPr lang="en-AU"/>
          </a:p>
        </p:txBody>
      </p:sp>
    </p:spTree>
    <p:extLst>
      <p:ext uri="{BB962C8B-B14F-4D97-AF65-F5344CB8AC3E}">
        <p14:creationId xmlns:p14="http://schemas.microsoft.com/office/powerpoint/2010/main" val="3405411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lvl1pPr>
              <a:defRPr/>
            </a:lvl1pPr>
          </a:lstStyle>
          <a:p>
            <a:pPr>
              <a:defRPr/>
            </a:pPr>
            <a:fld id="{C209DEE6-06F7-4616-B840-0BFA2F225E0D}" type="datetimeFigureOut">
              <a:rPr lang="en-AU"/>
              <a:pPr>
                <a:defRPr/>
              </a:pPr>
              <a:t>19/08/2011</a:t>
            </a:fld>
            <a:endParaRPr lang="en-AU"/>
          </a:p>
        </p:txBody>
      </p:sp>
      <p:sp>
        <p:nvSpPr>
          <p:cNvPr id="5" name="Footer Placeholder 4"/>
          <p:cNvSpPr>
            <a:spLocks noGrp="1"/>
          </p:cNvSpPr>
          <p:nvPr>
            <p:ph type="ftr" sz="quarter" idx="11"/>
          </p:nvPr>
        </p:nvSpPr>
        <p:spPr/>
        <p:txBody>
          <a:bodyPr/>
          <a:lstStyle>
            <a:lvl1pPr>
              <a:defRPr/>
            </a:lvl1pPr>
          </a:lstStyle>
          <a:p>
            <a:pPr>
              <a:defRPr/>
            </a:pPr>
            <a:r>
              <a:rPr lang="en-AU" dirty="0" smtClean="0"/>
              <a:t>www.tececo.com</a:t>
            </a:r>
            <a:br>
              <a:rPr lang="en-AU" dirty="0" smtClean="0"/>
            </a:br>
            <a:r>
              <a:rPr lang="en-AU" dirty="0" smtClean="0"/>
              <a:t>www.propubs.com</a:t>
            </a:r>
            <a:endParaRPr lang="en-AU" dirty="0"/>
          </a:p>
        </p:txBody>
      </p:sp>
      <p:sp>
        <p:nvSpPr>
          <p:cNvPr id="6" name="Slide Number Placeholder 5"/>
          <p:cNvSpPr>
            <a:spLocks noGrp="1"/>
          </p:cNvSpPr>
          <p:nvPr>
            <p:ph type="sldNum" sz="quarter" idx="12"/>
          </p:nvPr>
        </p:nvSpPr>
        <p:spPr/>
        <p:txBody>
          <a:bodyPr/>
          <a:lstStyle>
            <a:lvl1pPr>
              <a:defRPr/>
            </a:lvl1pPr>
          </a:lstStyle>
          <a:p>
            <a:pPr>
              <a:defRPr/>
            </a:pPr>
            <a:fld id="{D48305E9-5AC0-4D69-A583-1CC5DE863CF5}" type="slidenum">
              <a:rPr lang="en-AU"/>
              <a:pPr>
                <a:defRPr/>
              </a:pPr>
              <a:t>‹#›</a:t>
            </a:fld>
            <a:endParaRPr lang="en-AU"/>
          </a:p>
        </p:txBody>
      </p:sp>
    </p:spTree>
    <p:extLst>
      <p:ext uri="{BB962C8B-B14F-4D97-AF65-F5344CB8AC3E}">
        <p14:creationId xmlns:p14="http://schemas.microsoft.com/office/powerpoint/2010/main" val="4278914843"/>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lvl1pPr>
              <a:defRPr/>
            </a:lvl1pPr>
          </a:lstStyle>
          <a:p>
            <a:pPr>
              <a:defRPr/>
            </a:pPr>
            <a:fld id="{04B6A936-4712-46D2-A12A-73230216B7C2}" type="datetimeFigureOut">
              <a:rPr lang="en-AU"/>
              <a:pPr>
                <a:defRPr/>
              </a:pPr>
              <a:t>19/08/2011</a:t>
            </a:fld>
            <a:endParaRPr lang="en-AU"/>
          </a:p>
        </p:txBody>
      </p:sp>
      <p:sp>
        <p:nvSpPr>
          <p:cNvPr id="5" name="Footer Placeholder 4"/>
          <p:cNvSpPr>
            <a:spLocks noGrp="1"/>
          </p:cNvSpPr>
          <p:nvPr>
            <p:ph type="ftr" sz="quarter" idx="11"/>
          </p:nvPr>
        </p:nvSpPr>
        <p:spPr/>
        <p:txBody>
          <a:bodyPr/>
          <a:lstStyle>
            <a:lvl1pPr>
              <a:defRPr/>
            </a:lvl1pPr>
          </a:lstStyle>
          <a:p>
            <a:pPr>
              <a:defRPr/>
            </a:pPr>
            <a:r>
              <a:rPr lang="en-AU" dirty="0" smtClean="0"/>
              <a:t>www.tececo.com</a:t>
            </a:r>
            <a:br>
              <a:rPr lang="en-AU" dirty="0" smtClean="0"/>
            </a:br>
            <a:r>
              <a:rPr lang="en-AU" dirty="0" smtClean="0"/>
              <a:t>www.propubs.com</a:t>
            </a:r>
            <a:endParaRPr lang="en-AU" dirty="0"/>
          </a:p>
        </p:txBody>
      </p:sp>
      <p:sp>
        <p:nvSpPr>
          <p:cNvPr id="6" name="Slide Number Placeholder 5"/>
          <p:cNvSpPr>
            <a:spLocks noGrp="1"/>
          </p:cNvSpPr>
          <p:nvPr>
            <p:ph type="sldNum" sz="quarter" idx="12"/>
          </p:nvPr>
        </p:nvSpPr>
        <p:spPr/>
        <p:txBody>
          <a:bodyPr/>
          <a:lstStyle>
            <a:lvl1pPr>
              <a:defRPr/>
            </a:lvl1pPr>
          </a:lstStyle>
          <a:p>
            <a:pPr>
              <a:defRPr/>
            </a:pPr>
            <a:fld id="{274C0F17-384F-4501-86E7-15DEED0319A0}" type="slidenum">
              <a:rPr lang="en-AU"/>
              <a:pPr>
                <a:defRPr/>
              </a:pPr>
              <a:t>‹#›</a:t>
            </a:fld>
            <a:endParaRPr lang="en-AU"/>
          </a:p>
        </p:txBody>
      </p:sp>
    </p:spTree>
    <p:extLst>
      <p:ext uri="{BB962C8B-B14F-4D97-AF65-F5344CB8AC3E}">
        <p14:creationId xmlns:p14="http://schemas.microsoft.com/office/powerpoint/2010/main" val="57631168"/>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2483" y="0"/>
            <a:ext cx="8229600" cy="978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dirty="0" smtClean="0"/>
              <a:t>Click to edit Master title style</a:t>
            </a:r>
            <a:endParaRPr lang="en-AU" dirty="0" smtClean="0"/>
          </a:p>
        </p:txBody>
      </p:sp>
      <p:sp>
        <p:nvSpPr>
          <p:cNvPr id="1027" name="Text Placeholder 2"/>
          <p:cNvSpPr>
            <a:spLocks noGrp="1"/>
          </p:cNvSpPr>
          <p:nvPr>
            <p:ph type="body" idx="1"/>
          </p:nvPr>
        </p:nvSpPr>
        <p:spPr bwMode="auto">
          <a:xfrm>
            <a:off x="434898" y="1186962"/>
            <a:ext cx="8229600" cy="4939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24A7BBB-7430-44AC-92B8-2F0C04C4032E}" type="datetimeFigureOut">
              <a:rPr lang="en-AU"/>
              <a:pPr>
                <a:defRPr/>
              </a:pPr>
              <a:t>19/08/2011</a:t>
            </a:fld>
            <a:endParaRPr lang="en-A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dirty="0" smtClean="0">
                <a:solidFill>
                  <a:schemeClr val="tx1">
                    <a:tint val="75000"/>
                  </a:schemeClr>
                </a:solidFill>
                <a:latin typeface="+mn-lt"/>
                <a:cs typeface="+mn-cs"/>
              </a:defRPr>
            </a:lvl1pPr>
          </a:lstStyle>
          <a:p>
            <a:pPr>
              <a:defRPr/>
            </a:pPr>
            <a:r>
              <a:rPr lang="en-AU"/>
              <a:t>www.tececo.com</a:t>
            </a:r>
            <a:br>
              <a:rPr lang="en-AU"/>
            </a:br>
            <a:r>
              <a:rPr lang="en-AU"/>
              <a:t>www.propubs.com</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2F7776E8-AA3D-470C-9E5D-C9AB16ADD71D}" type="slidenum">
              <a:rPr lang="en-AU"/>
              <a:pPr>
                <a:defRPr/>
              </a:pPr>
              <a:t>‹#›</a:t>
            </a:fld>
            <a:endParaRPr lang="en-AU"/>
          </a:p>
        </p:txBody>
      </p:sp>
      <p:pic>
        <p:nvPicPr>
          <p:cNvPr id="1032" name="Picture 9" descr="TececoLogoNew10110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524750" y="22225"/>
            <a:ext cx="161925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0" y="0"/>
            <a:ext cx="1561905" cy="609524"/>
          </a:xfrm>
          <a:prstGeom prst="rect">
            <a:avLst/>
          </a:prstGeom>
        </p:spPr>
      </p:pic>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timing>
    <p:tnLst>
      <p:par>
        <p:cTn id="1" dur="indefinite" restart="never" nodeType="tmRoot"/>
      </p:par>
    </p:tnLst>
  </p:timing>
  <p:txStyles>
    <p:titleStyle>
      <a:lvl1pPr algn="ctr" rtl="0" eaLnBrk="0" fontAlgn="base" hangingPunct="0">
        <a:spcBef>
          <a:spcPct val="0"/>
        </a:spcBef>
        <a:spcAft>
          <a:spcPct val="0"/>
        </a:spcAft>
        <a:defRPr sz="32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www.tececo.com/products.enviro-cement.php" TargetMode="External"/><Relationship Id="rId2" Type="http://schemas.openxmlformats.org/officeDocument/2006/relationships/hyperlink" Target="http://www.tececo.com/products.eco-cement.php" TargetMode="External"/><Relationship Id="rId1" Type="http://schemas.openxmlformats.org/officeDocument/2006/relationships/slideLayout" Target="../slideLayouts/slideLayout2.xml"/><Relationship Id="rId5" Type="http://schemas.openxmlformats.org/officeDocument/2006/relationships/hyperlink" Target="http://www.tececo.com/products.tec-cement.php" TargetMode="External"/><Relationship Id="rId4" Type="http://schemas.openxmlformats.org/officeDocument/2006/relationships/hyperlink" Target="See%20http:/www.tececo.com/products.tec-cement.php" TargetMode="External"/></Relationships>
</file>

<file path=ppt/slides/_rels/slide1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en.wikipedia.org/wiki/Calcium_carbonate" TargetMode="External"/><Relationship Id="rId7" Type="http://schemas.openxmlformats.org/officeDocument/2006/relationships/hyperlink" Target="http://en.wikipedia.org/wiki/Potassium_carbonate" TargetMode="External"/><Relationship Id="rId2" Type="http://schemas.openxmlformats.org/officeDocument/2006/relationships/hyperlink" Target="http://en.wikipedia.org/wiki/Standard_enthalpy_change_of_reaction" TargetMode="External"/><Relationship Id="rId1" Type="http://schemas.openxmlformats.org/officeDocument/2006/relationships/slideLayout" Target="../slideLayouts/slideLayout2.xml"/><Relationship Id="rId6" Type="http://schemas.openxmlformats.org/officeDocument/2006/relationships/hyperlink" Target="http://en.wikipedia.org/wiki/Iron_carbonate" TargetMode="External"/><Relationship Id="rId5" Type="http://schemas.openxmlformats.org/officeDocument/2006/relationships/hyperlink" Target="http://en.wikipedia.org/wiki/Sodium_carbonate" TargetMode="External"/><Relationship Id="rId4" Type="http://schemas.openxmlformats.org/officeDocument/2006/relationships/hyperlink" Target="http://en.wikipedia.org/wiki/Magnesium_carbonate" TargetMode="Externa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13.wmf"/><Relationship Id="rId5" Type="http://schemas.openxmlformats.org/officeDocument/2006/relationships/oleObject" Target="../embeddings/oleObject2.bin"/><Relationship Id="rId4" Type="http://schemas.openxmlformats.org/officeDocument/2006/relationships/image" Target="../media/image12.wm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image" Target="../media/image18.gif"/><Relationship Id="rId1" Type="http://schemas.openxmlformats.org/officeDocument/2006/relationships/slideLayout" Target="../slideLayouts/slideLayout2.xml"/><Relationship Id="rId6" Type="http://schemas.openxmlformats.org/officeDocument/2006/relationships/hyperlink" Target="http://www.tececo.com/" TargetMode="External"/><Relationship Id="rId5" Type="http://schemas.openxmlformats.org/officeDocument/2006/relationships/hyperlink" Target="http://www.gaiaengineering.com/" TargetMode="External"/><Relationship Id="rId4" Type="http://schemas.openxmlformats.org/officeDocument/2006/relationships/image" Target="../media/image20.wmf"/></Relationships>
</file>

<file path=ppt/slides/_rels/slide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www.nichromet.com/" TargetMode="External"/><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image" Target="../media/image33.wmf"/><Relationship Id="rId3" Type="http://schemas.openxmlformats.org/officeDocument/2006/relationships/image" Target="../media/image28.wmf"/><Relationship Id="rId7" Type="http://schemas.openxmlformats.org/officeDocument/2006/relationships/image" Target="../media/image32.wmf"/><Relationship Id="rId2" Type="http://schemas.openxmlformats.org/officeDocument/2006/relationships/hyperlink" Target="http://www.gaiaengineering.com/" TargetMode="External"/><Relationship Id="rId1" Type="http://schemas.openxmlformats.org/officeDocument/2006/relationships/slideLayout" Target="../slideLayouts/slideLayout2.xml"/><Relationship Id="rId6" Type="http://schemas.openxmlformats.org/officeDocument/2006/relationships/image" Target="../media/image31.gif"/><Relationship Id="rId5" Type="http://schemas.openxmlformats.org/officeDocument/2006/relationships/image" Target="../media/image30.wmf"/><Relationship Id="rId10" Type="http://schemas.openxmlformats.org/officeDocument/2006/relationships/image" Target="../media/image20.wmf"/><Relationship Id="rId4" Type="http://schemas.openxmlformats.org/officeDocument/2006/relationships/image" Target="../media/image29.wmf"/><Relationship Id="rId9" Type="http://schemas.openxmlformats.org/officeDocument/2006/relationships/image" Target="../media/image34.png"/></Relationships>
</file>

<file path=ppt/slides/_rels/slide35.xml.rels><?xml version="1.0" encoding="UTF-8" standalone="yes"?>
<Relationships xmlns="http://schemas.openxmlformats.org/package/2006/relationships"><Relationship Id="rId2" Type="http://schemas.openxmlformats.org/officeDocument/2006/relationships/hyperlink" Target="http://www.tececo.com/files/spreadsheets/TecEcoCementLCA20Jan2011.xls"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www.google.com/search?tbo=p&amp;tbm=bks&amp;q=inauthor:%22Elisabeth+Lacoste%22" TargetMode="External"/><Relationship Id="rId7" Type="http://schemas.openxmlformats.org/officeDocument/2006/relationships/hyperlink" Target="http://www.google.com/search?tbo=p&amp;tbm=bks&amp;q=inauthor:%22Economica+(Firm)%22" TargetMode="External"/><Relationship Id="rId2" Type="http://schemas.openxmlformats.org/officeDocument/2006/relationships/image" Target="../media/image35.png"/><Relationship Id="rId1" Type="http://schemas.openxmlformats.org/officeDocument/2006/relationships/slideLayout" Target="../slideLayouts/slideLayout2.xml"/><Relationship Id="rId6" Type="http://schemas.openxmlformats.org/officeDocument/2006/relationships/hyperlink" Target="http://www.google.com/search?tbo=p&amp;tbm=bks&amp;q=inauthor:%22Veolia+Environmental+Services%22" TargetMode="External"/><Relationship Id="rId5" Type="http://schemas.openxmlformats.org/officeDocument/2006/relationships/hyperlink" Target="http://www.google.com/search?tbo=p&amp;tbm=bks&amp;q=inauthor:%22Cercle+Cyclope%22" TargetMode="External"/><Relationship Id="rId4" Type="http://schemas.openxmlformats.org/officeDocument/2006/relationships/hyperlink" Target="http://www.google.com/search?tbo=p&amp;tbm=bks&amp;q=inauthor:%22Philippe+Chalmin%22"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38.wmf"/></Relationships>
</file>

<file path=ppt/slides/_rels/slide40.xml.rels><?xml version="1.0" encoding="UTF-8" standalone="yes"?>
<Relationships xmlns="http://schemas.openxmlformats.org/package/2006/relationships"><Relationship Id="rId8" Type="http://schemas.openxmlformats.org/officeDocument/2006/relationships/hyperlink" Target="http://www.tececo.com/sustainability.permissions_rewards.php" TargetMode="External"/><Relationship Id="rId3" Type="http://schemas.openxmlformats.org/officeDocument/2006/relationships/image" Target="../media/image40.jpeg"/><Relationship Id="rId7" Type="http://schemas.openxmlformats.org/officeDocument/2006/relationships/image" Target="../media/image44.jpeg"/><Relationship Id="rId2" Type="http://schemas.openxmlformats.org/officeDocument/2006/relationships/image" Target="../media/image39.jpeg"/><Relationship Id="rId1" Type="http://schemas.openxmlformats.org/officeDocument/2006/relationships/slideLayout" Target="../slideLayouts/slideLayout2.xml"/><Relationship Id="rId6" Type="http://schemas.openxmlformats.org/officeDocument/2006/relationships/image" Target="../media/image43.jpeg"/><Relationship Id="rId5" Type="http://schemas.openxmlformats.org/officeDocument/2006/relationships/image" Target="../media/image42.gif"/><Relationship Id="rId4" Type="http://schemas.openxmlformats.org/officeDocument/2006/relationships/image" Target="../media/image41.jpe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6.gif"/><Relationship Id="rId2" Type="http://schemas.openxmlformats.org/officeDocument/2006/relationships/image" Target="../media/image45.gi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image" Target="../media/image47.wmf"/><Relationship Id="rId3" Type="http://schemas.openxmlformats.org/officeDocument/2006/relationships/image" Target="../media/image14.png"/><Relationship Id="rId7"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13.wmf"/><Relationship Id="rId5" Type="http://schemas.openxmlformats.org/officeDocument/2006/relationships/oleObject" Target="../embeddings/oleObject4.bin"/><Relationship Id="rId4" Type="http://schemas.openxmlformats.org/officeDocument/2006/relationships/image" Target="../media/image48.png"/><Relationship Id="rId9" Type="http://schemas.openxmlformats.org/officeDocument/2006/relationships/image" Target="../media/image15.png"/></Relationships>
</file>

<file path=ppt/slides/_rels/slide44.xml.rels><?xml version="1.0" encoding="UTF-8" standalone="yes"?>
<Relationships xmlns="http://schemas.openxmlformats.org/package/2006/relationships"><Relationship Id="rId2" Type="http://schemas.openxmlformats.org/officeDocument/2006/relationships/image" Target="../media/image49.gi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www.tececo.com/simple.eco-cement.php" TargetMode="External"/><Relationship Id="rId2" Type="http://schemas.openxmlformats.org/officeDocument/2006/relationships/hyperlink" Target="http://www.tececo.com/simple.tec-cement.php" TargetMode="External"/><Relationship Id="rId1" Type="http://schemas.openxmlformats.org/officeDocument/2006/relationships/slideLayout" Target="../slideLayouts/slideLayout2.xml"/><Relationship Id="rId5" Type="http://schemas.openxmlformats.org/officeDocument/2006/relationships/hyperlink" Target="http://www.tecsoft.com.au/tecbatch_proposal.php" TargetMode="External"/><Relationship Id="rId4" Type="http://schemas.openxmlformats.org/officeDocument/2006/relationships/hyperlink" Target="http://www.tececo.com/simple.enviro-cement.php" TargetMode="Externa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image" Target="../media/image52.jpg"/><Relationship Id="rId4" Type="http://schemas.openxmlformats.org/officeDocument/2006/relationships/image" Target="../media/image51.emf"/></Relationships>
</file>

<file path=ppt/slides/_rels/slide49.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2.xml"/><Relationship Id="rId4" Type="http://schemas.openxmlformats.org/officeDocument/2006/relationships/image" Target="../media/image55.jpeg"/></Relationships>
</file>

<file path=ppt/slides/_rels/slide5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hyperlink" Target="http://www.tececo.com/files/conference%20presentations/TecEcoPresentationSGA25Mar2010.ppt" TargetMode="Externa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8.gif"/><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hyperlink" Target="http://www.tececo.com/technical.reactive_magnesia.php"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hyperlink" Target="http://www.tececo.com/technical.rheological_shrinkage.php" TargetMode="External"/><Relationship Id="rId1" Type="http://schemas.openxmlformats.org/officeDocument/2006/relationships/slideLayout" Target="../slideLayouts/slideLayout2.xml"/><Relationship Id="rId4" Type="http://schemas.openxmlformats.org/officeDocument/2006/relationships/image" Target="../media/image62.png"/></Relationships>
</file>

<file path=ppt/slides/_rels/slide60.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65.emf"/></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66.gif"/><Relationship Id="rId2" Type="http://schemas.openxmlformats.org/officeDocument/2006/relationships/hyperlink" Target="http://ciks.cbt.nist.gov/~garbocz/rheologyNISTIR/" TargetMode="External"/><Relationship Id="rId1" Type="http://schemas.openxmlformats.org/officeDocument/2006/relationships/slideLayout" Target="../slideLayouts/slideLayout2.xml"/><Relationship Id="rId4" Type="http://schemas.openxmlformats.org/officeDocument/2006/relationships/image" Target="cid:image001.gif@01CBDD81.96FCA310" TargetMode="Externa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8" Type="http://schemas.openxmlformats.org/officeDocument/2006/relationships/image" Target="../media/image71.jpeg"/><Relationship Id="rId3" Type="http://schemas.openxmlformats.org/officeDocument/2006/relationships/oleObject" Target="../embeddings/oleObject6.bin"/><Relationship Id="rId7" Type="http://schemas.openxmlformats.org/officeDocument/2006/relationships/image" Target="../media/image70.emf"/><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image" Target="../media/image69.emf"/><Relationship Id="rId5" Type="http://schemas.openxmlformats.org/officeDocument/2006/relationships/image" Target="../media/image68.emf"/><Relationship Id="rId4" Type="http://schemas.openxmlformats.org/officeDocument/2006/relationships/image" Target="../media/image67.emf"/></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4" name="Title 1"/>
          <p:cNvSpPr>
            <a:spLocks noGrp="1"/>
          </p:cNvSpPr>
          <p:nvPr>
            <p:ph type="ctrTitle"/>
          </p:nvPr>
        </p:nvSpPr>
        <p:spPr>
          <a:xfrm>
            <a:off x="614081" y="2641413"/>
            <a:ext cx="8135471" cy="1470025"/>
          </a:xfrm>
        </p:spPr>
        <p:txBody>
          <a:bodyPr/>
          <a:lstStyle/>
          <a:p>
            <a:pPr eaLnBrk="1" hangingPunct="1"/>
            <a:r>
              <a:rPr lang="en-AU" sz="4800" dirty="0" smtClean="0"/>
              <a:t>Greening Concrete – The Role of Reactive Magnesia.</a:t>
            </a:r>
          </a:p>
        </p:txBody>
      </p:sp>
      <p:pic>
        <p:nvPicPr>
          <p:cNvPr id="13317" name="Picture 9" descr="TececoLogoNew10110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03160" y="437021"/>
            <a:ext cx="3745005" cy="1217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Date Placeholder 6"/>
          <p:cNvSpPr>
            <a:spLocks noGrp="1"/>
          </p:cNvSpPr>
          <p:nvPr>
            <p:ph type="dt" sz="quarter" idx="10"/>
          </p:nvPr>
        </p:nvSpPr>
        <p:spPr/>
        <p:txBody>
          <a:bodyPr/>
          <a:lstStyle/>
          <a:p>
            <a:pPr>
              <a:defRPr/>
            </a:pPr>
            <a:fld id="{F1998F9D-7052-41FB-BFF3-A7CF3D5CDB7E}" type="datetime1">
              <a:rPr lang="en-AU" smtClean="0"/>
              <a:pPr>
                <a:defRPr/>
              </a:pPr>
              <a:t>19/08/2011</a:t>
            </a:fld>
            <a:endParaRPr lang="en-AU"/>
          </a:p>
        </p:txBody>
      </p:sp>
      <p:sp>
        <p:nvSpPr>
          <p:cNvPr id="8" name="Footer Placeholder 7"/>
          <p:cNvSpPr>
            <a:spLocks noGrp="1"/>
          </p:cNvSpPr>
          <p:nvPr>
            <p:ph type="ftr" sz="quarter" idx="11"/>
          </p:nvPr>
        </p:nvSpPr>
        <p:spPr/>
        <p:txBody>
          <a:bodyPr/>
          <a:lstStyle/>
          <a:p>
            <a:pPr>
              <a:defRPr/>
            </a:pPr>
            <a:r>
              <a:rPr lang="en-AU"/>
              <a:t>www.tececo.com</a:t>
            </a:r>
          </a:p>
          <a:p>
            <a:pPr>
              <a:defRPr/>
            </a:pPr>
            <a:r>
              <a:rPr lang="en-AU"/>
              <a:t>www.propubs.com</a:t>
            </a:r>
          </a:p>
        </p:txBody>
      </p:sp>
      <p:sp>
        <p:nvSpPr>
          <p:cNvPr id="9" name="Slide Number Placeholder 8"/>
          <p:cNvSpPr>
            <a:spLocks noGrp="1"/>
          </p:cNvSpPr>
          <p:nvPr>
            <p:ph type="sldNum" sz="quarter" idx="12"/>
          </p:nvPr>
        </p:nvSpPr>
        <p:spPr/>
        <p:txBody>
          <a:bodyPr/>
          <a:lstStyle/>
          <a:p>
            <a:pPr>
              <a:defRPr/>
            </a:pPr>
            <a:fld id="{AF35CBA0-D08D-40A4-8038-F65384D3D91F}" type="slidenum">
              <a:rPr lang="en-AU" smtClean="0"/>
              <a:pPr>
                <a:defRPr/>
              </a:pPr>
              <a:t>1</a:t>
            </a:fld>
            <a:endParaRPr lang="en-AU"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Global Carbon Flows</a:t>
            </a:r>
            <a:endParaRPr lang="en-AU" dirty="0"/>
          </a:p>
        </p:txBody>
      </p:sp>
      <p:pic>
        <p:nvPicPr>
          <p:cNvPr id="4" name="Picture 6" descr="http://www.fao.org/docrep/007/y5738e/y5738e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9125" y="1500188"/>
            <a:ext cx="4214813" cy="303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9"/>
          <p:cNvSpPr txBox="1">
            <a:spLocks noChangeArrowheads="1"/>
          </p:cNvSpPr>
          <p:nvPr/>
        </p:nvSpPr>
        <p:spPr bwMode="auto">
          <a:xfrm>
            <a:off x="285750" y="1926731"/>
            <a:ext cx="3627344"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Times New Roman" pitchFamily="18" charset="0"/>
                <a:ea typeface="ヒラギノ角ゴ Pro W3"/>
                <a:cs typeface="ヒラギノ角ゴ Pro W3"/>
              </a:defRPr>
            </a:lvl1pPr>
            <a:lvl2pPr marL="742950" indent="-285750" eaLnBrk="0" hangingPunct="0">
              <a:defRPr sz="2400">
                <a:solidFill>
                  <a:schemeClr val="tx1"/>
                </a:solidFill>
                <a:latin typeface="Times New Roman" pitchFamily="18" charset="0"/>
                <a:ea typeface="ヒラギノ角ゴ Pro W3"/>
                <a:cs typeface="ヒラギノ角ゴ Pro W3"/>
              </a:defRPr>
            </a:lvl2pPr>
            <a:lvl3pPr marL="1143000" indent="-228600" eaLnBrk="0" hangingPunct="0">
              <a:defRPr sz="2400">
                <a:solidFill>
                  <a:schemeClr val="tx1"/>
                </a:solidFill>
                <a:latin typeface="Times New Roman" pitchFamily="18" charset="0"/>
                <a:ea typeface="ヒラギノ角ゴ Pro W3"/>
                <a:cs typeface="ヒラギノ角ゴ Pro W3"/>
              </a:defRPr>
            </a:lvl3pPr>
            <a:lvl4pPr marL="1600200" indent="-228600" eaLnBrk="0" hangingPunct="0">
              <a:defRPr sz="2400">
                <a:solidFill>
                  <a:schemeClr val="tx1"/>
                </a:solidFill>
                <a:latin typeface="Times New Roman" pitchFamily="18" charset="0"/>
                <a:ea typeface="ヒラギノ角ゴ Pro W3"/>
                <a:cs typeface="ヒラギノ角ゴ Pro W3"/>
              </a:defRPr>
            </a:lvl4pPr>
            <a:lvl5pPr marL="2057400" indent="-228600" eaLnBrk="0" hangingPunct="0">
              <a:defRPr sz="2400">
                <a:solidFill>
                  <a:schemeClr val="tx1"/>
                </a:solidFill>
                <a:latin typeface="Times New Roman" pitchFamily="18"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9pPr>
          </a:lstStyle>
          <a:p>
            <a:pPr eaLnBrk="1" hangingPunct="1"/>
            <a:r>
              <a:rPr lang="en-AU" sz="1800" dirty="0">
                <a:latin typeface="Calibri" pitchFamily="34" charset="0"/>
                <a:cs typeface="Calibri" pitchFamily="34" charset="0"/>
              </a:rPr>
              <a:t>The global CO</a:t>
            </a:r>
            <a:r>
              <a:rPr lang="en-AU" sz="1800" baseline="-25000" dirty="0">
                <a:latin typeface="Calibri" pitchFamily="34" charset="0"/>
                <a:cs typeface="Calibri" pitchFamily="34" charset="0"/>
              </a:rPr>
              <a:t>2</a:t>
            </a:r>
            <a:r>
              <a:rPr lang="en-AU" sz="1800" dirty="0">
                <a:latin typeface="Calibri" pitchFamily="34" charset="0"/>
                <a:cs typeface="Calibri" pitchFamily="34" charset="0"/>
              </a:rPr>
              <a:t> budget is the balance of CO</a:t>
            </a:r>
            <a:r>
              <a:rPr lang="en-AU" sz="1800" baseline="-25000" dirty="0">
                <a:latin typeface="Calibri" pitchFamily="34" charset="0"/>
                <a:cs typeface="Calibri" pitchFamily="34" charset="0"/>
              </a:rPr>
              <a:t>2</a:t>
            </a:r>
            <a:r>
              <a:rPr lang="en-AU" sz="1800" dirty="0">
                <a:latin typeface="Calibri" pitchFamily="34" charset="0"/>
                <a:cs typeface="Calibri" pitchFamily="34" charset="0"/>
              </a:rPr>
              <a:t> transfers to and from the atmosphere. The transfers shown below represent the CO</a:t>
            </a:r>
            <a:r>
              <a:rPr lang="en-AU" sz="1800" baseline="-25000" dirty="0">
                <a:latin typeface="Calibri" pitchFamily="34" charset="0"/>
                <a:cs typeface="Calibri" pitchFamily="34" charset="0"/>
              </a:rPr>
              <a:t>2</a:t>
            </a:r>
            <a:r>
              <a:rPr lang="en-AU" sz="1800" dirty="0">
                <a:latin typeface="Calibri" pitchFamily="34" charset="0"/>
                <a:cs typeface="Calibri" pitchFamily="34" charset="0"/>
              </a:rPr>
              <a:t> budget after removing the large natural transfers (shown to the right) which are thought to have been nearly in balance before human influence.</a:t>
            </a:r>
          </a:p>
        </p:txBody>
      </p:sp>
      <p:sp>
        <p:nvSpPr>
          <p:cNvPr id="6" name="Text Box 4"/>
          <p:cNvSpPr txBox="1">
            <a:spLocks noChangeArrowheads="1"/>
          </p:cNvSpPr>
          <p:nvPr/>
        </p:nvSpPr>
        <p:spPr bwMode="auto">
          <a:xfrm>
            <a:off x="285749" y="869246"/>
            <a:ext cx="392906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wrap="square">
            <a:spAutoFit/>
          </a:bodyPr>
          <a:lstStyle>
            <a:lvl1pPr eaLnBrk="0" hangingPunct="0">
              <a:defRPr sz="2400">
                <a:solidFill>
                  <a:schemeClr val="tx1"/>
                </a:solidFill>
                <a:latin typeface="Times New Roman" pitchFamily="18" charset="0"/>
                <a:ea typeface="ヒラギノ角ゴ Pro W3"/>
                <a:cs typeface="ヒラギノ角ゴ Pro W3"/>
              </a:defRPr>
            </a:lvl1pPr>
            <a:lvl2pPr marL="742950" indent="-285750" eaLnBrk="0" hangingPunct="0">
              <a:defRPr sz="2400">
                <a:solidFill>
                  <a:schemeClr val="tx1"/>
                </a:solidFill>
                <a:latin typeface="Times New Roman" pitchFamily="18" charset="0"/>
                <a:ea typeface="ヒラギノ角ゴ Pro W3"/>
                <a:cs typeface="ヒラギノ角ゴ Pro W3"/>
              </a:defRPr>
            </a:lvl2pPr>
            <a:lvl3pPr marL="1143000" indent="-228600" eaLnBrk="0" hangingPunct="0">
              <a:defRPr sz="2400">
                <a:solidFill>
                  <a:schemeClr val="tx1"/>
                </a:solidFill>
                <a:latin typeface="Times New Roman" pitchFamily="18" charset="0"/>
                <a:ea typeface="ヒラギノ角ゴ Pro W3"/>
                <a:cs typeface="ヒラギノ角ゴ Pro W3"/>
              </a:defRPr>
            </a:lvl3pPr>
            <a:lvl4pPr marL="1600200" indent="-228600" eaLnBrk="0" hangingPunct="0">
              <a:defRPr sz="2400">
                <a:solidFill>
                  <a:schemeClr val="tx1"/>
                </a:solidFill>
                <a:latin typeface="Times New Roman" pitchFamily="18" charset="0"/>
                <a:ea typeface="ヒラギノ角ゴ Pro W3"/>
                <a:cs typeface="ヒラギノ角ゴ Pro W3"/>
              </a:defRPr>
            </a:lvl4pPr>
            <a:lvl5pPr marL="2057400" indent="-228600" eaLnBrk="0" hangingPunct="0">
              <a:defRPr sz="2400">
                <a:solidFill>
                  <a:schemeClr val="tx1"/>
                </a:solidFill>
                <a:latin typeface="Times New Roman" pitchFamily="18"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9pPr>
          </a:lstStyle>
          <a:p>
            <a:pPr eaLnBrk="1" hangingPunct="1"/>
            <a:r>
              <a:rPr lang="en-US" sz="2800" dirty="0">
                <a:latin typeface="Calibri" pitchFamily="34" charset="0"/>
                <a:cs typeface="Calibri" pitchFamily="34" charset="0"/>
              </a:rPr>
              <a:t>Global Carbon Flows</a:t>
            </a:r>
            <a:r>
              <a:rPr lang="en-US" sz="1600" dirty="0">
                <a:latin typeface="Calibri" pitchFamily="34" charset="0"/>
                <a:cs typeface="Calibri" pitchFamily="34" charset="0"/>
              </a:rPr>
              <a:t/>
            </a:r>
            <a:br>
              <a:rPr lang="en-US" sz="1600" dirty="0">
                <a:latin typeface="Calibri" pitchFamily="34" charset="0"/>
                <a:cs typeface="Calibri" pitchFamily="34" charset="0"/>
              </a:rPr>
            </a:br>
            <a:r>
              <a:rPr lang="en-US" sz="1600" dirty="0">
                <a:latin typeface="Calibri" pitchFamily="34" charset="0"/>
                <a:cs typeface="Calibri" pitchFamily="34" charset="0"/>
              </a:rPr>
              <a:t>After: David </a:t>
            </a:r>
            <a:r>
              <a:rPr lang="en-US" sz="1600" dirty="0" err="1">
                <a:latin typeface="Calibri" pitchFamily="34" charset="0"/>
                <a:cs typeface="Calibri" pitchFamily="34" charset="0"/>
              </a:rPr>
              <a:t>Schimel</a:t>
            </a:r>
            <a:r>
              <a:rPr lang="en-US" sz="1600" dirty="0">
                <a:latin typeface="Calibri" pitchFamily="34" charset="0"/>
                <a:cs typeface="Calibri" pitchFamily="34" charset="0"/>
              </a:rPr>
              <a:t> and Lisa </a:t>
            </a:r>
            <a:r>
              <a:rPr lang="en-US" sz="1600" dirty="0" err="1">
                <a:latin typeface="Calibri" pitchFamily="34" charset="0"/>
                <a:cs typeface="Calibri" pitchFamily="34" charset="0"/>
              </a:rPr>
              <a:t>Dilling</a:t>
            </a:r>
            <a:r>
              <a:rPr lang="en-US" sz="1600" dirty="0">
                <a:latin typeface="Calibri" pitchFamily="34" charset="0"/>
                <a:cs typeface="Calibri" pitchFamily="34" charset="0"/>
              </a:rPr>
              <a:t>, National Centre for Atmospheric  Research 2003</a:t>
            </a:r>
          </a:p>
        </p:txBody>
      </p:sp>
      <p:graphicFrame>
        <p:nvGraphicFramePr>
          <p:cNvPr id="7" name="Table 6"/>
          <p:cNvGraphicFramePr>
            <a:graphicFrameLocks noGrp="1"/>
          </p:cNvGraphicFramePr>
          <p:nvPr/>
        </p:nvGraphicFramePr>
        <p:xfrm>
          <a:off x="357188" y="4857750"/>
          <a:ext cx="8501062" cy="1286193"/>
        </p:xfrm>
        <a:graphic>
          <a:graphicData uri="http://schemas.openxmlformats.org/drawingml/2006/table">
            <a:tbl>
              <a:tblPr/>
              <a:tblGrid>
                <a:gridCol w="944562"/>
                <a:gridCol w="269875"/>
                <a:gridCol w="1619250"/>
                <a:gridCol w="309563"/>
                <a:gridCol w="1579562"/>
                <a:gridCol w="777875"/>
                <a:gridCol w="1111250"/>
                <a:gridCol w="817563"/>
                <a:gridCol w="1071562"/>
              </a:tblGrid>
              <a:tr h="944563">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rPr>
                        <a:t>Atmospheric increase</a:t>
                      </a: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rPr>
                        <a:t>=</a:t>
                      </a: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rPr>
                        <a:t>Emissions from fossil fuels</a:t>
                      </a: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rPr>
                        <a:t>+</a:t>
                      </a: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rPr>
                        <a:t>Net emissions from changes in land use</a:t>
                      </a:r>
                    </a:p>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endParaRP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rPr>
                        <a:t>-</a:t>
                      </a: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rPr>
                        <a:t>Oceanic uptake</a:t>
                      </a:r>
                    </a:p>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endParaRP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rPr>
                        <a:t>-</a:t>
                      </a: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rPr>
                        <a:t>Missing carbon sink</a:t>
                      </a:r>
                    </a:p>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endParaRP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341313">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0" i="0" u="none" strike="noStrike" cap="none" normalizeH="0" baseline="0" smtClean="0">
                          <a:ln>
                            <a:noFill/>
                          </a:ln>
                          <a:solidFill>
                            <a:srgbClr val="002469"/>
                          </a:solidFill>
                          <a:effectLst/>
                          <a:latin typeface="Arial" pitchFamily="34" charset="0"/>
                          <a:ea typeface="ヒラギノ角ゴ Pro W3"/>
                          <a:cs typeface="ヒラギノ角ゴ Pro W3"/>
                        </a:rPr>
                        <a:t>3.2 (±0.2)</a:t>
                      </a: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400" b="0" i="0" u="none" strike="noStrike" cap="none" normalizeH="0" baseline="0" smtClean="0">
                        <a:ln>
                          <a:noFill/>
                        </a:ln>
                        <a:solidFill>
                          <a:srgbClr val="002469"/>
                        </a:solidFill>
                        <a:effectLst/>
                        <a:latin typeface="Arial" pitchFamily="34" charset="0"/>
                        <a:ea typeface="ヒラギノ角ゴ Pro W3"/>
                        <a:cs typeface="ヒラギノ角ゴ Pro W3"/>
                      </a:endParaRP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0" i="0" u="none" strike="noStrike" cap="none" normalizeH="0" baseline="0" smtClean="0">
                          <a:ln>
                            <a:noFill/>
                          </a:ln>
                          <a:solidFill>
                            <a:srgbClr val="002469"/>
                          </a:solidFill>
                          <a:effectLst/>
                          <a:latin typeface="Arial" pitchFamily="34" charset="0"/>
                          <a:ea typeface="ヒラギノ角ゴ Pro W3"/>
                          <a:cs typeface="ヒラギノ角ゴ Pro W3"/>
                        </a:rPr>
                        <a:t>6.3 (±0.4)</a:t>
                      </a: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400" b="0" i="0" u="none" strike="noStrike" cap="none" normalizeH="0" baseline="0" smtClean="0">
                        <a:ln>
                          <a:noFill/>
                        </a:ln>
                        <a:solidFill>
                          <a:srgbClr val="002469"/>
                        </a:solidFill>
                        <a:effectLst/>
                        <a:latin typeface="Arial" pitchFamily="34" charset="0"/>
                        <a:ea typeface="ヒラギノ角ゴ Pro W3"/>
                        <a:cs typeface="ヒラギノ角ゴ Pro W3"/>
                      </a:endParaRP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0" i="0" u="none" strike="noStrike" cap="none" normalizeH="0" baseline="0" smtClean="0">
                          <a:ln>
                            <a:noFill/>
                          </a:ln>
                          <a:solidFill>
                            <a:srgbClr val="002469"/>
                          </a:solidFill>
                          <a:effectLst/>
                          <a:latin typeface="Arial" pitchFamily="34" charset="0"/>
                          <a:ea typeface="ヒラギノ角ゴ Pro W3"/>
                          <a:cs typeface="ヒラギノ角ゴ Pro W3"/>
                        </a:rPr>
                        <a:t>2.2 (±0.8)</a:t>
                      </a: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400" b="0" i="0" u="none" strike="noStrike" cap="none" normalizeH="0" baseline="0" smtClean="0">
                        <a:ln>
                          <a:noFill/>
                        </a:ln>
                        <a:solidFill>
                          <a:srgbClr val="002469"/>
                        </a:solidFill>
                        <a:effectLst/>
                        <a:latin typeface="Arial" pitchFamily="34" charset="0"/>
                        <a:ea typeface="ヒラギノ角ゴ Pro W3"/>
                        <a:cs typeface="ヒラギノ角ゴ Pro W3"/>
                      </a:endParaRP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0" i="0" u="none" strike="noStrike" cap="none" normalizeH="0" baseline="0" smtClean="0">
                          <a:ln>
                            <a:noFill/>
                          </a:ln>
                          <a:solidFill>
                            <a:srgbClr val="002469"/>
                          </a:solidFill>
                          <a:effectLst/>
                          <a:latin typeface="Arial" pitchFamily="34" charset="0"/>
                          <a:ea typeface="ヒラギノ角ゴ Pro W3"/>
                          <a:cs typeface="ヒラギノ角ゴ Pro W3"/>
                        </a:rPr>
                        <a:t>2.4 (±0.7)</a:t>
                      </a: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400" b="0" i="0" u="none" strike="noStrike" cap="none" normalizeH="0" baseline="0" smtClean="0">
                        <a:ln>
                          <a:noFill/>
                        </a:ln>
                        <a:solidFill>
                          <a:srgbClr val="002469"/>
                        </a:solidFill>
                        <a:effectLst/>
                        <a:latin typeface="Arial" pitchFamily="34" charset="0"/>
                        <a:ea typeface="ヒラギノ角ゴ Pro W3"/>
                        <a:cs typeface="ヒラギノ角ゴ Pro W3"/>
                      </a:endParaRP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0" i="0" u="none" strike="noStrike" cap="none" normalizeH="0" baseline="0" smtClean="0">
                          <a:ln>
                            <a:noFill/>
                          </a:ln>
                          <a:solidFill>
                            <a:srgbClr val="002469"/>
                          </a:solidFill>
                          <a:effectLst/>
                          <a:latin typeface="Arial" pitchFamily="34" charset="0"/>
                          <a:ea typeface="ヒラギノ角ゴ Pro W3"/>
                          <a:cs typeface="ヒラギノ角ゴ Pro W3"/>
                        </a:rPr>
                        <a:t>2.9 (±1.1)</a:t>
                      </a: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r>
            </a:tbl>
          </a:graphicData>
        </a:graphic>
      </p:graphicFrame>
      <p:sp>
        <p:nvSpPr>
          <p:cNvPr id="8" name="Rectangle 15"/>
          <p:cNvSpPr>
            <a:spLocks noChangeArrowheads="1"/>
          </p:cNvSpPr>
          <p:nvPr/>
        </p:nvSpPr>
        <p:spPr bwMode="auto">
          <a:xfrm>
            <a:off x="285750" y="6143625"/>
            <a:ext cx="88582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1200" dirty="0">
                <a:latin typeface="Calibri" pitchFamily="34" charset="0"/>
                <a:cs typeface="Calibri" pitchFamily="34" charset="0"/>
              </a:rPr>
              <a:t>From: </a:t>
            </a:r>
            <a:r>
              <a:rPr lang="en-AU" sz="1200" dirty="0">
                <a:latin typeface="Calibri" pitchFamily="34" charset="0"/>
                <a:cs typeface="Calibri" pitchFamily="34" charset="0"/>
              </a:rPr>
              <a:t>Haughton, R., Understanding the Global Carbon Cycle. 2009, Woods Hole Institute at http://www.whrc.org/carbon/index.htm</a:t>
            </a:r>
          </a:p>
        </p:txBody>
      </p:sp>
      <p:sp>
        <p:nvSpPr>
          <p:cNvPr id="9" name="TextBox 10"/>
          <p:cNvSpPr txBox="1">
            <a:spLocks noChangeArrowheads="1"/>
          </p:cNvSpPr>
          <p:nvPr/>
        </p:nvSpPr>
        <p:spPr bwMode="auto">
          <a:xfrm>
            <a:off x="284163" y="4500563"/>
            <a:ext cx="61785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ea typeface="ヒラギノ角ゴ Pro W3"/>
                <a:cs typeface="ヒラギノ角ゴ Pro W3"/>
              </a:defRPr>
            </a:lvl1pPr>
            <a:lvl2pPr marL="742950" indent="-285750" eaLnBrk="0" hangingPunct="0">
              <a:defRPr sz="2400">
                <a:solidFill>
                  <a:schemeClr val="tx1"/>
                </a:solidFill>
                <a:latin typeface="Times New Roman" pitchFamily="18" charset="0"/>
                <a:ea typeface="ヒラギノ角ゴ Pro W3"/>
                <a:cs typeface="ヒラギノ角ゴ Pro W3"/>
              </a:defRPr>
            </a:lvl2pPr>
            <a:lvl3pPr marL="1143000" indent="-228600" eaLnBrk="0" hangingPunct="0">
              <a:defRPr sz="2400">
                <a:solidFill>
                  <a:schemeClr val="tx1"/>
                </a:solidFill>
                <a:latin typeface="Times New Roman" pitchFamily="18" charset="0"/>
                <a:ea typeface="ヒラギノ角ゴ Pro W3"/>
                <a:cs typeface="ヒラギノ角ゴ Pro W3"/>
              </a:defRPr>
            </a:lvl3pPr>
            <a:lvl4pPr marL="1600200" indent="-228600" eaLnBrk="0" hangingPunct="0">
              <a:defRPr sz="2400">
                <a:solidFill>
                  <a:schemeClr val="tx1"/>
                </a:solidFill>
                <a:latin typeface="Times New Roman" pitchFamily="18" charset="0"/>
                <a:ea typeface="ヒラギノ角ゴ Pro W3"/>
                <a:cs typeface="ヒラギノ角ゴ Pro W3"/>
              </a:defRPr>
            </a:lvl4pPr>
            <a:lvl5pPr marL="2057400" indent="-228600" eaLnBrk="0" hangingPunct="0">
              <a:defRPr sz="2400">
                <a:solidFill>
                  <a:schemeClr val="tx1"/>
                </a:solidFill>
                <a:latin typeface="Times New Roman" pitchFamily="18"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9pPr>
          </a:lstStyle>
          <a:p>
            <a:pPr eaLnBrk="1" hangingPunct="1"/>
            <a:r>
              <a:rPr lang="en-AU" sz="2000" dirty="0">
                <a:latin typeface="Calibri" pitchFamily="34" charset="0"/>
                <a:cs typeface="Calibri" pitchFamily="34" charset="0"/>
              </a:rPr>
              <a:t>Woods Hole Carbon Equation (In billions of metric tonnes)</a:t>
            </a:r>
          </a:p>
        </p:txBody>
      </p:sp>
    </p:spTree>
    <p:extLst>
      <p:ext uri="{BB962C8B-B14F-4D97-AF65-F5344CB8AC3E}">
        <p14:creationId xmlns:p14="http://schemas.microsoft.com/office/powerpoint/2010/main" val="16493303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6105" y="0"/>
            <a:ext cx="8229600" cy="863600"/>
          </a:xfrm>
        </p:spPr>
        <p:txBody>
          <a:bodyPr/>
          <a:lstStyle/>
          <a:p>
            <a:r>
              <a:rPr lang="en-AU" sz="2800" dirty="0"/>
              <a:t>Net Atmospheric Increase in </a:t>
            </a:r>
            <a:r>
              <a:rPr lang="en-AU" sz="2800" dirty="0" smtClean="0"/>
              <a:t>Terms</a:t>
            </a:r>
            <a:br>
              <a:rPr lang="en-AU" sz="2800" dirty="0" smtClean="0"/>
            </a:br>
            <a:r>
              <a:rPr lang="en-AU" sz="2800" dirty="0" smtClean="0"/>
              <a:t>of Billions of </a:t>
            </a:r>
            <a:r>
              <a:rPr lang="en-AU" sz="2800" dirty="0"/>
              <a:t>Tonnes CO</a:t>
            </a:r>
            <a:r>
              <a:rPr lang="en-AU" sz="2800" baseline="-25000" dirty="0"/>
              <a:t>2</a:t>
            </a:r>
            <a:endParaRPr lang="en-AU" sz="2800" dirty="0"/>
          </a:p>
        </p:txBody>
      </p:sp>
      <p:graphicFrame>
        <p:nvGraphicFramePr>
          <p:cNvPr id="4" name="Table 3"/>
          <p:cNvGraphicFramePr>
            <a:graphicFrameLocks noGrp="1"/>
          </p:cNvGraphicFramePr>
          <p:nvPr/>
        </p:nvGraphicFramePr>
        <p:xfrm>
          <a:off x="285750" y="2071688"/>
          <a:ext cx="8501063" cy="1214438"/>
        </p:xfrm>
        <a:graphic>
          <a:graphicData uri="http://schemas.openxmlformats.org/drawingml/2006/table">
            <a:tbl>
              <a:tblPr/>
              <a:tblGrid>
                <a:gridCol w="1428750"/>
                <a:gridCol w="285750"/>
                <a:gridCol w="1714500"/>
                <a:gridCol w="285750"/>
                <a:gridCol w="1928813"/>
                <a:gridCol w="285750"/>
                <a:gridCol w="1071562"/>
                <a:gridCol w="285750"/>
                <a:gridCol w="1214438"/>
              </a:tblGrid>
              <a:tr h="731838">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rPr>
                        <a:t>Atmospheric increase</a:t>
                      </a: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rPr>
                        <a:t>=</a:t>
                      </a: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rPr>
                        <a:t>Emissions from fossil fuels</a:t>
                      </a: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rPr>
                        <a:t>+</a:t>
                      </a: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rPr>
                        <a:t>Net emissions from changes in land use</a:t>
                      </a:r>
                    </a:p>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endParaRP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rPr>
                        <a:t>-</a:t>
                      </a: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rPr>
                        <a:t>Oceanic uptake</a:t>
                      </a:r>
                    </a:p>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endParaRP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rPr>
                        <a:t>-</a:t>
                      </a: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rPr>
                        <a:t>Missing carbon sink</a:t>
                      </a:r>
                    </a:p>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endParaRP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48260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0" i="0" u="none" strike="noStrike" cap="none" normalizeH="0" baseline="0" smtClean="0">
                          <a:ln>
                            <a:noFill/>
                          </a:ln>
                          <a:solidFill>
                            <a:srgbClr val="002469"/>
                          </a:solidFill>
                          <a:effectLst/>
                          <a:latin typeface="Arial" pitchFamily="34" charset="0"/>
                          <a:ea typeface="ヒラギノ角ゴ Pro W3"/>
                          <a:cs typeface="ヒラギノ角ゴ Pro W3"/>
                        </a:rPr>
                        <a:t>3.2 (±0.2)</a:t>
                      </a: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400" b="0" i="0" u="none" strike="noStrike" cap="none" normalizeH="0" baseline="0" smtClean="0">
                        <a:ln>
                          <a:noFill/>
                        </a:ln>
                        <a:solidFill>
                          <a:srgbClr val="002469"/>
                        </a:solidFill>
                        <a:effectLst/>
                        <a:latin typeface="Arial" pitchFamily="34" charset="0"/>
                        <a:ea typeface="ヒラギノ角ゴ Pro W3"/>
                        <a:cs typeface="ヒラギノ角ゴ Pro W3"/>
                      </a:endParaRP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0" i="0" u="none" strike="noStrike" cap="none" normalizeH="0" baseline="0" smtClean="0">
                          <a:ln>
                            <a:noFill/>
                          </a:ln>
                          <a:solidFill>
                            <a:srgbClr val="002469"/>
                          </a:solidFill>
                          <a:effectLst/>
                          <a:latin typeface="Arial" pitchFamily="34" charset="0"/>
                          <a:ea typeface="ヒラギノ角ゴ Pro W3"/>
                          <a:cs typeface="ヒラギノ角ゴ Pro W3"/>
                        </a:rPr>
                        <a:t>6.3 (±0.4)</a:t>
                      </a: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400" b="0" i="0" u="none" strike="noStrike" cap="none" normalizeH="0" baseline="0" smtClean="0">
                        <a:ln>
                          <a:noFill/>
                        </a:ln>
                        <a:solidFill>
                          <a:srgbClr val="002469"/>
                        </a:solidFill>
                        <a:effectLst/>
                        <a:latin typeface="Arial" pitchFamily="34" charset="0"/>
                        <a:ea typeface="ヒラギノ角ゴ Pro W3"/>
                        <a:cs typeface="ヒラギノ角ゴ Pro W3"/>
                      </a:endParaRP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0" i="0" u="none" strike="noStrike" cap="none" normalizeH="0" baseline="0" smtClean="0">
                          <a:ln>
                            <a:noFill/>
                          </a:ln>
                          <a:solidFill>
                            <a:srgbClr val="002469"/>
                          </a:solidFill>
                          <a:effectLst/>
                          <a:latin typeface="Arial" pitchFamily="34" charset="0"/>
                          <a:ea typeface="ヒラギノ角ゴ Pro W3"/>
                          <a:cs typeface="ヒラギノ角ゴ Pro W3"/>
                        </a:rPr>
                        <a:t>2.2 (±0.8)</a:t>
                      </a: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400" b="0" i="0" u="none" strike="noStrike" cap="none" normalizeH="0" baseline="0" smtClean="0">
                        <a:ln>
                          <a:noFill/>
                        </a:ln>
                        <a:solidFill>
                          <a:srgbClr val="002469"/>
                        </a:solidFill>
                        <a:effectLst/>
                        <a:latin typeface="Arial" pitchFamily="34" charset="0"/>
                        <a:ea typeface="ヒラギノ角ゴ Pro W3"/>
                        <a:cs typeface="ヒラギノ角ゴ Pro W3"/>
                      </a:endParaRP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0" i="0" u="none" strike="noStrike" cap="none" normalizeH="0" baseline="0" smtClean="0">
                          <a:ln>
                            <a:noFill/>
                          </a:ln>
                          <a:solidFill>
                            <a:srgbClr val="002469"/>
                          </a:solidFill>
                          <a:effectLst/>
                          <a:latin typeface="Arial" pitchFamily="34" charset="0"/>
                          <a:ea typeface="ヒラギノ角ゴ Pro W3"/>
                          <a:cs typeface="ヒラギノ角ゴ Pro W3"/>
                        </a:rPr>
                        <a:t>2.4 (±0.7)</a:t>
                      </a: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400" b="0" i="0" u="none" strike="noStrike" cap="none" normalizeH="0" baseline="0" smtClean="0">
                        <a:ln>
                          <a:noFill/>
                        </a:ln>
                        <a:solidFill>
                          <a:srgbClr val="002469"/>
                        </a:solidFill>
                        <a:effectLst/>
                        <a:latin typeface="Arial" pitchFamily="34" charset="0"/>
                        <a:ea typeface="ヒラギノ角ゴ Pro W3"/>
                        <a:cs typeface="ヒラギノ角ゴ Pro W3"/>
                      </a:endParaRP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0" i="0" u="none" strike="noStrike" cap="none" normalizeH="0" baseline="0" smtClean="0">
                          <a:ln>
                            <a:noFill/>
                          </a:ln>
                          <a:solidFill>
                            <a:srgbClr val="002469"/>
                          </a:solidFill>
                          <a:effectLst/>
                          <a:latin typeface="Arial" pitchFamily="34" charset="0"/>
                          <a:ea typeface="ヒラギノ角ゴ Pro W3"/>
                          <a:cs typeface="ヒラギノ角ゴ Pro W3"/>
                        </a:rPr>
                        <a:t>2.9 (±1.1)</a:t>
                      </a: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r>
            </a:tbl>
          </a:graphicData>
        </a:graphic>
      </p:graphicFrame>
      <p:sp>
        <p:nvSpPr>
          <p:cNvPr id="5" name="Rectangle 5"/>
          <p:cNvSpPr>
            <a:spLocks noChangeArrowheads="1"/>
          </p:cNvSpPr>
          <p:nvPr/>
        </p:nvSpPr>
        <p:spPr bwMode="auto">
          <a:xfrm>
            <a:off x="285750" y="3313113"/>
            <a:ext cx="8501063"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AU">
                <a:latin typeface="Calibri" pitchFamily="34" charset="0"/>
                <a:cs typeface="Calibri" pitchFamily="34" charset="0"/>
              </a:rPr>
              <a:t>Converting to tonnes CO</a:t>
            </a:r>
            <a:r>
              <a:rPr lang="en-AU" baseline="-25000">
                <a:latin typeface="Calibri" pitchFamily="34" charset="0"/>
                <a:cs typeface="Calibri" pitchFamily="34" charset="0"/>
              </a:rPr>
              <a:t>2</a:t>
            </a:r>
            <a:r>
              <a:rPr lang="en-AU">
                <a:latin typeface="Calibri" pitchFamily="34" charset="0"/>
                <a:cs typeface="Calibri" pitchFamily="34" charset="0"/>
              </a:rPr>
              <a:t> in the same units by multiplying by 44.01/12.01, the ratio of the respective molecular weights.</a:t>
            </a:r>
          </a:p>
        </p:txBody>
      </p:sp>
      <p:graphicFrame>
        <p:nvGraphicFramePr>
          <p:cNvPr id="6" name="Table 5"/>
          <p:cNvGraphicFramePr>
            <a:graphicFrameLocks noGrp="1"/>
          </p:cNvGraphicFramePr>
          <p:nvPr/>
        </p:nvGraphicFramePr>
        <p:xfrm>
          <a:off x="285750" y="4214813"/>
          <a:ext cx="8501063" cy="1214438"/>
        </p:xfrm>
        <a:graphic>
          <a:graphicData uri="http://schemas.openxmlformats.org/drawingml/2006/table">
            <a:tbl>
              <a:tblPr/>
              <a:tblGrid>
                <a:gridCol w="1428750"/>
                <a:gridCol w="285750"/>
                <a:gridCol w="1714500"/>
                <a:gridCol w="285750"/>
                <a:gridCol w="1928813"/>
                <a:gridCol w="285750"/>
                <a:gridCol w="1071562"/>
                <a:gridCol w="285750"/>
                <a:gridCol w="1214438"/>
              </a:tblGrid>
              <a:tr h="731838">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rPr>
                        <a:t>Atmospheric increase</a:t>
                      </a: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rPr>
                        <a:t>=</a:t>
                      </a: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rPr>
                        <a:t>Emissions from fossil fuels</a:t>
                      </a: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rPr>
                        <a:t>+</a:t>
                      </a: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rPr>
                        <a:t>Net emissions from changes in land use</a:t>
                      </a:r>
                    </a:p>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endParaRP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rPr>
                        <a:t>-</a:t>
                      </a: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rPr>
                        <a:t>Oceanic uptake</a:t>
                      </a:r>
                    </a:p>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endParaRP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rPr>
                        <a:t>-</a:t>
                      </a: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rPr>
                        <a:t>Missing carbon sink</a:t>
                      </a:r>
                    </a:p>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400" b="1" i="0" u="none" strike="noStrike" cap="none" normalizeH="0" baseline="0" smtClean="0">
                        <a:ln>
                          <a:noFill/>
                        </a:ln>
                        <a:solidFill>
                          <a:srgbClr val="FFFFFF"/>
                        </a:solidFill>
                        <a:effectLst/>
                        <a:latin typeface="Arial" pitchFamily="34" charset="0"/>
                        <a:ea typeface="ヒラギノ角ゴ Pro W3"/>
                        <a:cs typeface="ヒラギノ角ゴ Pro W3"/>
                      </a:endParaRP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48260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0" i="0" u="none" strike="noStrike" cap="none" normalizeH="0" baseline="0" smtClean="0">
                          <a:ln>
                            <a:noFill/>
                          </a:ln>
                          <a:solidFill>
                            <a:srgbClr val="002469"/>
                          </a:solidFill>
                          <a:effectLst/>
                          <a:latin typeface="Arial" pitchFamily="34" charset="0"/>
                          <a:ea typeface="ヒラギノ角ゴ Pro W3"/>
                          <a:cs typeface="ヒラギノ角ゴ Pro W3"/>
                        </a:rPr>
                        <a:t>11.72 (±0.2)</a:t>
                      </a: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400" b="0" i="0" u="none" strike="noStrike" cap="none" normalizeH="0" baseline="0" smtClean="0">
                        <a:ln>
                          <a:noFill/>
                        </a:ln>
                        <a:solidFill>
                          <a:srgbClr val="002469"/>
                        </a:solidFill>
                        <a:effectLst/>
                        <a:latin typeface="Arial" pitchFamily="34" charset="0"/>
                        <a:ea typeface="ヒラギノ角ゴ Pro W3"/>
                        <a:cs typeface="ヒラギノ角ゴ Pro W3"/>
                      </a:endParaRP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0" i="0" u="none" strike="noStrike" cap="none" normalizeH="0" baseline="0" smtClean="0">
                          <a:ln>
                            <a:noFill/>
                          </a:ln>
                          <a:solidFill>
                            <a:srgbClr val="002469"/>
                          </a:solidFill>
                          <a:effectLst/>
                          <a:latin typeface="Arial" pitchFamily="34" charset="0"/>
                          <a:ea typeface="ヒラギノ角ゴ Pro W3"/>
                          <a:cs typeface="ヒラギノ角ゴ Pro W3"/>
                        </a:rPr>
                        <a:t>23.08 (±0.4)</a:t>
                      </a: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400" b="0" i="0" u="none" strike="noStrike" cap="none" normalizeH="0" baseline="0" smtClean="0">
                        <a:ln>
                          <a:noFill/>
                        </a:ln>
                        <a:solidFill>
                          <a:srgbClr val="002469"/>
                        </a:solidFill>
                        <a:effectLst/>
                        <a:latin typeface="Arial" pitchFamily="34" charset="0"/>
                        <a:ea typeface="ヒラギノ角ゴ Pro W3"/>
                        <a:cs typeface="ヒラギノ角ゴ Pro W3"/>
                      </a:endParaRP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0" i="0" u="none" strike="noStrike" cap="none" normalizeH="0" baseline="0" smtClean="0">
                          <a:ln>
                            <a:noFill/>
                          </a:ln>
                          <a:solidFill>
                            <a:srgbClr val="002469"/>
                          </a:solidFill>
                          <a:effectLst/>
                          <a:latin typeface="Arial" pitchFamily="34" charset="0"/>
                          <a:ea typeface="ヒラギノ角ゴ Pro W3"/>
                          <a:cs typeface="ヒラギノ角ゴ Pro W3"/>
                        </a:rPr>
                        <a:t>8.016 (±0.8)</a:t>
                      </a: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400" b="0" i="0" u="none" strike="noStrike" cap="none" normalizeH="0" baseline="0" smtClean="0">
                        <a:ln>
                          <a:noFill/>
                        </a:ln>
                        <a:solidFill>
                          <a:srgbClr val="002469"/>
                        </a:solidFill>
                        <a:effectLst/>
                        <a:latin typeface="Arial" pitchFamily="34" charset="0"/>
                        <a:ea typeface="ヒラギノ角ゴ Pro W3"/>
                        <a:cs typeface="ヒラギノ角ゴ Pro W3"/>
                      </a:endParaRP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0" i="0" u="none" strike="noStrike" cap="none" normalizeH="0" baseline="0" smtClean="0">
                          <a:ln>
                            <a:noFill/>
                          </a:ln>
                          <a:solidFill>
                            <a:srgbClr val="002469"/>
                          </a:solidFill>
                          <a:effectLst/>
                          <a:latin typeface="Arial" pitchFamily="34" charset="0"/>
                          <a:ea typeface="ヒラギノ角ゴ Pro W3"/>
                          <a:cs typeface="ヒラギノ角ゴ Pro W3"/>
                        </a:rPr>
                        <a:t>8.79 (±0.7)</a:t>
                      </a: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400" b="0" i="0" u="none" strike="noStrike" cap="none" normalizeH="0" baseline="0" smtClean="0">
                        <a:ln>
                          <a:noFill/>
                        </a:ln>
                        <a:solidFill>
                          <a:srgbClr val="002469"/>
                        </a:solidFill>
                        <a:effectLst/>
                        <a:latin typeface="Arial" pitchFamily="34" charset="0"/>
                        <a:ea typeface="ヒラギノ角ゴ Pro W3"/>
                        <a:cs typeface="ヒラギノ角ゴ Pro W3"/>
                      </a:endParaRP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400" b="0" i="0" u="none" strike="noStrike" cap="none" normalizeH="0" baseline="0" smtClean="0">
                          <a:ln>
                            <a:noFill/>
                          </a:ln>
                          <a:solidFill>
                            <a:srgbClr val="002469"/>
                          </a:solidFill>
                          <a:effectLst/>
                          <a:latin typeface="Arial" pitchFamily="34" charset="0"/>
                          <a:ea typeface="ヒラギノ角ゴ Pro W3"/>
                          <a:cs typeface="ヒラギノ角ゴ Pro W3"/>
                        </a:rPr>
                        <a:t>10.62 (±1.1)</a:t>
                      </a:r>
                    </a:p>
                  </a:txBody>
                  <a:tcPr marL="91439" marR="9143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r>
            </a:tbl>
          </a:graphicData>
        </a:graphic>
      </p:graphicFrame>
      <p:sp>
        <p:nvSpPr>
          <p:cNvPr id="7" name="Rectangle 8"/>
          <p:cNvSpPr>
            <a:spLocks noChangeArrowheads="1"/>
          </p:cNvSpPr>
          <p:nvPr/>
        </p:nvSpPr>
        <p:spPr bwMode="auto">
          <a:xfrm>
            <a:off x="285750" y="5429250"/>
            <a:ext cx="85725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AU">
                <a:latin typeface="Calibri" pitchFamily="34" charset="0"/>
              </a:rPr>
              <a:t>From the above the annual atmospheric increase of CO</a:t>
            </a:r>
            <a:r>
              <a:rPr lang="en-AU" baseline="-25000">
                <a:latin typeface="Calibri" pitchFamily="34" charset="0"/>
              </a:rPr>
              <a:t>2</a:t>
            </a:r>
            <a:r>
              <a:rPr lang="en-AU">
                <a:latin typeface="Calibri" pitchFamily="34" charset="0"/>
              </a:rPr>
              <a:t> is in the order of 12 billion metric tonnes.</a:t>
            </a:r>
          </a:p>
        </p:txBody>
      </p:sp>
      <p:sp>
        <p:nvSpPr>
          <p:cNvPr id="8" name="Rectangle 9"/>
          <p:cNvSpPr>
            <a:spLocks noChangeArrowheads="1"/>
          </p:cNvSpPr>
          <p:nvPr/>
        </p:nvSpPr>
        <p:spPr bwMode="auto">
          <a:xfrm>
            <a:off x="285750" y="1500188"/>
            <a:ext cx="75723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atin typeface="Calibri" pitchFamily="34" charset="0"/>
                <a:cs typeface="Calibri" pitchFamily="34" charset="0"/>
              </a:rPr>
              <a:t>Using the Figures from Woods Hole on the Previous Slide</a:t>
            </a:r>
            <a:endParaRPr lang="en-AU">
              <a:latin typeface="Calibri" pitchFamily="34" charset="0"/>
              <a:cs typeface="Calibri" pitchFamily="34" charset="0"/>
            </a:endParaRPr>
          </a:p>
        </p:txBody>
      </p:sp>
    </p:spTree>
    <p:extLst>
      <p:ext uri="{BB962C8B-B14F-4D97-AF65-F5344CB8AC3E}">
        <p14:creationId xmlns:p14="http://schemas.microsoft.com/office/powerpoint/2010/main" val="20947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Natural Carbon Sinks</a:t>
            </a:r>
            <a:endParaRPr lang="en-AU"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4777" y="632291"/>
            <a:ext cx="8057870" cy="5392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700787" y="5868359"/>
            <a:ext cx="8323729" cy="369332"/>
          </a:xfrm>
          <a:prstGeom prst="rect">
            <a:avLst/>
          </a:prstGeom>
        </p:spPr>
        <p:txBody>
          <a:bodyPr wrap="square">
            <a:spAutoFit/>
          </a:bodyPr>
          <a:lstStyle/>
          <a:p>
            <a:r>
              <a:rPr lang="en-AU" b="1" dirty="0"/>
              <a:t>Carbon Sinks and Anthropogenic Actual and Predicted Consumption of </a:t>
            </a:r>
            <a:r>
              <a:rPr lang="en-AU" b="1" dirty="0" smtClean="0"/>
              <a:t>Carbon</a:t>
            </a:r>
            <a:endParaRPr lang="en-AU" b="1" dirty="0"/>
          </a:p>
        </p:txBody>
      </p:sp>
      <p:sp>
        <p:nvSpPr>
          <p:cNvPr id="5" name="TextBox 4"/>
          <p:cNvSpPr txBox="1"/>
          <p:nvPr/>
        </p:nvSpPr>
        <p:spPr>
          <a:xfrm>
            <a:off x="700787" y="6251138"/>
            <a:ext cx="8443213" cy="461665"/>
          </a:xfrm>
          <a:prstGeom prst="rect">
            <a:avLst/>
          </a:prstGeom>
          <a:noFill/>
        </p:spPr>
        <p:txBody>
          <a:bodyPr wrap="square" rtlCol="0">
            <a:spAutoFit/>
          </a:bodyPr>
          <a:lstStyle/>
          <a:p>
            <a:r>
              <a:rPr lang="en-AU" sz="1200" dirty="0"/>
              <a:t>Modified from Figure 2 in </a:t>
            </a:r>
            <a:r>
              <a:rPr lang="en-AU" sz="1200" dirty="0" err="1"/>
              <a:t>Ziock</a:t>
            </a:r>
            <a:r>
              <a:rPr lang="en-AU" sz="1200" dirty="0"/>
              <a:t>, H. J. and D. P. Harrison. "Zero Emission Coal Power, a New Concept." from http://www.netl.doe.gov/publications/proceedings/01/carbon_seq/2b2.pdf. by the inclusion of a bar to represent sedimentary sinks.</a:t>
            </a:r>
          </a:p>
        </p:txBody>
      </p:sp>
    </p:spTree>
    <p:extLst>
      <p:ext uri="{BB962C8B-B14F-4D97-AF65-F5344CB8AC3E}">
        <p14:creationId xmlns:p14="http://schemas.microsoft.com/office/powerpoint/2010/main" val="7200207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Energy Costs</a:t>
            </a:r>
            <a:endParaRPr lang="en-AU"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71500" y="1470819"/>
            <a:ext cx="7839075" cy="4371975"/>
          </a:xfrm>
        </p:spPr>
      </p:pic>
      <p:sp>
        <p:nvSpPr>
          <p:cNvPr id="5" name="TextBox 4"/>
          <p:cNvSpPr txBox="1"/>
          <p:nvPr/>
        </p:nvSpPr>
        <p:spPr>
          <a:xfrm>
            <a:off x="3162300" y="6146800"/>
            <a:ext cx="3108993" cy="369332"/>
          </a:xfrm>
          <a:prstGeom prst="rect">
            <a:avLst/>
          </a:prstGeom>
          <a:noFill/>
        </p:spPr>
        <p:txBody>
          <a:bodyPr wrap="none" rtlCol="0">
            <a:spAutoFit/>
          </a:bodyPr>
          <a:lstStyle/>
          <a:p>
            <a:r>
              <a:rPr lang="en-AU" dirty="0" smtClean="0"/>
              <a:t>Source: American Coal Council</a:t>
            </a:r>
            <a:endParaRPr lang="en-AU" dirty="0"/>
          </a:p>
        </p:txBody>
      </p:sp>
    </p:spTree>
    <p:extLst>
      <p:ext uri="{BB962C8B-B14F-4D97-AF65-F5344CB8AC3E}">
        <p14:creationId xmlns:p14="http://schemas.microsoft.com/office/powerpoint/2010/main" val="37703131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a:t>
            </a:r>
            <a:r>
              <a:rPr lang="en-AU" baseline="-25000" dirty="0" smtClean="0"/>
              <a:t>2</a:t>
            </a:r>
            <a:r>
              <a:rPr lang="en-AU" dirty="0" smtClean="0"/>
              <a:t> Or Energy ?</a:t>
            </a:r>
            <a:endParaRPr lang="en-AU"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92100" y="729271"/>
            <a:ext cx="8432799" cy="5959453"/>
          </a:xfrm>
        </p:spPr>
      </p:pic>
    </p:spTree>
    <p:extLst>
      <p:ext uri="{BB962C8B-B14F-4D97-AF65-F5344CB8AC3E}">
        <p14:creationId xmlns:p14="http://schemas.microsoft.com/office/powerpoint/2010/main" val="39727044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3"/>
          <p:cNvSpPr>
            <a:spLocks noGrp="1"/>
          </p:cNvSpPr>
          <p:nvPr>
            <p:ph type="sldNum" sz="quarter" idx="10"/>
          </p:nvPr>
        </p:nvSpPr>
        <p:spPr/>
        <p:txBody>
          <a:bodyPr/>
          <a:lstStyle/>
          <a:p>
            <a:fld id="{9F12A428-C354-41EC-832B-DEAC22AD9BA4}" type="slidenum">
              <a:rPr lang="en-US"/>
              <a:pPr/>
              <a:t>7</a:t>
            </a:fld>
            <a:endParaRPr lang="en-US"/>
          </a:p>
        </p:txBody>
      </p:sp>
      <p:sp>
        <p:nvSpPr>
          <p:cNvPr id="1527810" name="Rectangle 2"/>
          <p:cNvSpPr>
            <a:spLocks noGrp="1" noChangeArrowheads="1"/>
          </p:cNvSpPr>
          <p:nvPr>
            <p:ph type="title"/>
          </p:nvPr>
        </p:nvSpPr>
        <p:spPr>
          <a:xfrm>
            <a:off x="655638" y="0"/>
            <a:ext cx="7781925" cy="868363"/>
          </a:xfrm>
          <a:ln/>
        </p:spPr>
        <p:txBody>
          <a:bodyPr/>
          <a:lstStyle/>
          <a:p>
            <a:r>
              <a:rPr lang="en-AU" sz="2800" dirty="0"/>
              <a:t>Embodied Energy of Building Materials</a:t>
            </a:r>
            <a:endParaRPr lang="en-US" sz="2800" dirty="0"/>
          </a:p>
        </p:txBody>
      </p:sp>
      <p:pic>
        <p:nvPicPr>
          <p:cNvPr id="1527811"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784225" y="1212850"/>
            <a:ext cx="7578725" cy="5046663"/>
          </a:xfrm>
          <a:noFill/>
          <a:ln/>
        </p:spPr>
      </p:pic>
      <p:sp>
        <p:nvSpPr>
          <p:cNvPr id="1527812" name="Text Box 4"/>
          <p:cNvSpPr txBox="1">
            <a:spLocks noChangeArrowheads="1"/>
          </p:cNvSpPr>
          <p:nvPr/>
        </p:nvSpPr>
        <p:spPr bwMode="auto">
          <a:xfrm>
            <a:off x="2486025" y="6400800"/>
            <a:ext cx="57324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352" tIns="45680" rIns="91352" bIns="45680">
            <a:spAutoFit/>
          </a:bodyPr>
          <a:lstStyle/>
          <a:p>
            <a:r>
              <a:rPr lang="en-AU" sz="1200" b="0" dirty="0"/>
              <a:t>Downloaded from www.dbce.csiro.au/ind-serv/brochures/embodied/embodied.htm (last accessed 07 March 2000)</a:t>
            </a:r>
            <a:r>
              <a:rPr lang="en-US" sz="1200" b="0" dirty="0"/>
              <a:t> </a:t>
            </a:r>
          </a:p>
        </p:txBody>
      </p:sp>
      <p:sp>
        <p:nvSpPr>
          <p:cNvPr id="1527813" name="Line 5"/>
          <p:cNvSpPr>
            <a:spLocks noChangeShapeType="1"/>
          </p:cNvSpPr>
          <p:nvPr/>
        </p:nvSpPr>
        <p:spPr bwMode="auto">
          <a:xfrm flipH="1">
            <a:off x="3021013" y="4381500"/>
            <a:ext cx="1527175" cy="773113"/>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a:p>
        </p:txBody>
      </p:sp>
      <p:sp>
        <p:nvSpPr>
          <p:cNvPr id="1527814" name="Text Box 6"/>
          <p:cNvSpPr txBox="1">
            <a:spLocks noChangeArrowheads="1"/>
          </p:cNvSpPr>
          <p:nvPr/>
        </p:nvSpPr>
        <p:spPr bwMode="auto">
          <a:xfrm>
            <a:off x="4584700" y="2801938"/>
            <a:ext cx="2894013" cy="2301875"/>
          </a:xfrm>
          <a:prstGeom prst="rect">
            <a:avLst/>
          </a:prstGeom>
          <a:solidFill>
            <a:srgbClr val="FFFF99"/>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1352" tIns="45680" rIns="91352" bIns="45680">
            <a:spAutoFit/>
          </a:bodyPr>
          <a:lstStyle/>
          <a:p>
            <a:r>
              <a:rPr lang="en-AU" sz="2400" b="0"/>
              <a:t>Concrete is relatively environmentally friendly and has a relatively low embodied energy</a:t>
            </a:r>
            <a:endParaRPr lang="en-US" sz="2400" b="0"/>
          </a:p>
        </p:txBody>
      </p:sp>
    </p:spTree>
    <p:extLst>
      <p:ext uri="{BB962C8B-B14F-4D97-AF65-F5344CB8AC3E}">
        <p14:creationId xmlns:p14="http://schemas.microsoft.com/office/powerpoint/2010/main" val="6612968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3"/>
          <p:cNvSpPr>
            <a:spLocks noGrp="1"/>
          </p:cNvSpPr>
          <p:nvPr>
            <p:ph type="sldNum" sz="quarter" idx="10"/>
          </p:nvPr>
        </p:nvSpPr>
        <p:spPr/>
        <p:txBody>
          <a:bodyPr/>
          <a:lstStyle/>
          <a:p>
            <a:fld id="{BEC356D5-6866-4D06-9463-3EB212A15796}" type="slidenum">
              <a:rPr lang="en-US"/>
              <a:pPr/>
              <a:t>8</a:t>
            </a:fld>
            <a:endParaRPr lang="en-US"/>
          </a:p>
        </p:txBody>
      </p:sp>
      <p:sp>
        <p:nvSpPr>
          <p:cNvPr id="1528834" name="Rectangle 2"/>
          <p:cNvSpPr>
            <a:spLocks noGrp="1" noChangeArrowheads="1"/>
          </p:cNvSpPr>
          <p:nvPr>
            <p:ph type="title"/>
          </p:nvPr>
        </p:nvSpPr>
        <p:spPr>
          <a:xfrm>
            <a:off x="693738" y="1"/>
            <a:ext cx="7781925" cy="749300"/>
          </a:xfrm>
          <a:ln/>
        </p:spPr>
        <p:txBody>
          <a:bodyPr/>
          <a:lstStyle/>
          <a:p>
            <a:r>
              <a:rPr lang="en-AU" sz="2800" dirty="0"/>
              <a:t>Average Embodied Energy in Buildings</a:t>
            </a:r>
            <a:endParaRPr lang="en-US" sz="2800" dirty="0"/>
          </a:p>
        </p:txBody>
      </p:sp>
      <p:pic>
        <p:nvPicPr>
          <p:cNvPr id="1528835"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842963" y="904875"/>
            <a:ext cx="7585075" cy="5057775"/>
          </a:xfrm>
          <a:noFill/>
          <a:ln/>
        </p:spPr>
      </p:pic>
      <p:sp>
        <p:nvSpPr>
          <p:cNvPr id="1528836" name="Text Box 4"/>
          <p:cNvSpPr txBox="1">
            <a:spLocks noChangeArrowheads="1"/>
          </p:cNvSpPr>
          <p:nvPr/>
        </p:nvSpPr>
        <p:spPr bwMode="auto">
          <a:xfrm>
            <a:off x="2293938" y="6100763"/>
            <a:ext cx="59705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352" tIns="45680" rIns="91352" bIns="45680">
            <a:spAutoFit/>
          </a:bodyPr>
          <a:lstStyle/>
          <a:p>
            <a:r>
              <a:rPr lang="en-AU" sz="1200" b="0" dirty="0"/>
              <a:t>Downloaded from www.dbce.csiro.au/ind-serv/brochures/embodied/embodied.htm (last accessed 07 March 2000)</a:t>
            </a:r>
            <a:r>
              <a:rPr lang="en-US" sz="1200" b="0" dirty="0"/>
              <a:t> </a:t>
            </a:r>
          </a:p>
        </p:txBody>
      </p:sp>
      <p:sp>
        <p:nvSpPr>
          <p:cNvPr id="1528837" name="Line 5"/>
          <p:cNvSpPr>
            <a:spLocks noChangeShapeType="1"/>
          </p:cNvSpPr>
          <p:nvPr/>
        </p:nvSpPr>
        <p:spPr bwMode="auto">
          <a:xfrm flipV="1">
            <a:off x="4694238" y="3619500"/>
            <a:ext cx="0" cy="547688"/>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a:p>
        </p:txBody>
      </p:sp>
      <p:sp>
        <p:nvSpPr>
          <p:cNvPr id="1528838" name="Text Box 6"/>
          <p:cNvSpPr txBox="1">
            <a:spLocks noChangeArrowheads="1"/>
          </p:cNvSpPr>
          <p:nvPr/>
        </p:nvSpPr>
        <p:spPr bwMode="auto">
          <a:xfrm>
            <a:off x="3586163" y="4097338"/>
            <a:ext cx="5195887" cy="1484312"/>
          </a:xfrm>
          <a:prstGeom prst="rect">
            <a:avLst/>
          </a:prstGeom>
          <a:solidFill>
            <a:srgbClr val="FFFF99"/>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1352" tIns="45680" rIns="91352" bIns="45680">
            <a:spAutoFit/>
          </a:bodyPr>
          <a:lstStyle/>
          <a:p>
            <a:r>
              <a:rPr lang="en-AU" sz="1800" b="0"/>
              <a:t>Because so much concrete is used there is a huge opportunity for sustainability by reducing the embodied energy, reducing the carbon debt (net emissions) and improving properties that reduce lifetime energies.</a:t>
            </a:r>
            <a:endParaRPr lang="en-US" sz="1800" b="0"/>
          </a:p>
        </p:txBody>
      </p:sp>
      <p:sp>
        <p:nvSpPr>
          <p:cNvPr id="1528839" name="Text Box 7"/>
          <p:cNvSpPr txBox="1">
            <a:spLocks noChangeArrowheads="1"/>
          </p:cNvSpPr>
          <p:nvPr/>
        </p:nvSpPr>
        <p:spPr bwMode="auto">
          <a:xfrm>
            <a:off x="3479800" y="1900238"/>
            <a:ext cx="4800600" cy="720725"/>
          </a:xfrm>
          <a:prstGeom prst="rect">
            <a:avLst/>
          </a:prstGeom>
          <a:solidFill>
            <a:srgbClr val="FF99CC"/>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1352" tIns="45680" rIns="91352" bIns="45680">
            <a:spAutoFit/>
          </a:bodyPr>
          <a:lstStyle/>
          <a:p>
            <a:pPr>
              <a:spcBef>
                <a:spcPct val="20000"/>
              </a:spcBef>
              <a:buFont typeface="Wingdings" pitchFamily="2" charset="2"/>
              <a:buNone/>
            </a:pPr>
            <a:r>
              <a:rPr lang="en-AU" b="0"/>
              <a:t>Most of the embodied energy in the built environment is in concrete.</a:t>
            </a:r>
            <a:endParaRPr lang="en-US" b="0"/>
          </a:p>
        </p:txBody>
      </p:sp>
    </p:spTree>
    <p:extLst>
      <p:ext uri="{BB962C8B-B14F-4D97-AF65-F5344CB8AC3E}">
        <p14:creationId xmlns:p14="http://schemas.microsoft.com/office/powerpoint/2010/main" val="18332274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209" y="0"/>
            <a:ext cx="8229600" cy="1041400"/>
          </a:xfrm>
        </p:spPr>
        <p:txBody>
          <a:bodyPr/>
          <a:lstStyle/>
          <a:p>
            <a:r>
              <a:rPr lang="en-AU" dirty="0" smtClean="0"/>
              <a:t>Embodied Energy &amp; </a:t>
            </a:r>
            <a:br>
              <a:rPr lang="en-AU" dirty="0" smtClean="0"/>
            </a:br>
            <a:r>
              <a:rPr lang="en-AU" dirty="0" err="1" smtClean="0"/>
              <a:t>Emmissions</a:t>
            </a:r>
            <a:endParaRPr lang="en-AU" dirty="0"/>
          </a:p>
        </p:txBody>
      </p:sp>
      <p:pic>
        <p:nvPicPr>
          <p:cNvPr id="1843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050" y="979805"/>
            <a:ext cx="8451850" cy="58781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441700" y="6488668"/>
            <a:ext cx="2732799" cy="369332"/>
          </a:xfrm>
          <a:prstGeom prst="rect">
            <a:avLst/>
          </a:prstGeom>
          <a:noFill/>
        </p:spPr>
        <p:txBody>
          <a:bodyPr wrap="none" rtlCol="0">
            <a:spAutoFit/>
          </a:bodyPr>
          <a:lstStyle/>
          <a:p>
            <a:r>
              <a:rPr lang="en-AU" dirty="0" smtClean="0"/>
              <a:t>Source: TecEco LCA Model</a:t>
            </a:r>
            <a:endParaRPr lang="en-AU" dirty="0"/>
          </a:p>
        </p:txBody>
      </p:sp>
    </p:spTree>
    <p:extLst>
      <p:ext uri="{BB962C8B-B14F-4D97-AF65-F5344CB8AC3E}">
        <p14:creationId xmlns:p14="http://schemas.microsoft.com/office/powerpoint/2010/main" val="32326808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Why Nothing Changes</a:t>
            </a:r>
            <a:endParaRPr lang="en-AU" dirty="0"/>
          </a:p>
        </p:txBody>
      </p:sp>
      <p:pic>
        <p:nvPicPr>
          <p:cNvPr id="21506" name="Picture 2" descr="D:\Webpages\TecEco\images\graphics\cartoons\GameDecisionConsequenceAnalysis.gif"/>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55600" y="1358900"/>
            <a:ext cx="8420099" cy="4965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06173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Remember</a:t>
            </a:r>
            <a:endParaRPr lang="en-AU" dirty="0"/>
          </a:p>
        </p:txBody>
      </p:sp>
      <p:sp>
        <p:nvSpPr>
          <p:cNvPr id="3" name="Content Placeholder 2"/>
          <p:cNvSpPr>
            <a:spLocks noGrp="1"/>
          </p:cNvSpPr>
          <p:nvPr>
            <p:ph idx="1"/>
          </p:nvPr>
        </p:nvSpPr>
        <p:spPr/>
        <p:txBody>
          <a:bodyPr/>
          <a:lstStyle/>
          <a:p>
            <a:r>
              <a:rPr lang="en-AU" dirty="0" smtClean="0"/>
              <a:t>The Technology Paradigm defines what is or is not a resource.</a:t>
            </a:r>
          </a:p>
          <a:p>
            <a:r>
              <a:rPr lang="en-AU" dirty="0" smtClean="0"/>
              <a:t>Mg++ is a little ion with a big charge.  It is the most powerful new tool in cement chemistry and most of the chemical and physical properties it imparts stem from this fact.</a:t>
            </a:r>
          </a:p>
          <a:p>
            <a:r>
              <a:rPr lang="en-AU" dirty="0" smtClean="0"/>
              <a:t>Don’t just do things. Your brain is the most powerful tool you have. Think about how you can do things better all the time</a:t>
            </a:r>
            <a:r>
              <a:rPr lang="en-AU" dirty="0" smtClean="0"/>
              <a:t>.</a:t>
            </a:r>
            <a:endParaRPr lang="en-AU" dirty="0"/>
          </a:p>
        </p:txBody>
      </p:sp>
    </p:spTree>
    <p:extLst>
      <p:ext uri="{BB962C8B-B14F-4D97-AF65-F5344CB8AC3E}">
        <p14:creationId xmlns:p14="http://schemas.microsoft.com/office/powerpoint/2010/main" val="17930417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Mg Cements</a:t>
            </a:r>
            <a:endParaRPr lang="en-AU" dirty="0"/>
          </a:p>
        </p:txBody>
      </p:sp>
      <p:sp>
        <p:nvSpPr>
          <p:cNvPr id="3" name="Content Placeholder 2"/>
          <p:cNvSpPr>
            <a:spLocks noGrp="1"/>
          </p:cNvSpPr>
          <p:nvPr>
            <p:ph idx="1"/>
          </p:nvPr>
        </p:nvSpPr>
        <p:spPr>
          <a:xfrm>
            <a:off x="421451" y="753035"/>
            <a:ext cx="8229600" cy="5184869"/>
          </a:xfrm>
        </p:spPr>
        <p:txBody>
          <a:bodyPr/>
          <a:lstStyle/>
          <a:p>
            <a:r>
              <a:rPr lang="en-AU" sz="2000" b="1" dirty="0" smtClean="0"/>
              <a:t>Eco-Cements</a:t>
            </a:r>
            <a:r>
              <a:rPr lang="en-AU" sz="1800" dirty="0" smtClean="0"/>
              <a:t> have relatively high proportions of magnesia which in permeable materials carbonates adding strength and durability. Eco-Cement formulations are generally used for bricks, blocks, pavers, pervious pavements and other permeable cement based products. See </a:t>
            </a:r>
            <a:r>
              <a:rPr lang="en-AU" sz="1800" dirty="0" smtClean="0">
                <a:hlinkClick r:id="rId2"/>
              </a:rPr>
              <a:t>http://www.tececo.com/products.eco-cement.php</a:t>
            </a:r>
            <a:endParaRPr lang="en-AU" sz="1600" dirty="0" smtClean="0"/>
          </a:p>
          <a:p>
            <a:r>
              <a:rPr lang="en-AU" sz="1800" b="1" dirty="0" err="1" smtClean="0"/>
              <a:t>Enviro</a:t>
            </a:r>
            <a:r>
              <a:rPr lang="en-AU" sz="1800" b="1" dirty="0" smtClean="0"/>
              <a:t>-Cements</a:t>
            </a:r>
            <a:r>
              <a:rPr lang="en-AU" sz="1800" dirty="0" smtClean="0"/>
              <a:t> are made using large quantities of reactive magnesia which reacts to form </a:t>
            </a:r>
            <a:r>
              <a:rPr lang="en-AU" sz="1800" dirty="0" err="1" smtClean="0"/>
              <a:t>brucite</a:t>
            </a:r>
            <a:r>
              <a:rPr lang="en-AU" sz="1800" dirty="0" smtClean="0"/>
              <a:t>. </a:t>
            </a:r>
            <a:r>
              <a:rPr lang="en-AU" sz="1800" dirty="0" err="1" smtClean="0"/>
              <a:t>Brucite</a:t>
            </a:r>
            <a:r>
              <a:rPr lang="en-AU" sz="1800" dirty="0" smtClean="0"/>
              <a:t> is unique to TecEco Cements and is an ideal mineral for trapping toxic and hazardous wastes due to its layered structure, equilibrium pH level, durability and low solubility. See </a:t>
            </a:r>
            <a:r>
              <a:rPr lang="en-AU" sz="1800" dirty="0" smtClean="0">
                <a:hlinkClick r:id="rId3"/>
              </a:rPr>
              <a:t>http://www.tececo.com/products.enviro-cement.php</a:t>
            </a:r>
            <a:endParaRPr lang="en-AU" sz="1600" dirty="0" smtClean="0"/>
          </a:p>
          <a:p>
            <a:r>
              <a:rPr lang="en-AU" sz="2000" b="1" dirty="0" smtClean="0"/>
              <a:t>Tec-Cements</a:t>
            </a:r>
            <a:r>
              <a:rPr lang="en-AU" sz="1800" dirty="0" smtClean="0"/>
              <a:t> are cement blends that comprise of a hydraulic cement such as Portland cement mixed with a relatively small proportion of reactive magnesia and </a:t>
            </a:r>
            <a:r>
              <a:rPr lang="en-AU" sz="1800" dirty="0" err="1" smtClean="0"/>
              <a:t>pozzolans</a:t>
            </a:r>
            <a:r>
              <a:rPr lang="en-AU" sz="1800" dirty="0" smtClean="0"/>
              <a:t> and/or supplementary cementitious materials which react with </a:t>
            </a:r>
            <a:r>
              <a:rPr lang="en-AU" sz="1800" dirty="0" err="1" smtClean="0"/>
              <a:t>Portlandite</a:t>
            </a:r>
            <a:r>
              <a:rPr lang="en-AU" sz="1800" dirty="0" smtClean="0"/>
              <a:t> removing it and making more cement or are activated by Portland cement. They offer a solution to many of the technical problems that plague traditional cement formulations caused by the reactivity of lime (</a:t>
            </a:r>
            <a:r>
              <a:rPr lang="en-AU" sz="1800" dirty="0" err="1" smtClean="0"/>
              <a:t>Portlandite</a:t>
            </a:r>
            <a:r>
              <a:rPr lang="en-AU" sz="1800" dirty="0" smtClean="0"/>
              <a:t>) and have significant advantages including faster setting even with a high proportion of non PC additions.  </a:t>
            </a:r>
            <a:r>
              <a:rPr lang="en-AU" sz="1800" dirty="0" smtClean="0">
                <a:hlinkClick r:id="rId4"/>
              </a:rPr>
              <a:t>See </a:t>
            </a:r>
            <a:r>
              <a:rPr lang="en-AU" sz="1800" dirty="0" smtClean="0">
                <a:hlinkClick r:id="rId5"/>
              </a:rPr>
              <a:t>http://www.tececo.com/products.tec-cement.php</a:t>
            </a:r>
            <a:endParaRPr lang="en-AU" sz="1800" dirty="0" smtClean="0"/>
          </a:p>
          <a:p>
            <a:r>
              <a:rPr lang="en-AU" sz="2000" b="1" dirty="0" smtClean="0"/>
              <a:t>Others </a:t>
            </a:r>
            <a:r>
              <a:rPr lang="en-AU" sz="1800" dirty="0" smtClean="0"/>
              <a:t>Mg -</a:t>
            </a:r>
            <a:r>
              <a:rPr lang="en-AU" sz="2000" dirty="0" smtClean="0"/>
              <a:t> </a:t>
            </a:r>
            <a:r>
              <a:rPr lang="en-AU" sz="1800" dirty="0" smtClean="0"/>
              <a:t>Phosphate cements, Sorel type cements </a:t>
            </a:r>
            <a:r>
              <a:rPr lang="en-AU" sz="1800" dirty="0" smtClean="0"/>
              <a:t>and others</a:t>
            </a:r>
            <a:endParaRPr lang="en-AU" sz="1800" dirty="0"/>
          </a:p>
        </p:txBody>
      </p:sp>
    </p:spTree>
    <p:extLst>
      <p:ext uri="{BB962C8B-B14F-4D97-AF65-F5344CB8AC3E}">
        <p14:creationId xmlns:p14="http://schemas.microsoft.com/office/powerpoint/2010/main" val="391018975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6871" y="0"/>
            <a:ext cx="8229600" cy="898358"/>
          </a:xfrm>
        </p:spPr>
        <p:txBody>
          <a:bodyPr/>
          <a:lstStyle/>
          <a:p>
            <a:r>
              <a:rPr lang="en-AU" dirty="0" err="1" smtClean="0"/>
              <a:t>TecEco</a:t>
            </a:r>
            <a:r>
              <a:rPr lang="en-AU" dirty="0" smtClean="0"/>
              <a:t> Cements Strength</a:t>
            </a:r>
            <a:br>
              <a:rPr lang="en-AU" dirty="0" smtClean="0"/>
            </a:br>
            <a:r>
              <a:rPr lang="en-AU" dirty="0" smtClean="0"/>
              <a:t>with Blend and Permeability</a:t>
            </a:r>
            <a:endParaRPr lang="en-AU" dirty="0"/>
          </a:p>
        </p:txBody>
      </p:sp>
      <p:sp>
        <p:nvSpPr>
          <p:cNvPr id="8" name="Slide Number Placeholder 3"/>
          <p:cNvSpPr>
            <a:spLocks noGrp="1"/>
          </p:cNvSpPr>
          <p:nvPr>
            <p:ph type="sldNum" sz="quarter" idx="10"/>
          </p:nvPr>
        </p:nvSpPr>
        <p:spPr>
          <a:xfrm>
            <a:off x="457200" y="6245225"/>
            <a:ext cx="2133600" cy="476250"/>
          </a:xfrm>
        </p:spPr>
        <p:txBody>
          <a:bodyPr/>
          <a:lstStyle/>
          <a:p>
            <a:fld id="{D70AE3EE-B9EB-4C75-9E6D-B47B86D706FF}" type="slidenum">
              <a:rPr lang="en-US"/>
              <a:pPr/>
              <a:t>13</a:t>
            </a:fld>
            <a:endParaRPr lang="en-US"/>
          </a:p>
        </p:txBody>
      </p:sp>
      <p:sp>
        <p:nvSpPr>
          <p:cNvPr id="10" name="Rectangle 3"/>
          <p:cNvSpPr>
            <a:spLocks noChangeArrowheads="1"/>
          </p:cNvSpPr>
          <p:nvPr/>
        </p:nvSpPr>
        <p:spPr bwMode="auto">
          <a:xfrm>
            <a:off x="685800" y="8001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AU"/>
          </a:p>
        </p:txBody>
      </p:sp>
      <p:graphicFrame>
        <p:nvGraphicFramePr>
          <p:cNvPr id="11" name="Object 4"/>
          <p:cNvGraphicFramePr>
            <a:graphicFrameLocks noGrp="1" noChangeAspect="1"/>
          </p:cNvGraphicFramePr>
          <p:nvPr>
            <p:ph idx="1"/>
            <p:extLst>
              <p:ext uri="{D42A27DB-BD31-4B8C-83A1-F6EECF244321}">
                <p14:modId xmlns:p14="http://schemas.microsoft.com/office/powerpoint/2010/main" val="1517197480"/>
              </p:ext>
            </p:extLst>
          </p:nvPr>
        </p:nvGraphicFramePr>
        <p:xfrm>
          <a:off x="1117383" y="-199321"/>
          <a:ext cx="7832725" cy="6069012"/>
        </p:xfrm>
        <a:graphic>
          <a:graphicData uri="http://schemas.openxmlformats.org/drawingml/2006/chart">
            <c:chart xmlns:c="http://schemas.openxmlformats.org/drawingml/2006/chart" xmlns:r="http://schemas.openxmlformats.org/officeDocument/2006/relationships" r:id="rId2"/>
          </a:graphicData>
        </a:graphic>
      </p:graphicFrame>
      <p:sp>
        <p:nvSpPr>
          <p:cNvPr id="12" name="Text Box 5"/>
          <p:cNvSpPr txBox="1">
            <a:spLocks noChangeArrowheads="1"/>
          </p:cNvSpPr>
          <p:nvPr/>
        </p:nvSpPr>
        <p:spPr bwMode="auto">
          <a:xfrm>
            <a:off x="1418219" y="3735388"/>
            <a:ext cx="12128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sz="1800" dirty="0"/>
              <a:t>High OPC</a:t>
            </a:r>
          </a:p>
        </p:txBody>
      </p:sp>
      <p:sp>
        <p:nvSpPr>
          <p:cNvPr id="13" name="Text Box 6"/>
          <p:cNvSpPr txBox="1">
            <a:spLocks noChangeArrowheads="1"/>
          </p:cNvSpPr>
          <p:nvPr/>
        </p:nvSpPr>
        <p:spPr bwMode="auto">
          <a:xfrm>
            <a:off x="6747386" y="3297988"/>
            <a:ext cx="1708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sz="1800" dirty="0"/>
              <a:t>High Magnesia</a:t>
            </a:r>
          </a:p>
        </p:txBody>
      </p:sp>
      <p:sp>
        <p:nvSpPr>
          <p:cNvPr id="14" name="Text Box 7"/>
          <p:cNvSpPr txBox="1">
            <a:spLocks noChangeArrowheads="1"/>
          </p:cNvSpPr>
          <p:nvPr/>
        </p:nvSpPr>
        <p:spPr bwMode="auto">
          <a:xfrm>
            <a:off x="7151147" y="1279824"/>
            <a:ext cx="199285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sz="1800" dirty="0"/>
              <a:t>High </a:t>
            </a:r>
            <a:r>
              <a:rPr lang="en-US" sz="1800" dirty="0" smtClean="0"/>
              <a:t>Permeability</a:t>
            </a:r>
            <a:endParaRPr lang="en-US" sz="1800" dirty="0"/>
          </a:p>
        </p:txBody>
      </p:sp>
      <p:sp>
        <p:nvSpPr>
          <p:cNvPr id="15" name="Text Box 8"/>
          <p:cNvSpPr txBox="1">
            <a:spLocks noChangeArrowheads="1"/>
          </p:cNvSpPr>
          <p:nvPr/>
        </p:nvSpPr>
        <p:spPr bwMode="auto">
          <a:xfrm>
            <a:off x="1474980" y="4031412"/>
            <a:ext cx="376078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sz="2000" b="0" dirty="0" smtClean="0"/>
              <a:t>Strength on Arbitrary Scale </a:t>
            </a:r>
            <a:r>
              <a:rPr lang="en-US" sz="2000" b="0" dirty="0"/>
              <a:t>1-100</a:t>
            </a:r>
          </a:p>
        </p:txBody>
      </p:sp>
      <p:sp>
        <p:nvSpPr>
          <p:cNvPr id="16" name="Text Box 9"/>
          <p:cNvSpPr txBox="1">
            <a:spLocks noChangeArrowheads="1"/>
          </p:cNvSpPr>
          <p:nvPr/>
        </p:nvSpPr>
        <p:spPr bwMode="auto">
          <a:xfrm>
            <a:off x="1109856" y="1100227"/>
            <a:ext cx="24447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sz="1800" dirty="0"/>
              <a:t>Tec-cement concretes</a:t>
            </a:r>
          </a:p>
        </p:txBody>
      </p:sp>
      <p:sp>
        <p:nvSpPr>
          <p:cNvPr id="17" name="Text Box 10"/>
          <p:cNvSpPr txBox="1">
            <a:spLocks noChangeArrowheads="1"/>
          </p:cNvSpPr>
          <p:nvPr/>
        </p:nvSpPr>
        <p:spPr bwMode="auto">
          <a:xfrm>
            <a:off x="4492624" y="2108993"/>
            <a:ext cx="2457450" cy="366713"/>
          </a:xfrm>
          <a:prstGeom prst="rect">
            <a:avLst/>
          </a:prstGeom>
          <a:noFill/>
          <a:ln>
            <a:noFill/>
          </a:ln>
          <a:effectLst/>
          <a:extLst>
            <a:ext uri="{909E8E84-426E-40DD-AFC4-6F175D3DCCD1}">
              <a14:hiddenFill xmlns:a14="http://schemas.microsoft.com/office/drawing/2010/main">
                <a:solidFill>
                  <a:srgbClr val="FF99CC"/>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sz="1800" dirty="0"/>
              <a:t>Eco-cement concretes</a:t>
            </a:r>
          </a:p>
        </p:txBody>
      </p:sp>
      <p:sp>
        <p:nvSpPr>
          <p:cNvPr id="18" name="Text Box 11"/>
          <p:cNvSpPr txBox="1">
            <a:spLocks noChangeArrowheads="1"/>
          </p:cNvSpPr>
          <p:nvPr/>
        </p:nvSpPr>
        <p:spPr bwMode="auto">
          <a:xfrm>
            <a:off x="3813368" y="2823779"/>
            <a:ext cx="284479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sz="1800" dirty="0" err="1"/>
              <a:t>Enviro</a:t>
            </a:r>
            <a:r>
              <a:rPr lang="en-US" sz="1800" dirty="0"/>
              <a:t>-cement concretes</a:t>
            </a:r>
          </a:p>
        </p:txBody>
      </p:sp>
      <p:sp>
        <p:nvSpPr>
          <p:cNvPr id="19" name="Content Placeholder 2"/>
          <p:cNvSpPr txBox="1">
            <a:spLocks/>
          </p:cNvSpPr>
          <p:nvPr/>
        </p:nvSpPr>
        <p:spPr bwMode="auto">
          <a:xfrm>
            <a:off x="900574" y="4572000"/>
            <a:ext cx="3794898" cy="201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AU" sz="1600" dirty="0" smtClean="0"/>
              <a:t>Mg -&gt; High molar volume growth</a:t>
            </a:r>
          </a:p>
          <a:p>
            <a:r>
              <a:rPr lang="en-AU" sz="1600" dirty="0" smtClean="0"/>
              <a:t>Ideal microstructure</a:t>
            </a:r>
          </a:p>
          <a:p>
            <a:r>
              <a:rPr lang="en-AU" sz="1600" dirty="0" smtClean="0"/>
              <a:t>Bonding</a:t>
            </a:r>
          </a:p>
          <a:p>
            <a:r>
              <a:rPr lang="en-AU" sz="1600" dirty="0" smtClean="0"/>
              <a:t>Stability</a:t>
            </a:r>
          </a:p>
          <a:p>
            <a:r>
              <a:rPr lang="en-AU" sz="1600" dirty="0" smtClean="0"/>
              <a:t>Ideal pH for wastes immobilisation</a:t>
            </a:r>
          </a:p>
          <a:p>
            <a:r>
              <a:rPr lang="en-AU" sz="1600" dirty="0" smtClean="0"/>
              <a:t>Sequestration</a:t>
            </a:r>
            <a:endParaRPr lang="en-AU" sz="1600" dirty="0"/>
          </a:p>
        </p:txBody>
      </p:sp>
    </p:spTree>
    <p:extLst>
      <p:ext uri="{BB962C8B-B14F-4D97-AF65-F5344CB8AC3E}">
        <p14:creationId xmlns:p14="http://schemas.microsoft.com/office/powerpoint/2010/main" val="32291011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6105" y="-1"/>
            <a:ext cx="8229600" cy="1371601"/>
          </a:xfrm>
        </p:spPr>
        <p:txBody>
          <a:bodyPr/>
          <a:lstStyle/>
          <a:p>
            <a:r>
              <a:rPr lang="en-AU" sz="3600" dirty="0" smtClean="0"/>
              <a:t>The Concept of a Carbonate</a:t>
            </a:r>
            <a:br>
              <a:rPr lang="en-AU" sz="3600" dirty="0" smtClean="0"/>
            </a:br>
            <a:r>
              <a:rPr lang="en-AU" sz="3600" dirty="0" smtClean="0"/>
              <a:t>Built Environment</a:t>
            </a:r>
            <a:endParaRPr lang="en-AU" sz="3600" dirty="0"/>
          </a:p>
        </p:txBody>
      </p:sp>
      <p:sp>
        <p:nvSpPr>
          <p:cNvPr id="4" name="TextBox 3"/>
          <p:cNvSpPr txBox="1"/>
          <p:nvPr/>
        </p:nvSpPr>
        <p:spPr>
          <a:xfrm>
            <a:off x="553047" y="1350022"/>
            <a:ext cx="8092216" cy="4893647"/>
          </a:xfrm>
          <a:prstGeom prst="rect">
            <a:avLst/>
          </a:prstGeom>
          <a:noFill/>
        </p:spPr>
        <p:txBody>
          <a:bodyPr wrap="square" rtlCol="0">
            <a:spAutoFit/>
          </a:bodyPr>
          <a:lstStyle/>
          <a:p>
            <a:r>
              <a:rPr lang="en-AU" sz="2400" dirty="0" smtClean="0"/>
              <a:t>John Harrison from </a:t>
            </a:r>
            <a:r>
              <a:rPr lang="en-AU" sz="2400" dirty="0" err="1" smtClean="0"/>
              <a:t>TecEco</a:t>
            </a:r>
            <a:r>
              <a:rPr lang="en-AU" sz="2400" dirty="0" smtClean="0"/>
              <a:t> has for many years been advocating the carbonate built environment solution to global warming</a:t>
            </a:r>
          </a:p>
          <a:p>
            <a:endParaRPr lang="en-AU" sz="2400" dirty="0"/>
          </a:p>
          <a:p>
            <a:r>
              <a:rPr lang="en-AU" sz="2400" dirty="0" smtClean="0"/>
              <a:t>13th </a:t>
            </a:r>
            <a:r>
              <a:rPr lang="en-AU" sz="2400" dirty="0"/>
              <a:t>July 2002 – Fred Pearce in New Scientist about </a:t>
            </a:r>
            <a:r>
              <a:rPr lang="en-AU" sz="2400" dirty="0" err="1"/>
              <a:t>TecEco</a:t>
            </a:r>
            <a:r>
              <a:rPr lang="en-AU" sz="2400" dirty="0"/>
              <a:t> </a:t>
            </a:r>
            <a:r>
              <a:rPr lang="en-AU" sz="2400" dirty="0" smtClean="0"/>
              <a:t>magnesium cement technology:</a:t>
            </a:r>
          </a:p>
          <a:p>
            <a:endParaRPr lang="en-AU" sz="2400" dirty="0"/>
          </a:p>
          <a:p>
            <a:r>
              <a:rPr lang="en-AU" sz="2400" dirty="0"/>
              <a:t>“THERE is a way to make our city streets as green as the Amazon rainforest. Almost every aspect of the built environment, from bridges to factories to tower blocks, and from roads to sea walls, could be turned into structures that soak up carbon dioxide- the main greenhouse gas behind global warming. All we need to do is change the way we make cement.</a:t>
            </a:r>
          </a:p>
          <a:p>
            <a:endParaRPr lang="en-AU" sz="2400" dirty="0"/>
          </a:p>
        </p:txBody>
      </p:sp>
      <p:sp>
        <p:nvSpPr>
          <p:cNvPr id="5" name="TextBox 4"/>
          <p:cNvSpPr txBox="1"/>
          <p:nvPr/>
        </p:nvSpPr>
        <p:spPr>
          <a:xfrm>
            <a:off x="566494" y="5920503"/>
            <a:ext cx="7772400" cy="646331"/>
          </a:xfrm>
          <a:prstGeom prst="rect">
            <a:avLst/>
          </a:prstGeom>
          <a:noFill/>
        </p:spPr>
        <p:txBody>
          <a:bodyPr wrap="square" rtlCol="0">
            <a:spAutoFit/>
          </a:bodyPr>
          <a:lstStyle/>
          <a:p>
            <a:r>
              <a:rPr lang="en-AU" dirty="0" smtClean="0"/>
              <a:t>All we have to do is change the way we do things and do what a big old tree does – make our homes out of CO2.</a:t>
            </a:r>
            <a:endParaRPr lang="en-AU" dirty="0"/>
          </a:p>
        </p:txBody>
      </p:sp>
    </p:spTree>
    <p:extLst>
      <p:ext uri="{BB962C8B-B14F-4D97-AF65-F5344CB8AC3E}">
        <p14:creationId xmlns:p14="http://schemas.microsoft.com/office/powerpoint/2010/main" val="279978040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6105" y="0"/>
            <a:ext cx="8229600" cy="897467"/>
          </a:xfrm>
        </p:spPr>
        <p:txBody>
          <a:bodyPr/>
          <a:lstStyle/>
          <a:p>
            <a:r>
              <a:rPr lang="en-AU" sz="2800" dirty="0"/>
              <a:t>How Much Man Made </a:t>
            </a:r>
            <a:r>
              <a:rPr lang="en-AU" sz="2800" dirty="0" smtClean="0"/>
              <a:t>Carbonate</a:t>
            </a:r>
            <a:br>
              <a:rPr lang="en-AU" sz="2800" dirty="0" smtClean="0"/>
            </a:br>
            <a:r>
              <a:rPr lang="en-AU" sz="2800" dirty="0" smtClean="0"/>
              <a:t>to Neutralise our </a:t>
            </a:r>
            <a:r>
              <a:rPr lang="en-AU" sz="2800" dirty="0" err="1" smtClean="0"/>
              <a:t>Emmissions</a:t>
            </a:r>
            <a:r>
              <a:rPr lang="en-AU" sz="2800" dirty="0" smtClean="0"/>
              <a:t>?</a:t>
            </a:r>
            <a:endParaRPr lang="en-AU" sz="2800" dirty="0"/>
          </a:p>
        </p:txBody>
      </p:sp>
      <p:sp>
        <p:nvSpPr>
          <p:cNvPr id="4" name="TextBox 3"/>
          <p:cNvSpPr txBox="1"/>
          <p:nvPr/>
        </p:nvSpPr>
        <p:spPr>
          <a:xfrm>
            <a:off x="751044" y="1806886"/>
            <a:ext cx="7707157" cy="5324535"/>
          </a:xfrm>
          <a:prstGeom prst="rect">
            <a:avLst/>
          </a:prstGeom>
          <a:noFill/>
        </p:spPr>
        <p:txBody>
          <a:bodyPr wrap="square" rtlCol="0">
            <a:spAutoFit/>
          </a:bodyPr>
          <a:lstStyle/>
          <a:p>
            <a:pPr eaLnBrk="1" hangingPunct="1"/>
            <a:r>
              <a:rPr lang="en-AU" sz="1600" dirty="0" err="1" smtClean="0">
                <a:cs typeface="Calibri" pitchFamily="34" charset="0"/>
              </a:rPr>
              <a:t>MgO</a:t>
            </a:r>
            <a:r>
              <a:rPr lang="en-AU" sz="1600" dirty="0" smtClean="0">
                <a:cs typeface="Calibri" pitchFamily="34" charset="0"/>
              </a:rPr>
              <a:t> </a:t>
            </a:r>
            <a:r>
              <a:rPr lang="en-AU" sz="1600" dirty="0">
                <a:cs typeface="Calibri" pitchFamily="34" charset="0"/>
              </a:rPr>
              <a:t>+ H2O =&gt; Mg(OH)2 + CO2 + 2H2O =&gt; MgCO3.3H2O</a:t>
            </a:r>
            <a:br>
              <a:rPr lang="en-AU" sz="1600" dirty="0">
                <a:cs typeface="Calibri" pitchFamily="34" charset="0"/>
              </a:rPr>
            </a:br>
            <a:r>
              <a:rPr lang="en-AU" sz="1600" dirty="0">
                <a:cs typeface="Calibri" pitchFamily="34" charset="0"/>
              </a:rPr>
              <a:t>40.31 + 18(l) =&gt; 58.31 + 44.01(g) + 2 X 18(l) =&gt; 138.368 molar masses.</a:t>
            </a:r>
            <a:br>
              <a:rPr lang="en-AU" sz="1600" dirty="0">
                <a:cs typeface="Calibri" pitchFamily="34" charset="0"/>
              </a:rPr>
            </a:br>
            <a:r>
              <a:rPr lang="en-AU" sz="1600" dirty="0">
                <a:cs typeface="Calibri" pitchFamily="34" charset="0"/>
              </a:rPr>
              <a:t>44.01 parts by mass of CO2 ~= 138.368 parts by mass MgCO3.3H2O</a:t>
            </a:r>
            <a:br>
              <a:rPr lang="en-AU" sz="1600" dirty="0">
                <a:cs typeface="Calibri" pitchFamily="34" charset="0"/>
              </a:rPr>
            </a:br>
            <a:r>
              <a:rPr lang="en-AU" sz="1600" dirty="0">
                <a:cs typeface="Calibri" pitchFamily="34" charset="0"/>
              </a:rPr>
              <a:t>1 ~= 138.368/44.01= 3.144</a:t>
            </a:r>
            <a:br>
              <a:rPr lang="en-AU" sz="1600" dirty="0">
                <a:cs typeface="Calibri" pitchFamily="34" charset="0"/>
              </a:rPr>
            </a:br>
            <a:r>
              <a:rPr lang="en-AU" sz="1600" dirty="0">
                <a:cs typeface="Calibri" pitchFamily="34" charset="0"/>
              </a:rPr>
              <a:t>12 billion tonnes CO2 ~= </a:t>
            </a:r>
            <a:r>
              <a:rPr lang="en-AU" sz="2000" b="1" dirty="0">
                <a:cs typeface="Calibri" pitchFamily="34" charset="0"/>
              </a:rPr>
              <a:t>37.728 billion tonnes of </a:t>
            </a:r>
            <a:r>
              <a:rPr lang="en-AU" sz="2000" b="1" dirty="0" err="1">
                <a:cs typeface="Calibri" pitchFamily="34" charset="0"/>
              </a:rPr>
              <a:t>nesquehonite</a:t>
            </a:r>
            <a:endParaRPr lang="en-AU" sz="1600" b="1" dirty="0">
              <a:cs typeface="Calibri" pitchFamily="34" charset="0"/>
            </a:endParaRPr>
          </a:p>
          <a:p>
            <a:pPr eaLnBrk="1" hangingPunct="1"/>
            <a:r>
              <a:rPr lang="en-AU" sz="1600" dirty="0">
                <a:cs typeface="Calibri" pitchFamily="34" charset="0"/>
              </a:rPr>
              <a:t>or</a:t>
            </a:r>
          </a:p>
          <a:p>
            <a:pPr eaLnBrk="1" hangingPunct="1"/>
            <a:r>
              <a:rPr lang="en-AU" sz="1600" dirty="0" err="1">
                <a:cs typeface="Calibri" pitchFamily="34" charset="0"/>
              </a:rPr>
              <a:t>MgO</a:t>
            </a:r>
            <a:r>
              <a:rPr lang="en-AU" sz="1600" dirty="0">
                <a:cs typeface="Calibri" pitchFamily="34" charset="0"/>
              </a:rPr>
              <a:t> + H2O =&gt; Mg(OH)2 + CO2 + 2H2O =&gt; MgCO3</a:t>
            </a:r>
            <a:br>
              <a:rPr lang="en-AU" sz="1600" dirty="0">
                <a:cs typeface="Calibri" pitchFamily="34" charset="0"/>
              </a:rPr>
            </a:br>
            <a:r>
              <a:rPr lang="en-AU" sz="1600" dirty="0">
                <a:cs typeface="Calibri" pitchFamily="34" charset="0"/>
              </a:rPr>
              <a:t>40.31 + 18(l) =&gt; 58.31 + 44.01(g) + 2 X 18(l) =&gt; 84.32 molar masses.</a:t>
            </a:r>
            <a:br>
              <a:rPr lang="en-AU" sz="1600" dirty="0">
                <a:cs typeface="Calibri" pitchFamily="34" charset="0"/>
              </a:rPr>
            </a:br>
            <a:r>
              <a:rPr lang="en-AU" sz="1600" dirty="0">
                <a:cs typeface="Calibri" pitchFamily="34" charset="0"/>
              </a:rPr>
              <a:t>CO2 ~= MgCO3</a:t>
            </a:r>
            <a:br>
              <a:rPr lang="en-AU" sz="1600" dirty="0">
                <a:cs typeface="Calibri" pitchFamily="34" charset="0"/>
              </a:rPr>
            </a:br>
            <a:r>
              <a:rPr lang="en-AU" sz="1600" dirty="0">
                <a:cs typeface="Calibri" pitchFamily="34" charset="0"/>
              </a:rPr>
              <a:t>44.01 parts by mass of CO2 ~= 84.32 parts by mass MgCO3</a:t>
            </a:r>
            <a:br>
              <a:rPr lang="en-AU" sz="1600" dirty="0">
                <a:cs typeface="Calibri" pitchFamily="34" charset="0"/>
              </a:rPr>
            </a:br>
            <a:r>
              <a:rPr lang="en-AU" sz="1600" dirty="0">
                <a:cs typeface="Calibri" pitchFamily="34" charset="0"/>
              </a:rPr>
              <a:t>1 ~= 84.32/44.01= 1.9159</a:t>
            </a:r>
            <a:br>
              <a:rPr lang="en-AU" sz="1600" dirty="0">
                <a:cs typeface="Calibri" pitchFamily="34" charset="0"/>
              </a:rPr>
            </a:br>
            <a:r>
              <a:rPr lang="en-AU" sz="1600" dirty="0">
                <a:cs typeface="Calibri" pitchFamily="34" charset="0"/>
              </a:rPr>
              <a:t>12 billion tonnes CO2 ~= </a:t>
            </a:r>
            <a:r>
              <a:rPr lang="en-AU" sz="2000" b="1" dirty="0">
                <a:cs typeface="Calibri" pitchFamily="34" charset="0"/>
              </a:rPr>
              <a:t>22.99 billion tonnes </a:t>
            </a:r>
            <a:r>
              <a:rPr lang="en-AU" sz="2000" b="1" dirty="0" err="1" smtClean="0">
                <a:cs typeface="Calibri" pitchFamily="34" charset="0"/>
              </a:rPr>
              <a:t>magnesite</a:t>
            </a:r>
            <a:endParaRPr lang="en-AU" sz="2000" b="1" dirty="0" smtClean="0">
              <a:cs typeface="Calibri" pitchFamily="34" charset="0"/>
            </a:endParaRPr>
          </a:p>
          <a:p>
            <a:pPr eaLnBrk="1" hangingPunct="1"/>
            <a:endParaRPr lang="en-AU" sz="2000" b="1" dirty="0">
              <a:cs typeface="Calibri" pitchFamily="34" charset="0"/>
            </a:endParaRPr>
          </a:p>
          <a:p>
            <a:pPr eaLnBrk="1" hangingPunct="1"/>
            <a:r>
              <a:rPr lang="en-AU" sz="1600" dirty="0" err="1"/>
              <a:t>CaO</a:t>
            </a:r>
            <a:r>
              <a:rPr lang="en-AU" sz="1600" dirty="0"/>
              <a:t> + H2O =&gt; </a:t>
            </a:r>
            <a:r>
              <a:rPr lang="en-AU" sz="1600" dirty="0" err="1"/>
              <a:t>Ca</a:t>
            </a:r>
            <a:r>
              <a:rPr lang="en-AU" sz="1600" dirty="0"/>
              <a:t>(OH)2 + CO2 + 2H2O =&gt; CaCO3</a:t>
            </a:r>
            <a:br>
              <a:rPr lang="en-AU" sz="1600" dirty="0"/>
            </a:br>
            <a:r>
              <a:rPr lang="en-AU" sz="1600" dirty="0"/>
              <a:t>56.08 + 18(l) =&gt; 74.08 + 44.01(g) + 2 X 18(l) =&gt; 100.09 molar masses.</a:t>
            </a:r>
            <a:br>
              <a:rPr lang="en-AU" sz="1600" dirty="0"/>
            </a:br>
            <a:r>
              <a:rPr lang="en-AU" sz="1600" dirty="0"/>
              <a:t>CO2 ~= CaCO3</a:t>
            </a:r>
            <a:br>
              <a:rPr lang="en-AU" sz="1600" dirty="0"/>
            </a:br>
            <a:r>
              <a:rPr lang="en-AU" sz="1600" dirty="0"/>
              <a:t>44.01 parts by mass of CO2 ~= 100.09 parts by mass MgCO3</a:t>
            </a:r>
            <a:br>
              <a:rPr lang="en-AU" sz="1600" dirty="0"/>
            </a:br>
            <a:r>
              <a:rPr lang="en-AU" sz="1600" dirty="0"/>
              <a:t>1 ~= 100.09/44.01= 2.274</a:t>
            </a:r>
            <a:br>
              <a:rPr lang="en-AU" sz="1600" dirty="0"/>
            </a:br>
            <a:r>
              <a:rPr lang="en-AU" sz="1600" dirty="0"/>
              <a:t>12 billion tonnes CO2 ~= </a:t>
            </a:r>
            <a:r>
              <a:rPr lang="en-AU" sz="2000" b="1" dirty="0"/>
              <a:t>27.29 billion tonnes calcite (limestone)</a:t>
            </a:r>
            <a:r>
              <a:rPr lang="en-AU" sz="1600" dirty="0"/>
              <a:t> </a:t>
            </a:r>
            <a:endParaRPr lang="en-AU" sz="1600" b="1" dirty="0">
              <a:cs typeface="Calibri" pitchFamily="34" charset="0"/>
            </a:endParaRPr>
          </a:p>
          <a:p>
            <a:endParaRPr lang="en-AU" sz="1400" dirty="0"/>
          </a:p>
        </p:txBody>
      </p:sp>
      <p:sp>
        <p:nvSpPr>
          <p:cNvPr id="5" name="Rectangle 3"/>
          <p:cNvSpPr>
            <a:spLocks noGrp="1" noChangeArrowheads="1"/>
          </p:cNvSpPr>
          <p:nvPr>
            <p:ph idx="1"/>
          </p:nvPr>
        </p:nvSpPr>
        <p:spPr>
          <a:xfrm>
            <a:off x="643467" y="1035067"/>
            <a:ext cx="8377518" cy="830997"/>
          </a:xfrm>
        </p:spPr>
        <p:txBody>
          <a:bodyPr wrap="square" anchor="ctr">
            <a:spAutoFit/>
          </a:bodyPr>
          <a:lstStyle/>
          <a:p>
            <a:pPr marL="0" indent="0" eaLnBrk="1" hangingPunct="1">
              <a:spcBef>
                <a:spcPct val="0"/>
              </a:spcBef>
              <a:buNone/>
            </a:pPr>
            <a:r>
              <a:rPr lang="en-AU" sz="2400" dirty="0" smtClean="0"/>
              <a:t>If a proportion of the built environment were man made carbonate, how much would we need to reverse global warming?</a:t>
            </a:r>
            <a:endParaRPr lang="en-US" sz="2400" dirty="0" smtClean="0"/>
          </a:p>
        </p:txBody>
      </p:sp>
    </p:spTree>
    <p:extLst>
      <p:ext uri="{BB962C8B-B14F-4D97-AF65-F5344CB8AC3E}">
        <p14:creationId xmlns:p14="http://schemas.microsoft.com/office/powerpoint/2010/main" val="34166372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Chart 11"/>
          <p:cNvGraphicFramePr>
            <a:graphicFrameLocks/>
          </p:cNvGraphicFramePr>
          <p:nvPr>
            <p:extLst>
              <p:ext uri="{D42A27DB-BD31-4B8C-83A1-F6EECF244321}">
                <p14:modId xmlns:p14="http://schemas.microsoft.com/office/powerpoint/2010/main" val="3262790224"/>
              </p:ext>
            </p:extLst>
          </p:nvPr>
        </p:nvGraphicFramePr>
        <p:xfrm>
          <a:off x="0" y="1148468"/>
          <a:ext cx="8982636" cy="3634726"/>
        </p:xfrm>
        <a:graphic>
          <a:graphicData uri="http://schemas.openxmlformats.org/drawingml/2006/chart">
            <c:chart xmlns:c="http://schemas.openxmlformats.org/drawingml/2006/chart" xmlns:r="http://schemas.openxmlformats.org/officeDocument/2006/relationships" r:id="rId2"/>
          </a:graphicData>
        </a:graphic>
      </p:graphicFrame>
      <p:cxnSp>
        <p:nvCxnSpPr>
          <p:cNvPr id="23" name="Straight Arrow Connector 22"/>
          <p:cNvCxnSpPr/>
          <p:nvPr/>
        </p:nvCxnSpPr>
        <p:spPr>
          <a:xfrm flipH="1" flipV="1">
            <a:off x="6981507" y="2729753"/>
            <a:ext cx="8462" cy="45870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4" name="Title 23"/>
          <p:cNvSpPr>
            <a:spLocks noGrp="1"/>
          </p:cNvSpPr>
          <p:nvPr>
            <p:ph type="title"/>
          </p:nvPr>
        </p:nvSpPr>
        <p:spPr>
          <a:xfrm>
            <a:off x="426105" y="0"/>
            <a:ext cx="8229600" cy="1003300"/>
          </a:xfrm>
        </p:spPr>
        <p:txBody>
          <a:bodyPr/>
          <a:lstStyle/>
          <a:p>
            <a:r>
              <a:rPr lang="en-AU" dirty="0"/>
              <a:t>The </a:t>
            </a:r>
            <a:r>
              <a:rPr lang="en-AU" dirty="0" smtClean="0"/>
              <a:t>Potential for Man Made</a:t>
            </a:r>
            <a:br>
              <a:rPr lang="en-AU" dirty="0" smtClean="0"/>
            </a:br>
            <a:r>
              <a:rPr lang="en-AU" dirty="0" smtClean="0"/>
              <a:t>Carbonates in Concretes</a:t>
            </a:r>
            <a:endParaRPr lang="en-AU" dirty="0"/>
          </a:p>
        </p:txBody>
      </p:sp>
      <p:graphicFrame>
        <p:nvGraphicFramePr>
          <p:cNvPr id="13" name="Table 12"/>
          <p:cNvGraphicFramePr>
            <a:graphicFrameLocks noGrp="1"/>
          </p:cNvGraphicFramePr>
          <p:nvPr>
            <p:extLst>
              <p:ext uri="{D42A27DB-BD31-4B8C-83A1-F6EECF244321}">
                <p14:modId xmlns:p14="http://schemas.microsoft.com/office/powerpoint/2010/main" val="667462881"/>
              </p:ext>
            </p:extLst>
          </p:nvPr>
        </p:nvGraphicFramePr>
        <p:xfrm>
          <a:off x="788520" y="4787155"/>
          <a:ext cx="6963705" cy="1963270"/>
        </p:xfrm>
        <a:graphic>
          <a:graphicData uri="http://schemas.openxmlformats.org/drawingml/2006/table">
            <a:tbl>
              <a:tblPr firstRow="1">
                <a:tableStyleId>{5C22544A-7EE6-4342-B048-85BDC9FD1C3A}</a:tableStyleId>
              </a:tblPr>
              <a:tblGrid>
                <a:gridCol w="4912540"/>
                <a:gridCol w="1066606"/>
                <a:gridCol w="984559"/>
              </a:tblGrid>
              <a:tr h="196327">
                <a:tc gridSpan="3">
                  <a:txBody>
                    <a:bodyPr/>
                    <a:lstStyle/>
                    <a:p>
                      <a:pPr algn="l" fontAlgn="b"/>
                      <a:r>
                        <a:rPr lang="en-AU" sz="1200" u="none" strike="noStrike">
                          <a:effectLst/>
                        </a:rPr>
                        <a:t>Assumptions  -  50% non PC N-Mg mix and Substitution by Mg Carbonate Aggregate</a:t>
                      </a:r>
                      <a:endParaRPr lang="en-AU" sz="1200" b="0" i="0" u="none" strike="noStrike">
                        <a:effectLst/>
                        <a:latin typeface="Arial"/>
                      </a:endParaRPr>
                    </a:p>
                  </a:txBody>
                  <a:tcPr marL="0" marR="0" marT="0" marB="0" anchor="b"/>
                </a:tc>
                <a:tc hMerge="1">
                  <a:txBody>
                    <a:bodyPr/>
                    <a:lstStyle/>
                    <a:p>
                      <a:endParaRPr lang="en-AU"/>
                    </a:p>
                  </a:txBody>
                  <a:tcPr/>
                </a:tc>
                <a:tc hMerge="1">
                  <a:txBody>
                    <a:bodyPr/>
                    <a:lstStyle/>
                    <a:p>
                      <a:endParaRPr lang="en-AU"/>
                    </a:p>
                  </a:txBody>
                  <a:tcPr/>
                </a:tc>
              </a:tr>
              <a:tr h="196327">
                <a:tc>
                  <a:txBody>
                    <a:bodyPr/>
                    <a:lstStyle/>
                    <a:p>
                      <a:pPr algn="l" fontAlgn="b"/>
                      <a:r>
                        <a:rPr lang="en-AU" sz="1200" u="none" strike="noStrike">
                          <a:effectLst/>
                        </a:rPr>
                        <a:t>Percentage by Weight of Cement in Concrete</a:t>
                      </a:r>
                      <a:endParaRPr lang="en-AU" sz="1200" b="0" i="0" u="none" strike="noStrike">
                        <a:effectLst/>
                        <a:latin typeface="Arial"/>
                      </a:endParaRPr>
                    </a:p>
                  </a:txBody>
                  <a:tcPr marL="0" marR="0" marT="0" marB="0" anchor="b"/>
                </a:tc>
                <a:tc>
                  <a:txBody>
                    <a:bodyPr/>
                    <a:lstStyle/>
                    <a:p>
                      <a:pPr algn="r" fontAlgn="b"/>
                      <a:r>
                        <a:rPr lang="en-AU" sz="1200" u="none" strike="noStrike">
                          <a:effectLst/>
                        </a:rPr>
                        <a:t>15.00%</a:t>
                      </a:r>
                      <a:endParaRPr lang="en-AU" sz="1200" b="0" i="0" u="none" strike="noStrike">
                        <a:effectLst/>
                        <a:latin typeface="Arial"/>
                      </a:endParaRPr>
                    </a:p>
                  </a:txBody>
                  <a:tcPr marL="0" marR="0" marT="0" marB="0" anchor="b"/>
                </a:tc>
                <a:tc>
                  <a:txBody>
                    <a:bodyPr/>
                    <a:lstStyle/>
                    <a:p>
                      <a:pPr algn="l" fontAlgn="b"/>
                      <a:endParaRPr lang="en-AU" sz="1000" b="0" i="0" u="none" strike="noStrike">
                        <a:effectLst/>
                        <a:latin typeface="Arial"/>
                      </a:endParaRPr>
                    </a:p>
                  </a:txBody>
                  <a:tcPr marL="0" marR="0" marT="0" marB="0" anchor="b"/>
                </a:tc>
              </a:tr>
              <a:tr h="196327">
                <a:tc>
                  <a:txBody>
                    <a:bodyPr/>
                    <a:lstStyle/>
                    <a:p>
                      <a:pPr algn="l" fontAlgn="b"/>
                      <a:r>
                        <a:rPr lang="en-AU" sz="1200" u="none" strike="noStrike">
                          <a:effectLst/>
                        </a:rPr>
                        <a:t>Percentage by weight of MgO in cement</a:t>
                      </a:r>
                      <a:endParaRPr lang="en-AU" sz="1200" b="0" i="0" u="none" strike="noStrike">
                        <a:effectLst/>
                        <a:latin typeface="Arial"/>
                      </a:endParaRPr>
                    </a:p>
                  </a:txBody>
                  <a:tcPr marL="0" marR="0" marT="0" marB="0" anchor="b"/>
                </a:tc>
                <a:tc>
                  <a:txBody>
                    <a:bodyPr/>
                    <a:lstStyle/>
                    <a:p>
                      <a:pPr algn="r" fontAlgn="b"/>
                      <a:r>
                        <a:rPr lang="en-AU" sz="1200" u="none" strike="noStrike">
                          <a:effectLst/>
                        </a:rPr>
                        <a:t>6%</a:t>
                      </a:r>
                      <a:endParaRPr lang="en-AU" sz="1200" b="0" i="0" u="none" strike="noStrike">
                        <a:effectLst/>
                        <a:latin typeface="Arial"/>
                      </a:endParaRPr>
                    </a:p>
                  </a:txBody>
                  <a:tcPr marL="0" marR="0" marT="0" marB="0" anchor="b"/>
                </a:tc>
                <a:tc>
                  <a:txBody>
                    <a:bodyPr/>
                    <a:lstStyle/>
                    <a:p>
                      <a:pPr algn="l" fontAlgn="b"/>
                      <a:endParaRPr lang="en-AU" sz="1000" b="0" i="0" u="none" strike="noStrike">
                        <a:effectLst/>
                        <a:latin typeface="Arial"/>
                      </a:endParaRPr>
                    </a:p>
                  </a:txBody>
                  <a:tcPr marL="0" marR="0" marT="0" marB="0" anchor="b"/>
                </a:tc>
              </a:tr>
              <a:tr h="196327">
                <a:tc>
                  <a:txBody>
                    <a:bodyPr/>
                    <a:lstStyle/>
                    <a:p>
                      <a:pPr algn="l" fontAlgn="b"/>
                      <a:r>
                        <a:rPr lang="en-AU" sz="1200" u="none" strike="noStrike">
                          <a:effectLst/>
                        </a:rPr>
                        <a:t>Percentage by weight CaO in cement</a:t>
                      </a:r>
                      <a:endParaRPr lang="en-AU" sz="1200" b="0" i="0" u="none" strike="noStrike">
                        <a:effectLst/>
                        <a:latin typeface="Arial"/>
                      </a:endParaRPr>
                    </a:p>
                  </a:txBody>
                  <a:tcPr marL="0" marR="0" marT="0" marB="0" anchor="b"/>
                </a:tc>
                <a:tc>
                  <a:txBody>
                    <a:bodyPr/>
                    <a:lstStyle/>
                    <a:p>
                      <a:pPr algn="r" fontAlgn="b"/>
                      <a:r>
                        <a:rPr lang="en-AU" sz="1200" u="none" strike="noStrike">
                          <a:effectLst/>
                        </a:rPr>
                        <a:t>29%</a:t>
                      </a:r>
                      <a:endParaRPr lang="en-AU" sz="1200" b="0" i="0" u="none" strike="noStrike">
                        <a:effectLst/>
                        <a:latin typeface="Arial"/>
                      </a:endParaRPr>
                    </a:p>
                  </a:txBody>
                  <a:tcPr marL="0" marR="0" marT="0" marB="0" anchor="b"/>
                </a:tc>
                <a:tc>
                  <a:txBody>
                    <a:bodyPr/>
                    <a:lstStyle/>
                    <a:p>
                      <a:pPr algn="l" fontAlgn="b"/>
                      <a:endParaRPr lang="en-AU" sz="1000" b="0" i="0" u="none" strike="noStrike">
                        <a:effectLst/>
                        <a:latin typeface="Arial"/>
                      </a:endParaRPr>
                    </a:p>
                  </a:txBody>
                  <a:tcPr marL="0" marR="0" marT="0" marB="0" anchor="b"/>
                </a:tc>
              </a:tr>
              <a:tr h="196327">
                <a:tc>
                  <a:txBody>
                    <a:bodyPr/>
                    <a:lstStyle/>
                    <a:p>
                      <a:pPr algn="l" fontAlgn="b"/>
                      <a:r>
                        <a:rPr lang="en-AU" sz="1200" u="none" strike="noStrike">
                          <a:effectLst/>
                        </a:rPr>
                        <a:t>Proportion Cement Flyash and/or GBFS</a:t>
                      </a:r>
                      <a:endParaRPr lang="en-AU" sz="1200" b="0" i="0" u="none" strike="noStrike">
                        <a:effectLst/>
                        <a:latin typeface="Arial"/>
                      </a:endParaRPr>
                    </a:p>
                  </a:txBody>
                  <a:tcPr marL="0" marR="0" marT="0" marB="0" anchor="b"/>
                </a:tc>
                <a:tc>
                  <a:txBody>
                    <a:bodyPr/>
                    <a:lstStyle/>
                    <a:p>
                      <a:pPr algn="r" fontAlgn="b"/>
                      <a:r>
                        <a:rPr lang="en-AU" sz="1200" u="none" strike="noStrike">
                          <a:effectLst/>
                        </a:rPr>
                        <a:t>50%</a:t>
                      </a:r>
                      <a:endParaRPr lang="en-AU" sz="1200" b="0" i="0" u="none" strike="noStrike">
                        <a:effectLst/>
                        <a:latin typeface="Arial"/>
                      </a:endParaRPr>
                    </a:p>
                  </a:txBody>
                  <a:tcPr marL="0" marR="0" marT="0" marB="0" anchor="b"/>
                </a:tc>
                <a:tc>
                  <a:txBody>
                    <a:bodyPr/>
                    <a:lstStyle/>
                    <a:p>
                      <a:pPr algn="l" fontAlgn="b"/>
                      <a:endParaRPr lang="en-AU" sz="1000" b="0" i="0" u="none" strike="noStrike">
                        <a:effectLst/>
                        <a:latin typeface="Arial"/>
                      </a:endParaRPr>
                    </a:p>
                  </a:txBody>
                  <a:tcPr marL="0" marR="0" marT="0" marB="0" anchor="b"/>
                </a:tc>
              </a:tr>
              <a:tr h="196327">
                <a:tc>
                  <a:txBody>
                    <a:bodyPr/>
                    <a:lstStyle/>
                    <a:p>
                      <a:pPr algn="l" fontAlgn="b"/>
                      <a:r>
                        <a:rPr lang="en-AU" sz="1200" u="none" strike="noStrike">
                          <a:effectLst/>
                        </a:rPr>
                        <a:t>1 tonne Portland Cement</a:t>
                      </a:r>
                      <a:endParaRPr lang="en-AU" sz="1200" b="0" i="0" u="none" strike="noStrike">
                        <a:effectLst/>
                        <a:latin typeface="Arial"/>
                      </a:endParaRPr>
                    </a:p>
                  </a:txBody>
                  <a:tcPr marL="0" marR="0" marT="0" marB="0" anchor="b"/>
                </a:tc>
                <a:tc>
                  <a:txBody>
                    <a:bodyPr/>
                    <a:lstStyle/>
                    <a:p>
                      <a:pPr algn="r" fontAlgn="b"/>
                      <a:r>
                        <a:rPr lang="en-AU" sz="1200" u="none" strike="noStrike">
                          <a:effectLst/>
                        </a:rPr>
                        <a:t>0.864</a:t>
                      </a:r>
                      <a:endParaRPr lang="en-AU" sz="1200" b="0" i="0" u="none" strike="noStrike">
                        <a:effectLst/>
                        <a:latin typeface="Arial"/>
                      </a:endParaRPr>
                    </a:p>
                  </a:txBody>
                  <a:tcPr marL="0" marR="0" marT="0" marB="0" anchor="b"/>
                </a:tc>
                <a:tc>
                  <a:txBody>
                    <a:bodyPr/>
                    <a:lstStyle/>
                    <a:p>
                      <a:pPr algn="l" fontAlgn="b"/>
                      <a:r>
                        <a:rPr lang="en-AU" sz="1200" u="none" strike="noStrike">
                          <a:effectLst/>
                        </a:rPr>
                        <a:t>Tonnes CO2</a:t>
                      </a:r>
                      <a:endParaRPr lang="en-AU" sz="1200" b="0" i="0" u="none" strike="noStrike">
                        <a:effectLst/>
                        <a:latin typeface="Arial"/>
                      </a:endParaRPr>
                    </a:p>
                  </a:txBody>
                  <a:tcPr marL="0" marR="0" marT="0" marB="0" anchor="b"/>
                </a:tc>
              </a:tr>
              <a:tr h="196327">
                <a:tc>
                  <a:txBody>
                    <a:bodyPr/>
                    <a:lstStyle/>
                    <a:p>
                      <a:pPr algn="l" fontAlgn="b"/>
                      <a:r>
                        <a:rPr lang="en-AU" sz="1200" u="none" strike="noStrike">
                          <a:effectLst/>
                        </a:rPr>
                        <a:t>Proportion Concrete that is Aggregate</a:t>
                      </a:r>
                      <a:endParaRPr lang="en-AU" sz="1200" b="0" i="0" u="none" strike="noStrike">
                        <a:effectLst/>
                        <a:latin typeface="Arial"/>
                      </a:endParaRPr>
                    </a:p>
                  </a:txBody>
                  <a:tcPr marL="0" marR="0" marT="0" marB="0" anchor="b"/>
                </a:tc>
                <a:tc>
                  <a:txBody>
                    <a:bodyPr/>
                    <a:lstStyle/>
                    <a:p>
                      <a:pPr algn="r" fontAlgn="b"/>
                      <a:r>
                        <a:rPr lang="en-AU" sz="1200" u="none" strike="noStrike">
                          <a:effectLst/>
                        </a:rPr>
                        <a:t>72.5%</a:t>
                      </a:r>
                      <a:endParaRPr lang="en-AU" sz="1200" b="0" i="0" u="none" strike="noStrike">
                        <a:effectLst/>
                        <a:latin typeface="Arial"/>
                      </a:endParaRPr>
                    </a:p>
                  </a:txBody>
                  <a:tcPr marL="0" marR="0" marT="0" marB="0" anchor="b"/>
                </a:tc>
                <a:tc>
                  <a:txBody>
                    <a:bodyPr/>
                    <a:lstStyle/>
                    <a:p>
                      <a:pPr algn="l" fontAlgn="b"/>
                      <a:endParaRPr lang="en-AU" sz="1200" b="0" i="0" u="none" strike="noStrike">
                        <a:effectLst/>
                        <a:latin typeface="Arial"/>
                      </a:endParaRPr>
                    </a:p>
                  </a:txBody>
                  <a:tcPr marL="0" marR="0" marT="0" marB="0" anchor="b"/>
                </a:tc>
              </a:tr>
              <a:tr h="196327">
                <a:tc>
                  <a:txBody>
                    <a:bodyPr/>
                    <a:lstStyle/>
                    <a:p>
                      <a:pPr algn="l" fontAlgn="b"/>
                      <a:r>
                        <a:rPr lang="en-AU" sz="1200" u="none" strike="noStrike">
                          <a:effectLst/>
                        </a:rPr>
                        <a:t>CO2 captured in 1 tonne aggregate</a:t>
                      </a:r>
                      <a:endParaRPr lang="en-AU" sz="1200" b="0" i="0" u="none" strike="noStrike">
                        <a:effectLst/>
                        <a:latin typeface="Arial"/>
                      </a:endParaRPr>
                    </a:p>
                  </a:txBody>
                  <a:tcPr marL="0" marR="0" marT="0" marB="0" anchor="b"/>
                </a:tc>
                <a:tc>
                  <a:txBody>
                    <a:bodyPr/>
                    <a:lstStyle/>
                    <a:p>
                      <a:pPr algn="r" fontAlgn="b"/>
                      <a:r>
                        <a:rPr lang="en-AU" sz="1200" u="none" strike="noStrike">
                          <a:effectLst/>
                        </a:rPr>
                        <a:t>1.092</a:t>
                      </a:r>
                      <a:endParaRPr lang="en-AU" sz="1200" b="0" i="0" u="none" strike="noStrike">
                        <a:effectLst/>
                        <a:latin typeface="Arial"/>
                      </a:endParaRPr>
                    </a:p>
                  </a:txBody>
                  <a:tcPr marL="0" marR="0" marT="0" marB="0" anchor="b"/>
                </a:tc>
                <a:tc>
                  <a:txBody>
                    <a:bodyPr/>
                    <a:lstStyle/>
                    <a:p>
                      <a:pPr algn="l" fontAlgn="b"/>
                      <a:r>
                        <a:rPr lang="en-AU" sz="1200" u="none" strike="noStrike">
                          <a:effectLst/>
                        </a:rPr>
                        <a:t>Tonnes CO2</a:t>
                      </a:r>
                      <a:endParaRPr lang="en-AU" sz="1200" b="0" i="0" u="none" strike="noStrike">
                        <a:effectLst/>
                        <a:latin typeface="Arial"/>
                      </a:endParaRPr>
                    </a:p>
                  </a:txBody>
                  <a:tcPr marL="0" marR="0" marT="0" marB="0" anchor="b"/>
                </a:tc>
              </a:tr>
              <a:tr h="196327">
                <a:tc>
                  <a:txBody>
                    <a:bodyPr/>
                    <a:lstStyle/>
                    <a:p>
                      <a:pPr algn="l" fontAlgn="b"/>
                      <a:r>
                        <a:rPr lang="en-AU" sz="1200" u="none" strike="noStrike">
                          <a:effectLst/>
                        </a:rPr>
                        <a:t>CO2 captured in 1 tonne MgO (N-Mg route)</a:t>
                      </a:r>
                      <a:endParaRPr lang="en-AU" sz="1200" b="0" i="0" u="none" strike="noStrike">
                        <a:effectLst/>
                        <a:latin typeface="Arial"/>
                      </a:endParaRPr>
                    </a:p>
                  </a:txBody>
                  <a:tcPr marL="0" marR="0" marT="0" marB="0" anchor="b"/>
                </a:tc>
                <a:tc>
                  <a:txBody>
                    <a:bodyPr/>
                    <a:lstStyle/>
                    <a:p>
                      <a:pPr algn="r" fontAlgn="b"/>
                      <a:r>
                        <a:rPr lang="en-AU" sz="1200" u="none" strike="noStrike">
                          <a:effectLst/>
                        </a:rPr>
                        <a:t>2.146</a:t>
                      </a:r>
                      <a:endParaRPr lang="en-AU" sz="1200" b="0" i="0" u="none" strike="noStrike">
                        <a:effectLst/>
                        <a:latin typeface="Arial"/>
                      </a:endParaRPr>
                    </a:p>
                  </a:txBody>
                  <a:tcPr marL="0" marR="0" marT="0" marB="0" anchor="b"/>
                </a:tc>
                <a:tc>
                  <a:txBody>
                    <a:bodyPr/>
                    <a:lstStyle/>
                    <a:p>
                      <a:pPr algn="l" fontAlgn="b"/>
                      <a:r>
                        <a:rPr lang="en-AU" sz="1200" u="none" strike="noStrike">
                          <a:effectLst/>
                        </a:rPr>
                        <a:t>Tonnes CO2</a:t>
                      </a:r>
                      <a:endParaRPr lang="en-AU" sz="1200" b="0" i="0" u="none" strike="noStrike">
                        <a:effectLst/>
                        <a:latin typeface="Arial"/>
                      </a:endParaRPr>
                    </a:p>
                  </a:txBody>
                  <a:tcPr marL="0" marR="0" marT="0" marB="0" anchor="b"/>
                </a:tc>
              </a:tr>
              <a:tr h="196327">
                <a:tc>
                  <a:txBody>
                    <a:bodyPr/>
                    <a:lstStyle/>
                    <a:p>
                      <a:pPr algn="l" fontAlgn="b"/>
                      <a:r>
                        <a:rPr lang="en-AU" sz="1200" u="none" strike="noStrike">
                          <a:effectLst/>
                        </a:rPr>
                        <a:t>CO2 captured in 1 tonne CaO (in PC)</a:t>
                      </a:r>
                      <a:endParaRPr lang="en-AU" sz="1200" b="0" i="0" u="none" strike="noStrike">
                        <a:effectLst/>
                        <a:latin typeface="Arial"/>
                      </a:endParaRPr>
                    </a:p>
                  </a:txBody>
                  <a:tcPr marL="0" marR="0" marT="0" marB="0" anchor="b"/>
                </a:tc>
                <a:tc>
                  <a:txBody>
                    <a:bodyPr/>
                    <a:lstStyle/>
                    <a:p>
                      <a:pPr algn="r" fontAlgn="b"/>
                      <a:r>
                        <a:rPr lang="en-AU" sz="1200" u="none" strike="noStrike">
                          <a:effectLst/>
                        </a:rPr>
                        <a:t>0.785</a:t>
                      </a:r>
                      <a:endParaRPr lang="en-AU" sz="1200" b="0" i="0" u="none" strike="noStrike">
                        <a:effectLst/>
                        <a:latin typeface="Arial"/>
                      </a:endParaRPr>
                    </a:p>
                  </a:txBody>
                  <a:tcPr marL="0" marR="0" marT="0" marB="0" anchor="b"/>
                </a:tc>
                <a:tc>
                  <a:txBody>
                    <a:bodyPr/>
                    <a:lstStyle/>
                    <a:p>
                      <a:pPr algn="l" fontAlgn="b"/>
                      <a:r>
                        <a:rPr lang="en-AU" sz="1200" u="none" strike="noStrike" dirty="0">
                          <a:effectLst/>
                        </a:rPr>
                        <a:t>Tonnes CO2</a:t>
                      </a:r>
                      <a:endParaRPr lang="en-AU" sz="1200" b="0" i="0" u="none" strike="noStrike" dirty="0">
                        <a:effectLst/>
                        <a:latin typeface="Arial"/>
                      </a:endParaRPr>
                    </a:p>
                  </a:txBody>
                  <a:tcPr marL="0" marR="0" marT="0" marB="0" anchor="b"/>
                </a:tc>
              </a:tr>
            </a:tbl>
          </a:graphicData>
        </a:graphic>
      </p:graphicFrame>
      <p:sp>
        <p:nvSpPr>
          <p:cNvPr id="11" name="TextBox 10"/>
          <p:cNvSpPr txBox="1"/>
          <p:nvPr/>
        </p:nvSpPr>
        <p:spPr>
          <a:xfrm>
            <a:off x="6976522" y="2973308"/>
            <a:ext cx="2059902" cy="1015663"/>
          </a:xfrm>
          <a:prstGeom prst="rect">
            <a:avLst/>
          </a:prstGeom>
          <a:solidFill>
            <a:schemeClr val="accent2">
              <a:lumMod val="20000"/>
              <a:lumOff val="80000"/>
            </a:schemeClr>
          </a:solidFill>
        </p:spPr>
        <p:txBody>
          <a:bodyPr wrap="square" rtlCol="0">
            <a:spAutoFit/>
          </a:bodyPr>
          <a:lstStyle/>
          <a:p>
            <a:r>
              <a:rPr lang="en-AU" sz="1200" dirty="0" smtClean="0"/>
              <a:t>With carbon trading think of the potential for sequestration (=money with carbon credits) making man made carbonate aggregate</a:t>
            </a:r>
            <a:endParaRPr lang="en-AU" sz="1200" dirty="0"/>
          </a:p>
        </p:txBody>
      </p:sp>
      <p:sp>
        <p:nvSpPr>
          <p:cNvPr id="7" name="TextBox 6"/>
          <p:cNvSpPr txBox="1"/>
          <p:nvPr/>
        </p:nvSpPr>
        <p:spPr>
          <a:xfrm>
            <a:off x="6777318" y="4147681"/>
            <a:ext cx="2326341" cy="307777"/>
          </a:xfrm>
          <a:prstGeom prst="rect">
            <a:avLst/>
          </a:prstGeom>
          <a:noFill/>
        </p:spPr>
        <p:txBody>
          <a:bodyPr wrap="square" rtlCol="0">
            <a:spAutoFit/>
          </a:bodyPr>
          <a:lstStyle/>
          <a:p>
            <a:r>
              <a:rPr lang="en-AU" sz="1400" dirty="0" smtClean="0"/>
              <a:t>Source USGS: Cement Pages</a:t>
            </a:r>
            <a:endParaRPr lang="en-AU" sz="1400" dirty="0"/>
          </a:p>
        </p:txBody>
      </p:sp>
    </p:spTree>
    <p:extLst>
      <p:ext uri="{BB962C8B-B14F-4D97-AF65-F5344CB8AC3E}">
        <p14:creationId xmlns:p14="http://schemas.microsoft.com/office/powerpoint/2010/main" val="188220321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209" y="0"/>
            <a:ext cx="8229600" cy="1066800"/>
          </a:xfrm>
        </p:spPr>
        <p:txBody>
          <a:bodyPr/>
          <a:lstStyle/>
          <a:p>
            <a:r>
              <a:rPr lang="en-AU" dirty="0" smtClean="0"/>
              <a:t>Man Made</a:t>
            </a:r>
            <a:br>
              <a:rPr lang="en-AU" dirty="0" smtClean="0"/>
            </a:br>
            <a:r>
              <a:rPr lang="en-AU" dirty="0" smtClean="0"/>
              <a:t>Carbonate Sequestration</a:t>
            </a:r>
            <a:endParaRPr lang="en-AU" dirty="0"/>
          </a:p>
        </p:txBody>
      </p:sp>
      <p:graphicFrame>
        <p:nvGraphicFramePr>
          <p:cNvPr id="5" name="Chart 4"/>
          <p:cNvGraphicFramePr>
            <a:graphicFrameLocks/>
          </p:cNvGraphicFramePr>
          <p:nvPr>
            <p:extLst>
              <p:ext uri="{D42A27DB-BD31-4B8C-83A1-F6EECF244321}">
                <p14:modId xmlns:p14="http://schemas.microsoft.com/office/powerpoint/2010/main" val="2390112005"/>
              </p:ext>
            </p:extLst>
          </p:nvPr>
        </p:nvGraphicFramePr>
        <p:xfrm>
          <a:off x="272863" y="1172902"/>
          <a:ext cx="8598273" cy="4515131"/>
        </p:xfrm>
        <a:graphic>
          <a:graphicData uri="http://schemas.openxmlformats.org/drawingml/2006/chart">
            <c:chart xmlns:c="http://schemas.openxmlformats.org/drawingml/2006/chart" xmlns:r="http://schemas.openxmlformats.org/officeDocument/2006/relationships" r:id="rId2"/>
          </a:graphicData>
        </a:graphic>
      </p:graphicFrame>
      <p:sp>
        <p:nvSpPr>
          <p:cNvPr id="6" name="TextBox 5"/>
          <p:cNvSpPr txBox="1"/>
          <p:nvPr/>
        </p:nvSpPr>
        <p:spPr>
          <a:xfrm>
            <a:off x="1519517" y="3630706"/>
            <a:ext cx="1898277" cy="369332"/>
          </a:xfrm>
          <a:prstGeom prst="rect">
            <a:avLst/>
          </a:prstGeom>
          <a:noFill/>
        </p:spPr>
        <p:txBody>
          <a:bodyPr wrap="none" rtlCol="0">
            <a:spAutoFit/>
          </a:bodyPr>
          <a:lstStyle/>
          <a:p>
            <a:r>
              <a:rPr lang="en-AU" dirty="0" smtClean="0"/>
              <a:t>Scenario A chosen</a:t>
            </a:r>
            <a:endParaRPr lang="en-AU" dirty="0"/>
          </a:p>
        </p:txBody>
      </p:sp>
      <p:sp>
        <p:nvSpPr>
          <p:cNvPr id="7" name="TextBox 6"/>
          <p:cNvSpPr txBox="1"/>
          <p:nvPr/>
        </p:nvSpPr>
        <p:spPr>
          <a:xfrm>
            <a:off x="166255" y="5688033"/>
            <a:ext cx="8811490" cy="584775"/>
          </a:xfrm>
          <a:prstGeom prst="rect">
            <a:avLst/>
          </a:prstGeom>
          <a:noFill/>
        </p:spPr>
        <p:txBody>
          <a:bodyPr wrap="square" rtlCol="0">
            <a:spAutoFit/>
          </a:bodyPr>
          <a:lstStyle/>
          <a:p>
            <a:r>
              <a:rPr lang="en-AU" sz="1600" dirty="0" smtClean="0"/>
              <a:t>See the </a:t>
            </a:r>
            <a:r>
              <a:rPr lang="en-AU" sz="1600" dirty="0" err="1" smtClean="0"/>
              <a:t>TecEco</a:t>
            </a:r>
            <a:r>
              <a:rPr lang="en-AU" sz="1600" dirty="0" smtClean="0"/>
              <a:t> Sequestration Model at http</a:t>
            </a:r>
            <a:r>
              <a:rPr lang="en-AU" sz="1600" dirty="0"/>
              <a:t>://www.tececo.com/files/spreadsheets/GaiaEngineeringVGeoSequestrationV1.3_5May09.xls</a:t>
            </a:r>
          </a:p>
        </p:txBody>
      </p:sp>
    </p:spTree>
    <p:extLst>
      <p:ext uri="{BB962C8B-B14F-4D97-AF65-F5344CB8AC3E}">
        <p14:creationId xmlns:p14="http://schemas.microsoft.com/office/powerpoint/2010/main" val="33967813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209" y="-1"/>
            <a:ext cx="8229600" cy="995083"/>
          </a:xfrm>
        </p:spPr>
        <p:txBody>
          <a:bodyPr/>
          <a:lstStyle/>
          <a:p>
            <a:r>
              <a:rPr lang="en-AU" dirty="0"/>
              <a:t>Man </a:t>
            </a:r>
            <a:r>
              <a:rPr lang="en-AU" dirty="0" smtClean="0"/>
              <a:t>Made Carbonate</a:t>
            </a:r>
            <a:br>
              <a:rPr lang="en-AU" dirty="0" smtClean="0"/>
            </a:br>
            <a:r>
              <a:rPr lang="en-AU" dirty="0" smtClean="0"/>
              <a:t>Sequestration Can Solve the Problem</a:t>
            </a:r>
            <a:endParaRPr lang="en-AU" dirty="0"/>
          </a:p>
        </p:txBody>
      </p:sp>
      <p:graphicFrame>
        <p:nvGraphicFramePr>
          <p:cNvPr id="6" name="Chart 5"/>
          <p:cNvGraphicFramePr>
            <a:graphicFrameLocks/>
          </p:cNvGraphicFramePr>
          <p:nvPr>
            <p:extLst>
              <p:ext uri="{D42A27DB-BD31-4B8C-83A1-F6EECF244321}">
                <p14:modId xmlns:p14="http://schemas.microsoft.com/office/powerpoint/2010/main" val="1209252640"/>
              </p:ext>
            </p:extLst>
          </p:nvPr>
        </p:nvGraphicFramePr>
        <p:xfrm>
          <a:off x="628217" y="1260428"/>
          <a:ext cx="7991475" cy="4585447"/>
        </p:xfrm>
        <a:graphic>
          <a:graphicData uri="http://schemas.openxmlformats.org/drawingml/2006/chart">
            <c:chart xmlns:c="http://schemas.openxmlformats.org/drawingml/2006/chart" xmlns:r="http://schemas.openxmlformats.org/officeDocument/2006/relationships" r:id="rId2"/>
          </a:graphicData>
        </a:graphic>
      </p:graphicFrame>
      <p:sp>
        <p:nvSpPr>
          <p:cNvPr id="7" name="TextBox 6"/>
          <p:cNvSpPr txBox="1"/>
          <p:nvPr/>
        </p:nvSpPr>
        <p:spPr>
          <a:xfrm>
            <a:off x="480428" y="5845875"/>
            <a:ext cx="8287055" cy="584775"/>
          </a:xfrm>
          <a:prstGeom prst="rect">
            <a:avLst/>
          </a:prstGeom>
          <a:noFill/>
        </p:spPr>
        <p:txBody>
          <a:bodyPr wrap="square" rtlCol="0">
            <a:spAutoFit/>
          </a:bodyPr>
          <a:lstStyle/>
          <a:p>
            <a:r>
              <a:rPr lang="en-AU" sz="1600" dirty="0" smtClean="0"/>
              <a:t>See the </a:t>
            </a:r>
            <a:r>
              <a:rPr lang="en-AU" sz="1600" dirty="0" err="1" smtClean="0"/>
              <a:t>TecEco</a:t>
            </a:r>
            <a:r>
              <a:rPr lang="en-AU" sz="1600" dirty="0" smtClean="0"/>
              <a:t> Sequestration Model at http</a:t>
            </a:r>
            <a:r>
              <a:rPr lang="en-AU" sz="1600" dirty="0"/>
              <a:t>://www.tececo.com/files/spreadsheets/GaiaEngineeringVGeoSequestrationV1.3_5May09.xls</a:t>
            </a:r>
          </a:p>
        </p:txBody>
      </p:sp>
    </p:spTree>
    <p:extLst>
      <p:ext uri="{BB962C8B-B14F-4D97-AF65-F5344CB8AC3E}">
        <p14:creationId xmlns:p14="http://schemas.microsoft.com/office/powerpoint/2010/main" val="598319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What Carbonate?</a:t>
            </a:r>
            <a:endParaRPr lang="en-AU" dirty="0"/>
          </a:p>
        </p:txBody>
      </p:sp>
      <p:sp>
        <p:nvSpPr>
          <p:cNvPr id="5" name="Rectangle 1"/>
          <p:cNvSpPr>
            <a:spLocks noChangeArrowheads="1"/>
          </p:cNvSpPr>
          <p:nvPr/>
        </p:nvSpPr>
        <p:spPr bwMode="auto">
          <a:xfrm>
            <a:off x="450681" y="881222"/>
            <a:ext cx="823612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The following table lists principal metal oxides of Earth's Crust. Theoretically up to 22% of this mineral mass is able to form carbonates.</a:t>
            </a:r>
          </a:p>
        </p:txBody>
      </p:sp>
      <p:sp>
        <p:nvSpPr>
          <p:cNvPr id="9" name="TextBox 8"/>
          <p:cNvSpPr txBox="1"/>
          <p:nvPr/>
        </p:nvSpPr>
        <p:spPr>
          <a:xfrm>
            <a:off x="800558" y="5867087"/>
            <a:ext cx="4913717" cy="307777"/>
          </a:xfrm>
          <a:prstGeom prst="rect">
            <a:avLst/>
          </a:prstGeom>
          <a:noFill/>
        </p:spPr>
        <p:txBody>
          <a:bodyPr wrap="none" rtlCol="0">
            <a:spAutoFit/>
          </a:bodyPr>
          <a:lstStyle/>
          <a:p>
            <a:r>
              <a:rPr lang="en-AU" sz="1400" dirty="0" smtClean="0"/>
              <a:t>Table Source: http</a:t>
            </a:r>
            <a:r>
              <a:rPr lang="en-AU" sz="1400" dirty="0"/>
              <a:t>://en.wikipedia.org/wiki/Carbon_sequestration</a:t>
            </a:r>
          </a:p>
        </p:txBody>
      </p:sp>
      <p:graphicFrame>
        <p:nvGraphicFramePr>
          <p:cNvPr id="8" name="Table 7"/>
          <p:cNvGraphicFramePr>
            <a:graphicFrameLocks noGrp="1"/>
          </p:cNvGraphicFramePr>
          <p:nvPr>
            <p:extLst>
              <p:ext uri="{D42A27DB-BD31-4B8C-83A1-F6EECF244321}">
                <p14:modId xmlns:p14="http://schemas.microsoft.com/office/powerpoint/2010/main" val="2093169119"/>
              </p:ext>
            </p:extLst>
          </p:nvPr>
        </p:nvGraphicFramePr>
        <p:xfrm>
          <a:off x="800559" y="1765299"/>
          <a:ext cx="6133640" cy="4101789"/>
        </p:xfrm>
        <a:graphic>
          <a:graphicData uri="http://schemas.openxmlformats.org/drawingml/2006/table">
            <a:tbl>
              <a:tblPr/>
              <a:tblGrid>
                <a:gridCol w="1226728"/>
                <a:gridCol w="1226728"/>
                <a:gridCol w="1226728"/>
                <a:gridCol w="1226728"/>
                <a:gridCol w="1226728"/>
              </a:tblGrid>
              <a:tr h="826480">
                <a:tc>
                  <a:txBody>
                    <a:bodyPr/>
                    <a:lstStyle/>
                    <a:p>
                      <a:r>
                        <a:rPr lang="en-AU" sz="1600" dirty="0" smtClean="0"/>
                        <a:t>Oxide</a:t>
                      </a:r>
                      <a:endParaRPr lang="en-AU" sz="1600" dirty="0"/>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err="1"/>
                        <a:t>Percent</a:t>
                      </a:r>
                      <a:r>
                        <a:rPr lang="en-AU" sz="1600" dirty="0"/>
                        <a:t> of Crust</a:t>
                      </a:r>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a:t>Carbonate</a:t>
                      </a:r>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a:hlinkClick r:id="rId2" tooltip="Standard enthalpy change of reaction"/>
                        </a:rPr>
                        <a:t>Enthalpy change</a:t>
                      </a:r>
                      <a:r>
                        <a:rPr lang="en-AU" sz="1600" dirty="0"/>
                        <a:t/>
                      </a:r>
                      <a:br>
                        <a:rPr lang="en-AU" sz="1600" dirty="0"/>
                      </a:br>
                      <a:r>
                        <a:rPr lang="en-AU" sz="1600" dirty="0"/>
                        <a:t>(kJ/</a:t>
                      </a:r>
                      <a:r>
                        <a:rPr lang="en-AU" sz="1600" dirty="0" err="1"/>
                        <a:t>mol</a:t>
                      </a:r>
                      <a:r>
                        <a:rPr lang="en-AU" sz="1600" dirty="0"/>
                        <a:t>)</a:t>
                      </a:r>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smtClean="0"/>
                        <a:t>Comment</a:t>
                      </a:r>
                      <a:endParaRPr lang="en-AU" sz="1600" dirty="0"/>
                    </a:p>
                  </a:txBody>
                  <a:tcPr anchor="ctr">
                    <a:lnL>
                      <a:noFill/>
                    </a:lnL>
                    <a:lnR>
                      <a:noFill/>
                    </a:lnR>
                    <a:lnT>
                      <a:noFill/>
                    </a:lnT>
                    <a:lnB>
                      <a:noFill/>
                    </a:lnB>
                    <a:lnTlToBr w="12700" cmpd="sng">
                      <a:noFill/>
                      <a:prstDash val="solid"/>
                    </a:lnTlToBr>
                    <a:lnBlToTr w="12700" cmpd="sng">
                      <a:noFill/>
                      <a:prstDash val="solid"/>
                    </a:lnBlToTr>
                  </a:tcPr>
                </a:tc>
              </a:tr>
              <a:tr h="336714">
                <a:tc>
                  <a:txBody>
                    <a:bodyPr/>
                    <a:lstStyle/>
                    <a:p>
                      <a:r>
                        <a:rPr lang="en-AU" sz="1600">
                          <a:effectLst/>
                        </a:rPr>
                        <a:t>SiO</a:t>
                      </a:r>
                      <a:r>
                        <a:rPr lang="en-AU" sz="1600" baseline="-25000">
                          <a:effectLst/>
                        </a:rPr>
                        <a:t>2</a:t>
                      </a:r>
                      <a:endParaRPr lang="en-AU" sz="1600"/>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AU" sz="1600"/>
                        <a:t>59.71</a:t>
                      </a:r>
                    </a:p>
                  </a:txBody>
                  <a:tcPr anchor="ctr">
                    <a:lnL>
                      <a:noFill/>
                    </a:lnL>
                    <a:lnR>
                      <a:noFill/>
                    </a:lnR>
                    <a:lnT>
                      <a:noFill/>
                    </a:lnT>
                    <a:lnB>
                      <a:noFill/>
                    </a:lnB>
                    <a:lnTlToBr w="12700" cmpd="sng">
                      <a:noFill/>
                      <a:prstDash val="solid"/>
                    </a:lnTlToBr>
                    <a:lnBlToTr w="12700" cmpd="sng">
                      <a:noFill/>
                      <a:prstDash val="solid"/>
                    </a:lnBlToTr>
                  </a:tcPr>
                </a:tc>
                <a:tc>
                  <a:txBody>
                    <a:bodyPr/>
                    <a:lstStyle/>
                    <a:p>
                      <a:endParaRPr lang="en-AU" sz="1600"/>
                    </a:p>
                  </a:txBody>
                  <a:tcPr anchor="ctr">
                    <a:lnL>
                      <a:noFill/>
                    </a:lnL>
                    <a:lnR>
                      <a:noFill/>
                    </a:lnR>
                    <a:lnT>
                      <a:noFill/>
                    </a:lnT>
                    <a:lnB>
                      <a:noFill/>
                    </a:lnB>
                    <a:lnTlToBr w="12700" cmpd="sng">
                      <a:noFill/>
                      <a:prstDash val="solid"/>
                    </a:lnTlToBr>
                    <a:lnBlToTr w="12700" cmpd="sng">
                      <a:noFill/>
                      <a:prstDash val="solid"/>
                    </a:lnBlToTr>
                  </a:tcPr>
                </a:tc>
                <a:tc>
                  <a:txBody>
                    <a:bodyPr/>
                    <a:lstStyle/>
                    <a:p>
                      <a:endParaRPr lang="en-AU" sz="1600" dirty="0"/>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smtClean="0"/>
                        <a:t>Too difficult</a:t>
                      </a:r>
                      <a:endParaRPr lang="en-AU" sz="1600" dirty="0"/>
                    </a:p>
                  </a:txBody>
                  <a:tcPr anchor="ctr">
                    <a:lnL>
                      <a:noFill/>
                    </a:lnL>
                    <a:lnR>
                      <a:noFill/>
                    </a:lnR>
                    <a:lnT>
                      <a:noFill/>
                    </a:lnT>
                    <a:lnB>
                      <a:noFill/>
                    </a:lnB>
                    <a:lnTlToBr w="12700" cmpd="sng">
                      <a:noFill/>
                      <a:prstDash val="solid"/>
                    </a:lnTlToBr>
                    <a:lnBlToTr w="12700" cmpd="sng">
                      <a:noFill/>
                      <a:prstDash val="solid"/>
                    </a:lnBlToTr>
                  </a:tcPr>
                </a:tc>
              </a:tr>
              <a:tr h="336714">
                <a:tc>
                  <a:txBody>
                    <a:bodyPr/>
                    <a:lstStyle/>
                    <a:p>
                      <a:r>
                        <a:rPr lang="en-AU" sz="1600">
                          <a:effectLst/>
                        </a:rPr>
                        <a:t>Al</a:t>
                      </a:r>
                      <a:r>
                        <a:rPr lang="en-AU" sz="1600" baseline="-25000">
                          <a:effectLst/>
                        </a:rPr>
                        <a:t>2</a:t>
                      </a:r>
                      <a:r>
                        <a:rPr lang="en-AU" sz="1600">
                          <a:effectLst/>
                        </a:rPr>
                        <a:t>O</a:t>
                      </a:r>
                      <a:r>
                        <a:rPr lang="en-AU" sz="1600" baseline="-25000">
                          <a:effectLst/>
                        </a:rPr>
                        <a:t>3</a:t>
                      </a:r>
                      <a:endParaRPr lang="en-AU" sz="1600"/>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AU" sz="1600"/>
                        <a:t>15.41</a:t>
                      </a:r>
                    </a:p>
                  </a:txBody>
                  <a:tcPr anchor="ctr">
                    <a:lnL>
                      <a:noFill/>
                    </a:lnL>
                    <a:lnR>
                      <a:noFill/>
                    </a:lnR>
                    <a:lnT>
                      <a:noFill/>
                    </a:lnT>
                    <a:lnB>
                      <a:noFill/>
                    </a:lnB>
                    <a:lnTlToBr w="12700" cmpd="sng">
                      <a:noFill/>
                      <a:prstDash val="solid"/>
                    </a:lnTlToBr>
                    <a:lnBlToTr w="12700" cmpd="sng">
                      <a:noFill/>
                      <a:prstDash val="solid"/>
                    </a:lnBlToTr>
                  </a:tcPr>
                </a:tc>
                <a:tc>
                  <a:txBody>
                    <a:bodyPr/>
                    <a:lstStyle/>
                    <a:p>
                      <a:endParaRPr lang="en-AU" sz="1600"/>
                    </a:p>
                  </a:txBody>
                  <a:tcPr anchor="ctr">
                    <a:lnL>
                      <a:noFill/>
                    </a:lnL>
                    <a:lnR>
                      <a:noFill/>
                    </a:lnR>
                    <a:lnT>
                      <a:noFill/>
                    </a:lnT>
                    <a:lnB>
                      <a:noFill/>
                    </a:lnB>
                    <a:lnTlToBr w="12700" cmpd="sng">
                      <a:noFill/>
                      <a:prstDash val="solid"/>
                    </a:lnTlToBr>
                    <a:lnBlToTr w="12700" cmpd="sng">
                      <a:noFill/>
                      <a:prstDash val="solid"/>
                    </a:lnBlToTr>
                  </a:tcPr>
                </a:tc>
                <a:tc>
                  <a:txBody>
                    <a:bodyPr/>
                    <a:lstStyle/>
                    <a:p>
                      <a:endParaRPr lang="en-AU" sz="1600"/>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smtClean="0"/>
                        <a:t>Too difficult</a:t>
                      </a:r>
                      <a:endParaRPr lang="en-AU" sz="1600" dirty="0"/>
                    </a:p>
                  </a:txBody>
                  <a:tcPr anchor="ctr">
                    <a:lnL>
                      <a:noFill/>
                    </a:lnL>
                    <a:lnR>
                      <a:noFill/>
                    </a:lnR>
                    <a:lnT>
                      <a:noFill/>
                    </a:lnT>
                    <a:lnB>
                      <a:noFill/>
                    </a:lnB>
                    <a:lnTlToBr w="12700" cmpd="sng">
                      <a:noFill/>
                      <a:prstDash val="solid"/>
                    </a:lnTlToBr>
                    <a:lnBlToTr w="12700" cmpd="sng">
                      <a:noFill/>
                      <a:prstDash val="solid"/>
                    </a:lnBlToTr>
                  </a:tcPr>
                </a:tc>
              </a:tr>
              <a:tr h="336714">
                <a:tc>
                  <a:txBody>
                    <a:bodyPr/>
                    <a:lstStyle/>
                    <a:p>
                      <a:r>
                        <a:rPr lang="en-AU" sz="1600"/>
                        <a:t>CaO</a:t>
                      </a:r>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AU" sz="1600"/>
                        <a:t>4.90</a:t>
                      </a:r>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AU" sz="1600">
                          <a:effectLst/>
                          <a:hlinkClick r:id="rId3" tooltip="Calcium carbonate"/>
                        </a:rPr>
                        <a:t>CaCO</a:t>
                      </a:r>
                      <a:r>
                        <a:rPr lang="en-AU" sz="1600" baseline="-25000">
                          <a:effectLst/>
                          <a:hlinkClick r:id="rId3" tooltip="Calcium carbonate"/>
                        </a:rPr>
                        <a:t>3</a:t>
                      </a:r>
                      <a:endParaRPr lang="en-AU" sz="1600"/>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a:t>-179</a:t>
                      </a:r>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smtClean="0"/>
                        <a:t>Feasible</a:t>
                      </a:r>
                      <a:endParaRPr lang="en-AU" sz="1600" dirty="0"/>
                    </a:p>
                  </a:txBody>
                  <a:tcPr anchor="ctr">
                    <a:lnL>
                      <a:noFill/>
                    </a:lnL>
                    <a:lnR>
                      <a:noFill/>
                    </a:lnR>
                    <a:lnT>
                      <a:noFill/>
                    </a:lnT>
                    <a:lnB>
                      <a:noFill/>
                    </a:lnB>
                    <a:lnTlToBr w="12700" cmpd="sng">
                      <a:noFill/>
                      <a:prstDash val="solid"/>
                    </a:lnTlToBr>
                    <a:lnBlToTr w="12700" cmpd="sng">
                      <a:noFill/>
                      <a:prstDash val="solid"/>
                    </a:lnBlToTr>
                  </a:tcPr>
                </a:tc>
              </a:tr>
              <a:tr h="336714">
                <a:tc>
                  <a:txBody>
                    <a:bodyPr/>
                    <a:lstStyle/>
                    <a:p>
                      <a:r>
                        <a:rPr lang="en-AU" sz="1600"/>
                        <a:t>MgO</a:t>
                      </a:r>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AU" sz="1600"/>
                        <a:t>4.36</a:t>
                      </a:r>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AU" sz="1600">
                          <a:effectLst/>
                          <a:hlinkClick r:id="rId4" tooltip="Magnesium carbonate"/>
                        </a:rPr>
                        <a:t>MgCO</a:t>
                      </a:r>
                      <a:r>
                        <a:rPr lang="en-AU" sz="1600" baseline="-25000">
                          <a:effectLst/>
                          <a:hlinkClick r:id="rId4" tooltip="Magnesium carbonate"/>
                        </a:rPr>
                        <a:t>3</a:t>
                      </a:r>
                      <a:endParaRPr lang="en-AU" sz="1600"/>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AU" sz="1600"/>
                        <a:t>-117</a:t>
                      </a:r>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smtClean="0"/>
                        <a:t>Feasible</a:t>
                      </a:r>
                      <a:endParaRPr lang="en-AU" sz="1600" dirty="0"/>
                    </a:p>
                  </a:txBody>
                  <a:tcPr anchor="ctr">
                    <a:lnL>
                      <a:noFill/>
                    </a:lnL>
                    <a:lnR>
                      <a:noFill/>
                    </a:lnR>
                    <a:lnT>
                      <a:noFill/>
                    </a:lnT>
                    <a:lnB>
                      <a:noFill/>
                    </a:lnB>
                    <a:lnTlToBr w="12700" cmpd="sng">
                      <a:noFill/>
                      <a:prstDash val="solid"/>
                    </a:lnTlToBr>
                    <a:lnBlToTr w="12700" cmpd="sng">
                      <a:noFill/>
                      <a:prstDash val="solid"/>
                    </a:lnBlToTr>
                  </a:tcPr>
                </a:tc>
              </a:tr>
              <a:tr h="336714">
                <a:tc>
                  <a:txBody>
                    <a:bodyPr/>
                    <a:lstStyle/>
                    <a:p>
                      <a:r>
                        <a:rPr lang="en-AU" sz="1600">
                          <a:effectLst/>
                        </a:rPr>
                        <a:t>Na</a:t>
                      </a:r>
                      <a:r>
                        <a:rPr lang="en-AU" sz="1600" baseline="-25000">
                          <a:effectLst/>
                        </a:rPr>
                        <a:t>2</a:t>
                      </a:r>
                      <a:r>
                        <a:rPr lang="en-AU" sz="1600">
                          <a:effectLst/>
                        </a:rPr>
                        <a:t>O</a:t>
                      </a:r>
                      <a:endParaRPr lang="en-AU" sz="1600"/>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AU" sz="1600"/>
                        <a:t>3.55</a:t>
                      </a:r>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AU" sz="1600">
                          <a:effectLst/>
                          <a:hlinkClick r:id="rId5" tooltip="Sodium carbonate"/>
                        </a:rPr>
                        <a:t>Na</a:t>
                      </a:r>
                      <a:r>
                        <a:rPr lang="en-AU" sz="1600" baseline="-25000">
                          <a:effectLst/>
                          <a:hlinkClick r:id="rId5" tooltip="Sodium carbonate"/>
                        </a:rPr>
                        <a:t>2</a:t>
                      </a:r>
                      <a:r>
                        <a:rPr lang="en-AU" sz="1600">
                          <a:effectLst/>
                          <a:hlinkClick r:id="rId5" tooltip="Sodium carbonate"/>
                        </a:rPr>
                        <a:t>CO</a:t>
                      </a:r>
                      <a:r>
                        <a:rPr lang="en-AU" sz="1600" baseline="-25000">
                          <a:effectLst/>
                          <a:hlinkClick r:id="rId5" tooltip="Sodium carbonate"/>
                        </a:rPr>
                        <a:t>3</a:t>
                      </a:r>
                      <a:endParaRPr lang="en-AU" sz="1600"/>
                    </a:p>
                  </a:txBody>
                  <a:tcPr anchor="ctr">
                    <a:lnL>
                      <a:noFill/>
                    </a:lnL>
                    <a:lnR>
                      <a:noFill/>
                    </a:lnR>
                    <a:lnT>
                      <a:noFill/>
                    </a:lnT>
                    <a:lnB>
                      <a:noFill/>
                    </a:lnB>
                    <a:lnTlToBr w="12700" cmpd="sng">
                      <a:noFill/>
                      <a:prstDash val="solid"/>
                    </a:lnTlToBr>
                    <a:lnBlToTr w="12700" cmpd="sng">
                      <a:noFill/>
                      <a:prstDash val="solid"/>
                    </a:lnBlToTr>
                  </a:tcPr>
                </a:tc>
                <a:tc>
                  <a:txBody>
                    <a:bodyPr/>
                    <a:lstStyle/>
                    <a:p>
                      <a:endParaRPr lang="en-AU" sz="1600"/>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smtClean="0"/>
                        <a:t>Too soluble</a:t>
                      </a:r>
                      <a:endParaRPr lang="en-AU" sz="1600" dirty="0"/>
                    </a:p>
                  </a:txBody>
                  <a:tcPr anchor="ctr">
                    <a:lnL>
                      <a:noFill/>
                    </a:lnL>
                    <a:lnR>
                      <a:noFill/>
                    </a:lnR>
                    <a:lnT>
                      <a:noFill/>
                    </a:lnT>
                    <a:lnB>
                      <a:noFill/>
                    </a:lnB>
                    <a:lnTlToBr w="12700" cmpd="sng">
                      <a:noFill/>
                      <a:prstDash val="solid"/>
                    </a:lnTlToBr>
                    <a:lnBlToTr w="12700" cmpd="sng">
                      <a:noFill/>
                      <a:prstDash val="solid"/>
                    </a:lnBlToTr>
                  </a:tcPr>
                </a:tc>
              </a:tr>
              <a:tr h="336714">
                <a:tc>
                  <a:txBody>
                    <a:bodyPr/>
                    <a:lstStyle/>
                    <a:p>
                      <a:r>
                        <a:rPr lang="en-AU" sz="1600" dirty="0" err="1"/>
                        <a:t>FeO</a:t>
                      </a:r>
                      <a:endParaRPr lang="en-AU" sz="1600" dirty="0"/>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AU" sz="1600"/>
                        <a:t>3.52</a:t>
                      </a:r>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AU" sz="1600">
                          <a:effectLst/>
                          <a:hlinkClick r:id="rId6" tooltip="Iron carbonate"/>
                        </a:rPr>
                        <a:t>FeCO</a:t>
                      </a:r>
                      <a:r>
                        <a:rPr lang="en-AU" sz="1600" baseline="-25000">
                          <a:effectLst/>
                          <a:hlinkClick r:id="rId6" tooltip="Iron carbonate"/>
                        </a:rPr>
                        <a:t>3</a:t>
                      </a:r>
                      <a:endParaRPr lang="en-AU" sz="1600"/>
                    </a:p>
                  </a:txBody>
                  <a:tcPr anchor="ctr">
                    <a:lnL>
                      <a:noFill/>
                    </a:lnL>
                    <a:lnR>
                      <a:noFill/>
                    </a:lnR>
                    <a:lnT>
                      <a:noFill/>
                    </a:lnT>
                    <a:lnB>
                      <a:noFill/>
                    </a:lnB>
                    <a:lnTlToBr w="12700" cmpd="sng">
                      <a:noFill/>
                      <a:prstDash val="solid"/>
                    </a:lnTlToBr>
                    <a:lnBlToTr w="12700" cmpd="sng">
                      <a:noFill/>
                      <a:prstDash val="solid"/>
                    </a:lnBlToTr>
                  </a:tcPr>
                </a:tc>
                <a:tc>
                  <a:txBody>
                    <a:bodyPr/>
                    <a:lstStyle/>
                    <a:p>
                      <a:endParaRPr lang="en-AU" sz="1600"/>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smtClean="0"/>
                        <a:t>Too difficult</a:t>
                      </a:r>
                      <a:endParaRPr lang="en-AU" sz="1600" dirty="0"/>
                    </a:p>
                  </a:txBody>
                  <a:tcPr anchor="ctr">
                    <a:lnL>
                      <a:noFill/>
                    </a:lnL>
                    <a:lnR>
                      <a:noFill/>
                    </a:lnR>
                    <a:lnT>
                      <a:noFill/>
                    </a:lnT>
                    <a:lnB>
                      <a:noFill/>
                    </a:lnB>
                    <a:lnTlToBr w="12700" cmpd="sng">
                      <a:noFill/>
                      <a:prstDash val="solid"/>
                    </a:lnTlToBr>
                    <a:lnBlToTr w="12700" cmpd="sng">
                      <a:noFill/>
                      <a:prstDash val="solid"/>
                    </a:lnBlToTr>
                  </a:tcPr>
                </a:tc>
              </a:tr>
              <a:tr h="336714">
                <a:tc>
                  <a:txBody>
                    <a:bodyPr/>
                    <a:lstStyle/>
                    <a:p>
                      <a:r>
                        <a:rPr lang="en-AU" sz="1600">
                          <a:effectLst/>
                        </a:rPr>
                        <a:t>K</a:t>
                      </a:r>
                      <a:r>
                        <a:rPr lang="en-AU" sz="1600" baseline="-25000">
                          <a:effectLst/>
                        </a:rPr>
                        <a:t>2</a:t>
                      </a:r>
                      <a:r>
                        <a:rPr lang="en-AU" sz="1600">
                          <a:effectLst/>
                        </a:rPr>
                        <a:t>O</a:t>
                      </a:r>
                      <a:endParaRPr lang="en-AU" sz="1600"/>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AU" sz="1600"/>
                        <a:t>2.80</a:t>
                      </a:r>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AU" sz="1600">
                          <a:effectLst/>
                          <a:hlinkClick r:id="rId7" tooltip="Potassium carbonate"/>
                        </a:rPr>
                        <a:t>K</a:t>
                      </a:r>
                      <a:r>
                        <a:rPr lang="en-AU" sz="1600" baseline="-25000">
                          <a:effectLst/>
                          <a:hlinkClick r:id="rId7" tooltip="Potassium carbonate"/>
                        </a:rPr>
                        <a:t>2</a:t>
                      </a:r>
                      <a:r>
                        <a:rPr lang="en-AU" sz="1600">
                          <a:effectLst/>
                          <a:hlinkClick r:id="rId7" tooltip="Potassium carbonate"/>
                        </a:rPr>
                        <a:t>CO</a:t>
                      </a:r>
                      <a:r>
                        <a:rPr lang="en-AU" sz="1600" baseline="-25000">
                          <a:effectLst/>
                          <a:hlinkClick r:id="rId7" tooltip="Potassium carbonate"/>
                        </a:rPr>
                        <a:t>3</a:t>
                      </a:r>
                      <a:endParaRPr lang="en-AU" sz="1600"/>
                    </a:p>
                  </a:txBody>
                  <a:tcPr anchor="ctr">
                    <a:lnL>
                      <a:noFill/>
                    </a:lnL>
                    <a:lnR>
                      <a:noFill/>
                    </a:lnR>
                    <a:lnT>
                      <a:noFill/>
                    </a:lnT>
                    <a:lnB>
                      <a:noFill/>
                    </a:lnB>
                    <a:lnTlToBr w="12700" cmpd="sng">
                      <a:noFill/>
                      <a:prstDash val="solid"/>
                    </a:lnTlToBr>
                    <a:lnBlToTr w="12700" cmpd="sng">
                      <a:noFill/>
                      <a:prstDash val="solid"/>
                    </a:lnBlToTr>
                  </a:tcPr>
                </a:tc>
                <a:tc>
                  <a:txBody>
                    <a:bodyPr/>
                    <a:lstStyle/>
                    <a:p>
                      <a:endParaRPr lang="en-AU" sz="1600"/>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smtClean="0"/>
                        <a:t>Too soluble</a:t>
                      </a:r>
                      <a:endParaRPr lang="en-AU" sz="1600" dirty="0"/>
                    </a:p>
                  </a:txBody>
                  <a:tcPr anchor="ctr">
                    <a:lnL>
                      <a:noFill/>
                    </a:lnL>
                    <a:lnR>
                      <a:noFill/>
                    </a:lnR>
                    <a:lnT>
                      <a:noFill/>
                    </a:lnT>
                    <a:lnB>
                      <a:noFill/>
                    </a:lnB>
                    <a:lnTlToBr w="12700" cmpd="sng">
                      <a:noFill/>
                      <a:prstDash val="solid"/>
                    </a:lnTlToBr>
                    <a:lnBlToTr w="12700" cmpd="sng">
                      <a:noFill/>
                      <a:prstDash val="solid"/>
                    </a:lnBlToTr>
                  </a:tcPr>
                </a:tc>
              </a:tr>
              <a:tr h="336714">
                <a:tc>
                  <a:txBody>
                    <a:bodyPr/>
                    <a:lstStyle/>
                    <a:p>
                      <a:r>
                        <a:rPr lang="en-AU" sz="1600">
                          <a:effectLst/>
                        </a:rPr>
                        <a:t>Fe</a:t>
                      </a:r>
                      <a:r>
                        <a:rPr lang="en-AU" sz="1600" baseline="-25000">
                          <a:effectLst/>
                        </a:rPr>
                        <a:t>2</a:t>
                      </a:r>
                      <a:r>
                        <a:rPr lang="en-AU" sz="1600">
                          <a:effectLst/>
                        </a:rPr>
                        <a:t>O</a:t>
                      </a:r>
                      <a:r>
                        <a:rPr lang="en-AU" sz="1600" baseline="-25000">
                          <a:effectLst/>
                        </a:rPr>
                        <a:t>3</a:t>
                      </a:r>
                      <a:endParaRPr lang="en-AU" sz="1600"/>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AU" sz="1600"/>
                        <a:t>2.63</a:t>
                      </a:r>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AU" sz="1600">
                          <a:effectLst/>
                          <a:hlinkClick r:id="rId6" tooltip="Iron carbonate"/>
                        </a:rPr>
                        <a:t>FeCO</a:t>
                      </a:r>
                      <a:r>
                        <a:rPr lang="en-AU" sz="1600" baseline="-25000">
                          <a:effectLst/>
                          <a:hlinkClick r:id="rId6" tooltip="Iron carbonate"/>
                        </a:rPr>
                        <a:t>3</a:t>
                      </a:r>
                      <a:endParaRPr lang="en-AU" sz="1600"/>
                    </a:p>
                  </a:txBody>
                  <a:tcPr anchor="ctr">
                    <a:lnL>
                      <a:noFill/>
                    </a:lnL>
                    <a:lnR>
                      <a:noFill/>
                    </a:lnR>
                    <a:lnT>
                      <a:noFill/>
                    </a:lnT>
                    <a:lnB>
                      <a:noFill/>
                    </a:lnB>
                    <a:lnTlToBr w="12700" cmpd="sng">
                      <a:noFill/>
                      <a:prstDash val="solid"/>
                    </a:lnTlToBr>
                    <a:lnBlToTr w="12700" cmpd="sng">
                      <a:noFill/>
                      <a:prstDash val="solid"/>
                    </a:lnBlToTr>
                  </a:tcPr>
                </a:tc>
                <a:tc>
                  <a:txBody>
                    <a:bodyPr/>
                    <a:lstStyle/>
                    <a:p>
                      <a:endParaRPr lang="en-AU" sz="1600" dirty="0"/>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smtClean="0"/>
                        <a:t>Too</a:t>
                      </a:r>
                      <a:r>
                        <a:rPr lang="en-AU" sz="1600" baseline="0" dirty="0" smtClean="0"/>
                        <a:t> </a:t>
                      </a:r>
                      <a:r>
                        <a:rPr lang="en-AU" sz="1600" dirty="0" smtClean="0"/>
                        <a:t>difficult</a:t>
                      </a:r>
                      <a:endParaRPr lang="en-AU" sz="1600" dirty="0"/>
                    </a:p>
                  </a:txBody>
                  <a:tcPr anchor="ctr">
                    <a:lnL>
                      <a:noFill/>
                    </a:lnL>
                    <a:lnR>
                      <a:noFill/>
                    </a:lnR>
                    <a:lnT>
                      <a:noFill/>
                    </a:lnT>
                    <a:lnB>
                      <a:noFill/>
                    </a:lnB>
                    <a:lnTlToBr w="12700" cmpd="sng">
                      <a:noFill/>
                      <a:prstDash val="solid"/>
                    </a:lnTlToBr>
                    <a:lnBlToTr w="12700" cmpd="sng">
                      <a:noFill/>
                      <a:prstDash val="solid"/>
                    </a:lnBlToTr>
                  </a:tcPr>
                </a:tc>
              </a:tr>
              <a:tr h="581597">
                <a:tc>
                  <a:txBody>
                    <a:bodyPr/>
                    <a:lstStyle/>
                    <a:p>
                      <a:endParaRPr lang="en-AU" sz="1600"/>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a:t>21.76</a:t>
                      </a:r>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a:t>All Carbonates</a:t>
                      </a:r>
                    </a:p>
                  </a:txBody>
                  <a:tcPr anchor="ctr">
                    <a:lnL>
                      <a:noFill/>
                    </a:lnL>
                    <a:lnR>
                      <a:noFill/>
                    </a:lnR>
                    <a:lnT>
                      <a:noFill/>
                    </a:lnT>
                    <a:lnB>
                      <a:noFill/>
                    </a:lnB>
                    <a:lnTlToBr w="12700" cmpd="sng">
                      <a:noFill/>
                      <a:prstDash val="solid"/>
                    </a:lnTlToBr>
                    <a:lnBlToTr w="12700" cmpd="sng">
                      <a:noFill/>
                      <a:prstDash val="solid"/>
                    </a:lnBlToTr>
                  </a:tcPr>
                </a:tc>
                <a:tc>
                  <a:txBody>
                    <a:bodyPr/>
                    <a:lstStyle/>
                    <a:p>
                      <a:endParaRPr lang="en-AU" sz="1600" dirty="0"/>
                    </a:p>
                  </a:txBody>
                  <a:tcPr>
                    <a:lnL>
                      <a:noFill/>
                    </a:lnL>
                    <a:lnR w="12700" cmpd="sng">
                      <a:noFill/>
                      <a:prstDash val="solid"/>
                    </a:lnR>
                    <a:lnT>
                      <a:noFill/>
                    </a:lnT>
                    <a:lnB w="12700" cmpd="sng">
                      <a:noFill/>
                      <a:prstDash val="solid"/>
                    </a:lnB>
                    <a:lnTlToBr w="12700" cmpd="sng">
                      <a:noFill/>
                      <a:prstDash val="solid"/>
                    </a:lnTlToBr>
                    <a:lnBlToTr w="12700" cmpd="sng">
                      <a:noFill/>
                      <a:prstDash val="solid"/>
                    </a:lnBlToTr>
                  </a:tcPr>
                </a:tc>
                <a:tc>
                  <a:txBody>
                    <a:bodyPr/>
                    <a:lstStyle/>
                    <a:p>
                      <a:endParaRPr lang="en-AU" sz="1600" dirty="0"/>
                    </a:p>
                  </a:txBody>
                  <a:tcPr>
                    <a:lnL>
                      <a:noFill/>
                    </a:lnL>
                    <a:lnR w="12700" cmpd="sng">
                      <a:noFill/>
                      <a:prstDash val="solid"/>
                    </a:lnR>
                    <a:lnT>
                      <a:noFill/>
                    </a:lnT>
                    <a:lnB w="12700" cmpd="sng">
                      <a:noFill/>
                      <a:prstDash val="solid"/>
                    </a:lnB>
                    <a:lnTlToBr w="12700" cmpd="sng">
                      <a:noFill/>
                      <a:prstDash val="solid"/>
                    </a:lnTlToBr>
                    <a:lnBlToTr w="12700" cmpd="sng">
                      <a:noFill/>
                      <a:prstDash val="solid"/>
                    </a:lnBlToTr>
                  </a:tcPr>
                </a:tc>
              </a:tr>
            </a:tbl>
          </a:graphicData>
        </a:graphic>
      </p:graphicFrame>
    </p:spTree>
    <p:extLst>
      <p:ext uri="{BB962C8B-B14F-4D97-AF65-F5344CB8AC3E}">
        <p14:creationId xmlns:p14="http://schemas.microsoft.com/office/powerpoint/2010/main" val="18874619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Magnesium Carbonates</a:t>
            </a:r>
            <a:endParaRPr lang="en-AU" dirty="0"/>
          </a:p>
        </p:txBody>
      </p:sp>
      <p:graphicFrame>
        <p:nvGraphicFramePr>
          <p:cNvPr id="4" name="Group 52"/>
          <p:cNvGraphicFramePr>
            <a:graphicFrameLocks noGrp="1"/>
          </p:cNvGraphicFramePr>
          <p:nvPr>
            <p:ph sz="half" idx="4294967295"/>
            <p:extLst>
              <p:ext uri="{D42A27DB-BD31-4B8C-83A1-F6EECF244321}">
                <p14:modId xmlns:p14="http://schemas.microsoft.com/office/powerpoint/2010/main" val="3354938429"/>
              </p:ext>
            </p:extLst>
          </p:nvPr>
        </p:nvGraphicFramePr>
        <p:xfrm>
          <a:off x="5861050" y="1254125"/>
          <a:ext cx="3084513" cy="4820778"/>
        </p:xfrm>
        <a:graphic>
          <a:graphicData uri="http://schemas.openxmlformats.org/drawingml/2006/table">
            <a:tbl>
              <a:tblPr/>
              <a:tblGrid>
                <a:gridCol w="1720850"/>
                <a:gridCol w="665163"/>
                <a:gridCol w="698500"/>
              </a:tblGrid>
              <a:tr h="992188">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AU" sz="2400" b="0" i="0" u="none" strike="noStrike" cap="none" normalizeH="0" baseline="0" dirty="0" smtClean="0">
                          <a:ln>
                            <a:noFill/>
                          </a:ln>
                          <a:solidFill>
                            <a:schemeClr val="tx1"/>
                          </a:solidFill>
                          <a:effectLst/>
                          <a:latin typeface="Times New Roman" pitchFamily="18" charset="0"/>
                        </a:rPr>
                        <a:t>Seawater Reference Data</a:t>
                      </a:r>
                      <a:endParaRPr kumimoji="0" lang="en-US" sz="2400" b="0" i="0" u="none" strike="noStrike" cap="none" normalizeH="0" baseline="0" dirty="0" smtClean="0">
                        <a:ln>
                          <a:noFill/>
                        </a:ln>
                        <a:solidFill>
                          <a:schemeClr val="tx1"/>
                        </a:solidFill>
                        <a:effectLst/>
                        <a:latin typeface="Times New Roman" pitchFamily="18" charset="0"/>
                      </a:endParaRPr>
                    </a:p>
                  </a:txBody>
                  <a:tcPr marB="14400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smtClean="0">
                          <a:ln>
                            <a:noFill/>
                          </a:ln>
                          <a:solidFill>
                            <a:schemeClr val="tx1"/>
                          </a:solidFill>
                          <a:effectLst/>
                          <a:latin typeface="Arial Unicode MS" pitchFamily="34" charset="-128"/>
                        </a:rPr>
                        <a:t>g/l H</a:t>
                      </a:r>
                      <a:r>
                        <a:rPr kumimoji="0" lang="en-AU" sz="1400" b="0" i="0" u="none" strike="noStrike" cap="none" normalizeH="0" baseline="-25000" smtClean="0">
                          <a:ln>
                            <a:noFill/>
                          </a:ln>
                          <a:solidFill>
                            <a:schemeClr val="tx1"/>
                          </a:solidFill>
                          <a:effectLst/>
                          <a:latin typeface="Arial Unicode MS" pitchFamily="34" charset="-128"/>
                        </a:rPr>
                        <a:t>2</a:t>
                      </a:r>
                      <a:r>
                        <a:rPr kumimoji="0" lang="en-AU" sz="1400" b="0" i="0" u="none" strike="noStrike" cap="none" normalizeH="0" baseline="0" smtClean="0">
                          <a:ln>
                            <a:noFill/>
                          </a:ln>
                          <a:solidFill>
                            <a:schemeClr val="tx1"/>
                          </a:solidFill>
                          <a:effectLst/>
                          <a:latin typeface="Arial Unicode MS" pitchFamily="34" charset="-128"/>
                        </a:rPr>
                        <a:t>0</a:t>
                      </a:r>
                    </a:p>
                  </a:txBody>
                  <a:tcPr marB="14400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smtClean="0">
                          <a:ln>
                            <a:noFill/>
                          </a:ln>
                          <a:solidFill>
                            <a:schemeClr val="tx1"/>
                          </a:solidFill>
                          <a:effectLst/>
                          <a:latin typeface="Arial Unicode MS" pitchFamily="34" charset="-128"/>
                        </a:rPr>
                        <a:t>Cation radius (pm)</a:t>
                      </a:r>
                    </a:p>
                  </a:txBody>
                  <a:tcPr marB="14400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r>
              <a:tr h="588963">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smtClean="0">
                          <a:ln>
                            <a:noFill/>
                          </a:ln>
                          <a:solidFill>
                            <a:schemeClr val="tx1"/>
                          </a:solidFill>
                          <a:effectLst/>
                          <a:latin typeface="Arial" pitchFamily="34" charset="0"/>
                          <a:cs typeface="Arial" pitchFamily="34" charset="0"/>
                        </a:rPr>
                        <a:t>Chloride (Cl</a:t>
                      </a:r>
                      <a:r>
                        <a:rPr kumimoji="0" lang="en-AU" sz="1400" b="0" i="0" u="none" strike="noStrike" cap="none" normalizeH="0" baseline="30000" smtClean="0">
                          <a:ln>
                            <a:noFill/>
                          </a:ln>
                          <a:solidFill>
                            <a:schemeClr val="tx1"/>
                          </a:solidFill>
                          <a:effectLst/>
                          <a:latin typeface="Arial" pitchFamily="34" charset="0"/>
                          <a:cs typeface="Arial" pitchFamily="34" charset="0"/>
                        </a:rPr>
                        <a:t>--</a:t>
                      </a:r>
                      <a:r>
                        <a:rPr kumimoji="0" lang="en-AU" sz="1400" b="0" i="0" u="none" strike="noStrike" cap="none" normalizeH="0" baseline="0" smtClean="0">
                          <a:ln>
                            <a:noFill/>
                          </a:ln>
                          <a:solidFill>
                            <a:schemeClr val="tx1"/>
                          </a:solidFill>
                          <a:effectLst/>
                          <a:latin typeface="Arial" pitchFamily="34" charset="0"/>
                          <a:cs typeface="Arial" pitchFamily="34" charset="0"/>
                        </a:rPr>
                        <a:t>)</a:t>
                      </a:r>
                      <a:endParaRPr kumimoji="0" lang="en-AU" sz="3200" b="0" i="0" u="none" strike="noStrike" cap="none" normalizeH="0" baseline="0" smtClean="0">
                        <a:ln>
                          <a:noFill/>
                        </a:ln>
                        <a:solidFill>
                          <a:schemeClr val="tx1"/>
                        </a:solidFill>
                        <a:effectLst/>
                        <a:latin typeface="Times New Roman" pitchFamily="18" charset="0"/>
                      </a:endParaRPr>
                    </a:p>
                  </a:txBody>
                  <a:tcPr marB="14400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smtClean="0">
                          <a:ln>
                            <a:noFill/>
                          </a:ln>
                          <a:solidFill>
                            <a:schemeClr val="tx1"/>
                          </a:solidFill>
                          <a:effectLst/>
                          <a:latin typeface="Arial" pitchFamily="34" charset="0"/>
                          <a:cs typeface="Arial" pitchFamily="34" charset="0"/>
                        </a:rPr>
                        <a:t>19</a:t>
                      </a:r>
                      <a:endParaRPr kumimoji="0" lang="en-AU" sz="3200" b="0" i="0" u="none" strike="noStrike" cap="none" normalizeH="0" baseline="0" smtClean="0">
                        <a:ln>
                          <a:noFill/>
                        </a:ln>
                        <a:solidFill>
                          <a:schemeClr val="tx1"/>
                        </a:solidFill>
                        <a:effectLst/>
                        <a:latin typeface="Times New Roman" pitchFamily="18" charset="0"/>
                      </a:endParaRPr>
                    </a:p>
                  </a:txBody>
                  <a:tcPr marB="14400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smtClean="0">
                          <a:ln>
                            <a:noFill/>
                          </a:ln>
                          <a:solidFill>
                            <a:schemeClr val="tx1"/>
                          </a:solidFill>
                          <a:effectLst/>
                          <a:latin typeface="Arial" pitchFamily="34" charset="0"/>
                        </a:rPr>
                        <a:t>167</a:t>
                      </a:r>
                    </a:p>
                  </a:txBody>
                  <a:tcPr marB="14400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r>
              <a:tr h="588963">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smtClean="0">
                          <a:ln>
                            <a:noFill/>
                          </a:ln>
                          <a:solidFill>
                            <a:schemeClr val="tx1"/>
                          </a:solidFill>
                          <a:effectLst/>
                          <a:latin typeface="Arial" pitchFamily="34" charset="0"/>
                          <a:cs typeface="Arial" pitchFamily="34" charset="0"/>
                        </a:rPr>
                        <a:t>Sodium (Na</a:t>
                      </a:r>
                      <a:r>
                        <a:rPr kumimoji="0" lang="en-AU" sz="1400" b="0" i="0" u="none" strike="noStrike" cap="none" normalizeH="0" baseline="30000" smtClean="0">
                          <a:ln>
                            <a:noFill/>
                          </a:ln>
                          <a:solidFill>
                            <a:schemeClr val="tx1"/>
                          </a:solidFill>
                          <a:effectLst/>
                          <a:latin typeface="Arial" pitchFamily="34" charset="0"/>
                          <a:cs typeface="Arial" pitchFamily="34" charset="0"/>
                        </a:rPr>
                        <a:t>+</a:t>
                      </a:r>
                      <a:r>
                        <a:rPr kumimoji="0" lang="en-AU" sz="1400" b="0" i="0" u="none" strike="noStrike" cap="none" normalizeH="0" baseline="0" smtClean="0">
                          <a:ln>
                            <a:noFill/>
                          </a:ln>
                          <a:solidFill>
                            <a:schemeClr val="tx1"/>
                          </a:solidFill>
                          <a:effectLst/>
                          <a:latin typeface="Arial" pitchFamily="34" charset="0"/>
                          <a:cs typeface="Arial" pitchFamily="34" charset="0"/>
                        </a:rPr>
                        <a:t>)</a:t>
                      </a:r>
                      <a:endParaRPr kumimoji="0" lang="en-AU" sz="3200" b="0" i="0" u="none" strike="noStrike" cap="none" normalizeH="0" baseline="0" smtClean="0">
                        <a:ln>
                          <a:noFill/>
                        </a:ln>
                        <a:solidFill>
                          <a:schemeClr val="tx1"/>
                        </a:solidFill>
                        <a:effectLst/>
                        <a:latin typeface="Times New Roman" pitchFamily="18" charset="0"/>
                      </a:endParaRPr>
                    </a:p>
                  </a:txBody>
                  <a:tcPr marB="14400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smtClean="0">
                          <a:ln>
                            <a:noFill/>
                          </a:ln>
                          <a:solidFill>
                            <a:schemeClr val="tx1"/>
                          </a:solidFill>
                          <a:effectLst/>
                          <a:latin typeface="Arial" pitchFamily="34" charset="0"/>
                          <a:cs typeface="Arial" pitchFamily="34" charset="0"/>
                        </a:rPr>
                        <a:t>10.5</a:t>
                      </a:r>
                      <a:endParaRPr kumimoji="0" lang="en-AU" sz="3200" b="0" i="0" u="none" strike="noStrike" cap="none" normalizeH="0" baseline="0" smtClean="0">
                        <a:ln>
                          <a:noFill/>
                        </a:ln>
                        <a:solidFill>
                          <a:schemeClr val="tx1"/>
                        </a:solidFill>
                        <a:effectLst/>
                        <a:latin typeface="Times New Roman" pitchFamily="18" charset="0"/>
                      </a:endParaRPr>
                    </a:p>
                  </a:txBody>
                  <a:tcPr marB="14400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smtClean="0">
                          <a:ln>
                            <a:noFill/>
                          </a:ln>
                          <a:solidFill>
                            <a:schemeClr val="tx1"/>
                          </a:solidFill>
                          <a:effectLst/>
                          <a:latin typeface="Arial" pitchFamily="34" charset="0"/>
                          <a:cs typeface="Arial" pitchFamily="34" charset="0"/>
                        </a:rPr>
                        <a:t>116</a:t>
                      </a:r>
                      <a:endParaRPr kumimoji="0" lang="en-AU" sz="3200" b="0" i="0" u="none" strike="noStrike" cap="none" normalizeH="0" baseline="0" smtClean="0">
                        <a:ln>
                          <a:noFill/>
                        </a:ln>
                        <a:solidFill>
                          <a:schemeClr val="tx1"/>
                        </a:solidFill>
                        <a:effectLst/>
                        <a:latin typeface="Times New Roman" pitchFamily="18" charset="0"/>
                      </a:endParaRPr>
                    </a:p>
                  </a:txBody>
                  <a:tcPr marB="14400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r>
              <a:tr h="588963">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smtClean="0">
                          <a:ln>
                            <a:noFill/>
                          </a:ln>
                          <a:solidFill>
                            <a:schemeClr val="tx1"/>
                          </a:solidFill>
                          <a:effectLst/>
                          <a:latin typeface="Arial" pitchFamily="34" charset="0"/>
                          <a:cs typeface="Arial" pitchFamily="34" charset="0"/>
                        </a:rPr>
                        <a:t>Sulfate (S04</a:t>
                      </a:r>
                      <a:r>
                        <a:rPr kumimoji="0" lang="en-AU" sz="1400" b="0" i="0" u="none" strike="noStrike" cap="none" normalizeH="0" baseline="30000" smtClean="0">
                          <a:ln>
                            <a:noFill/>
                          </a:ln>
                          <a:solidFill>
                            <a:schemeClr val="tx1"/>
                          </a:solidFill>
                          <a:effectLst/>
                          <a:latin typeface="Arial" pitchFamily="34" charset="0"/>
                          <a:cs typeface="Arial" pitchFamily="34" charset="0"/>
                        </a:rPr>
                        <a:t>--</a:t>
                      </a:r>
                      <a:r>
                        <a:rPr kumimoji="0" lang="en-AU" sz="1400" b="0" i="0" u="none" strike="noStrike" cap="none" normalizeH="0" baseline="0" smtClean="0">
                          <a:ln>
                            <a:noFill/>
                          </a:ln>
                          <a:solidFill>
                            <a:schemeClr val="tx1"/>
                          </a:solidFill>
                          <a:effectLst/>
                          <a:latin typeface="Arial" pitchFamily="34" charset="0"/>
                          <a:cs typeface="Arial" pitchFamily="34" charset="0"/>
                        </a:rPr>
                        <a:t>)</a:t>
                      </a:r>
                      <a:endParaRPr kumimoji="0" lang="en-AU" sz="3200" b="0" i="0" u="none" strike="noStrike" cap="none" normalizeH="0" baseline="0" smtClean="0">
                        <a:ln>
                          <a:noFill/>
                        </a:ln>
                        <a:solidFill>
                          <a:schemeClr val="tx1"/>
                        </a:solidFill>
                        <a:effectLst/>
                        <a:latin typeface="Times New Roman" pitchFamily="18" charset="0"/>
                      </a:endParaRPr>
                    </a:p>
                  </a:txBody>
                  <a:tcPr marB="14400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smtClean="0">
                          <a:ln>
                            <a:noFill/>
                          </a:ln>
                          <a:solidFill>
                            <a:schemeClr val="tx1"/>
                          </a:solidFill>
                          <a:effectLst/>
                          <a:latin typeface="Arial" pitchFamily="34" charset="0"/>
                          <a:cs typeface="Arial" pitchFamily="34" charset="0"/>
                        </a:rPr>
                        <a:t>2.7</a:t>
                      </a:r>
                      <a:endParaRPr kumimoji="0" lang="en-AU" sz="3200" b="0" i="0" u="none" strike="noStrike" cap="none" normalizeH="0" baseline="0" smtClean="0">
                        <a:ln>
                          <a:noFill/>
                        </a:ln>
                        <a:solidFill>
                          <a:schemeClr val="tx1"/>
                        </a:solidFill>
                        <a:effectLst/>
                        <a:latin typeface="Times New Roman" pitchFamily="18" charset="0"/>
                      </a:endParaRPr>
                    </a:p>
                  </a:txBody>
                  <a:tcPr marB="14400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smtClean="0">
                          <a:ln>
                            <a:noFill/>
                          </a:ln>
                          <a:solidFill>
                            <a:schemeClr val="tx1"/>
                          </a:solidFill>
                          <a:effectLst/>
                          <a:latin typeface="Arial" pitchFamily="34" charset="0"/>
                        </a:rPr>
                        <a:t>?</a:t>
                      </a:r>
                    </a:p>
                  </a:txBody>
                  <a:tcPr marB="14400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r>
              <a:tr h="588963">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dirty="0" smtClean="0">
                          <a:ln>
                            <a:noFill/>
                          </a:ln>
                          <a:solidFill>
                            <a:schemeClr val="tx1"/>
                          </a:solidFill>
                          <a:effectLst/>
                          <a:latin typeface="Arial" pitchFamily="34" charset="0"/>
                          <a:cs typeface="Arial" pitchFamily="34" charset="0"/>
                        </a:rPr>
                        <a:t>Magnesium (Mg</a:t>
                      </a:r>
                      <a:r>
                        <a:rPr kumimoji="0" lang="en-AU" sz="1400" b="0" i="0" u="none" strike="noStrike" cap="none" normalizeH="0" baseline="30000" dirty="0" smtClean="0">
                          <a:ln>
                            <a:noFill/>
                          </a:ln>
                          <a:solidFill>
                            <a:schemeClr val="tx1"/>
                          </a:solidFill>
                          <a:effectLst/>
                          <a:latin typeface="Arial" pitchFamily="34" charset="0"/>
                          <a:cs typeface="Arial" pitchFamily="34" charset="0"/>
                        </a:rPr>
                        <a:t>++</a:t>
                      </a:r>
                      <a:r>
                        <a:rPr kumimoji="0" lang="en-AU" sz="1400" b="0" i="0" u="none" strike="noStrike" cap="none" normalizeH="0" baseline="0" dirty="0" smtClean="0">
                          <a:ln>
                            <a:noFill/>
                          </a:ln>
                          <a:solidFill>
                            <a:schemeClr val="tx1"/>
                          </a:solidFill>
                          <a:effectLst/>
                          <a:latin typeface="Arial" pitchFamily="34" charset="0"/>
                          <a:cs typeface="Arial" pitchFamily="34" charset="0"/>
                        </a:rPr>
                        <a:t>)</a:t>
                      </a:r>
                      <a:endParaRPr kumimoji="0" lang="en-AU" sz="3200" b="0" i="0" u="none" strike="noStrike" cap="none" normalizeH="0" baseline="0" dirty="0" smtClean="0">
                        <a:ln>
                          <a:noFill/>
                        </a:ln>
                        <a:solidFill>
                          <a:schemeClr val="tx1"/>
                        </a:solidFill>
                        <a:effectLst/>
                        <a:latin typeface="Times New Roman" pitchFamily="18" charset="0"/>
                      </a:endParaRPr>
                    </a:p>
                  </a:txBody>
                  <a:tcPr marB="14400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dirty="0" smtClean="0">
                          <a:ln>
                            <a:noFill/>
                          </a:ln>
                          <a:solidFill>
                            <a:schemeClr val="tx1"/>
                          </a:solidFill>
                          <a:effectLst/>
                          <a:latin typeface="Arial" pitchFamily="34" charset="0"/>
                          <a:cs typeface="Arial" pitchFamily="34" charset="0"/>
                        </a:rPr>
                        <a:t>1.29</a:t>
                      </a:r>
                      <a:endParaRPr kumimoji="0" lang="en-AU" sz="3200" b="0" i="0" u="none" strike="noStrike" cap="none" normalizeH="0" baseline="0" dirty="0" smtClean="0">
                        <a:ln>
                          <a:noFill/>
                        </a:ln>
                        <a:solidFill>
                          <a:schemeClr val="tx1"/>
                        </a:solidFill>
                        <a:effectLst/>
                        <a:latin typeface="Times New Roman" pitchFamily="18" charset="0"/>
                      </a:endParaRPr>
                    </a:p>
                  </a:txBody>
                  <a:tcPr marB="14400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dirty="0" smtClean="0">
                          <a:ln>
                            <a:noFill/>
                          </a:ln>
                          <a:solidFill>
                            <a:schemeClr val="tx1"/>
                          </a:solidFill>
                          <a:effectLst/>
                          <a:latin typeface="Arial" pitchFamily="34" charset="0"/>
                          <a:cs typeface="Arial" pitchFamily="34" charset="0"/>
                        </a:rPr>
                        <a:t>86</a:t>
                      </a:r>
                      <a:endParaRPr kumimoji="0" lang="en-AU" sz="3200" b="0" i="0" u="none" strike="noStrike" cap="none" normalizeH="0" baseline="0" dirty="0" smtClean="0">
                        <a:ln>
                          <a:noFill/>
                        </a:ln>
                        <a:solidFill>
                          <a:schemeClr val="tx1"/>
                        </a:solidFill>
                        <a:effectLst/>
                        <a:latin typeface="Times New Roman" pitchFamily="18" charset="0"/>
                      </a:endParaRPr>
                    </a:p>
                  </a:txBody>
                  <a:tcPr marB="14400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r>
              <a:tr h="588963">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smtClean="0">
                          <a:ln>
                            <a:noFill/>
                          </a:ln>
                          <a:solidFill>
                            <a:schemeClr val="tx1"/>
                          </a:solidFill>
                          <a:effectLst/>
                          <a:latin typeface="Arial" pitchFamily="34" charset="0"/>
                          <a:cs typeface="Arial" pitchFamily="34" charset="0"/>
                        </a:rPr>
                        <a:t>Calcium (Ca</a:t>
                      </a:r>
                      <a:r>
                        <a:rPr kumimoji="0" lang="en-AU" sz="1400" b="0" i="0" u="none" strike="noStrike" cap="none" normalizeH="0" baseline="30000" smtClean="0">
                          <a:ln>
                            <a:noFill/>
                          </a:ln>
                          <a:solidFill>
                            <a:schemeClr val="tx1"/>
                          </a:solidFill>
                          <a:effectLst/>
                          <a:latin typeface="Arial" pitchFamily="34" charset="0"/>
                          <a:cs typeface="Arial" pitchFamily="34" charset="0"/>
                        </a:rPr>
                        <a:t>++</a:t>
                      </a:r>
                      <a:r>
                        <a:rPr kumimoji="0" lang="en-AU" sz="1400" b="0" i="0" u="none" strike="noStrike" cap="none" normalizeH="0" baseline="0" smtClean="0">
                          <a:ln>
                            <a:noFill/>
                          </a:ln>
                          <a:solidFill>
                            <a:schemeClr val="tx1"/>
                          </a:solidFill>
                          <a:effectLst/>
                          <a:latin typeface="Arial" pitchFamily="34" charset="0"/>
                          <a:cs typeface="Arial" pitchFamily="34" charset="0"/>
                        </a:rPr>
                        <a:t>)</a:t>
                      </a:r>
                      <a:endParaRPr kumimoji="0" lang="en-AU" sz="3200" b="0" i="0" u="none" strike="noStrike" cap="none" normalizeH="0" baseline="0" smtClean="0">
                        <a:ln>
                          <a:noFill/>
                        </a:ln>
                        <a:solidFill>
                          <a:schemeClr val="tx1"/>
                        </a:solidFill>
                        <a:effectLst/>
                        <a:latin typeface="Times New Roman" pitchFamily="18" charset="0"/>
                      </a:endParaRPr>
                    </a:p>
                  </a:txBody>
                  <a:tcPr marB="14400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smtClean="0">
                          <a:ln>
                            <a:noFill/>
                          </a:ln>
                          <a:solidFill>
                            <a:schemeClr val="tx1"/>
                          </a:solidFill>
                          <a:effectLst/>
                          <a:latin typeface="Arial" pitchFamily="34" charset="0"/>
                          <a:cs typeface="Arial" pitchFamily="34" charset="0"/>
                        </a:rPr>
                        <a:t>0.412</a:t>
                      </a:r>
                      <a:endParaRPr kumimoji="0" lang="en-AU" sz="3200" b="0" i="0" u="none" strike="noStrike" cap="none" normalizeH="0" baseline="0" smtClean="0">
                        <a:ln>
                          <a:noFill/>
                        </a:ln>
                        <a:solidFill>
                          <a:schemeClr val="tx1"/>
                        </a:solidFill>
                        <a:effectLst/>
                        <a:latin typeface="Times New Roman" pitchFamily="18" charset="0"/>
                      </a:endParaRPr>
                    </a:p>
                  </a:txBody>
                  <a:tcPr marB="14400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smtClean="0">
                          <a:ln>
                            <a:noFill/>
                          </a:ln>
                          <a:solidFill>
                            <a:schemeClr val="tx1"/>
                          </a:solidFill>
                          <a:effectLst/>
                          <a:latin typeface="Arial" pitchFamily="34" charset="0"/>
                          <a:cs typeface="Arial" pitchFamily="34" charset="0"/>
                        </a:rPr>
                        <a:t>114</a:t>
                      </a:r>
                      <a:endParaRPr kumimoji="0" lang="en-AU" sz="3200" b="0" i="0" u="none" strike="noStrike" cap="none" normalizeH="0" baseline="0" smtClean="0">
                        <a:ln>
                          <a:noFill/>
                        </a:ln>
                        <a:solidFill>
                          <a:schemeClr val="tx1"/>
                        </a:solidFill>
                        <a:effectLst/>
                        <a:latin typeface="Times New Roman" pitchFamily="18" charset="0"/>
                      </a:endParaRPr>
                    </a:p>
                  </a:txBody>
                  <a:tcPr marB="14400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r>
              <a:tr h="588963">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smtClean="0">
                          <a:ln>
                            <a:noFill/>
                          </a:ln>
                          <a:solidFill>
                            <a:schemeClr val="tx1"/>
                          </a:solidFill>
                          <a:effectLst/>
                          <a:latin typeface="Arial" pitchFamily="34" charset="0"/>
                          <a:cs typeface="Arial" pitchFamily="34" charset="0"/>
                        </a:rPr>
                        <a:t>Potassium (K</a:t>
                      </a:r>
                      <a:r>
                        <a:rPr kumimoji="0" lang="en-AU" sz="1400" b="0" i="0" u="none" strike="noStrike" cap="none" normalizeH="0" baseline="30000" smtClean="0">
                          <a:ln>
                            <a:noFill/>
                          </a:ln>
                          <a:solidFill>
                            <a:schemeClr val="tx1"/>
                          </a:solidFill>
                          <a:effectLst/>
                          <a:latin typeface="Arial" pitchFamily="34" charset="0"/>
                          <a:cs typeface="Arial" pitchFamily="34" charset="0"/>
                        </a:rPr>
                        <a:t>+</a:t>
                      </a:r>
                      <a:r>
                        <a:rPr kumimoji="0" lang="en-AU" sz="1400" b="0" i="0" u="none" strike="noStrike" cap="none" normalizeH="0" baseline="0" smtClean="0">
                          <a:ln>
                            <a:noFill/>
                          </a:ln>
                          <a:solidFill>
                            <a:schemeClr val="tx1"/>
                          </a:solidFill>
                          <a:effectLst/>
                          <a:latin typeface="Arial" pitchFamily="34" charset="0"/>
                          <a:cs typeface="Arial" pitchFamily="34" charset="0"/>
                        </a:rPr>
                        <a:t>)</a:t>
                      </a:r>
                      <a:endParaRPr kumimoji="0" lang="en-AU" sz="3200" b="0" i="0" u="none" strike="noStrike" cap="none" normalizeH="0" baseline="0" smtClean="0">
                        <a:ln>
                          <a:noFill/>
                        </a:ln>
                        <a:solidFill>
                          <a:schemeClr val="tx1"/>
                        </a:solidFill>
                        <a:effectLst/>
                        <a:latin typeface="Times New Roman" pitchFamily="18" charset="0"/>
                      </a:endParaRPr>
                    </a:p>
                  </a:txBody>
                  <a:tcPr marB="14400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dirty="0" smtClean="0">
                          <a:ln>
                            <a:noFill/>
                          </a:ln>
                          <a:solidFill>
                            <a:schemeClr val="tx1"/>
                          </a:solidFill>
                          <a:effectLst/>
                          <a:latin typeface="Arial" pitchFamily="34" charset="0"/>
                          <a:cs typeface="Arial" pitchFamily="34" charset="0"/>
                        </a:rPr>
                        <a:t>0.399</a:t>
                      </a:r>
                      <a:endParaRPr kumimoji="0" lang="en-AU" sz="3200" b="0" i="0" u="none" strike="noStrike" cap="none" normalizeH="0" baseline="0" dirty="0" smtClean="0">
                        <a:ln>
                          <a:noFill/>
                        </a:ln>
                        <a:solidFill>
                          <a:schemeClr val="tx1"/>
                        </a:solidFill>
                        <a:effectLst/>
                        <a:latin typeface="Times New Roman" pitchFamily="18" charset="0"/>
                      </a:endParaRPr>
                    </a:p>
                  </a:txBody>
                  <a:tcPr marB="14400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dirty="0" smtClean="0">
                          <a:ln>
                            <a:noFill/>
                          </a:ln>
                          <a:solidFill>
                            <a:schemeClr val="tx1"/>
                          </a:solidFill>
                          <a:effectLst/>
                          <a:latin typeface="Arial" pitchFamily="34" charset="0"/>
                          <a:cs typeface="Arial" pitchFamily="34" charset="0"/>
                        </a:rPr>
                        <a:t>152</a:t>
                      </a:r>
                      <a:endParaRPr kumimoji="0" lang="en-AU" sz="3200" b="0" i="0" u="none" strike="noStrike" cap="none" normalizeH="0" baseline="0" dirty="0" smtClean="0">
                        <a:ln>
                          <a:noFill/>
                        </a:ln>
                        <a:solidFill>
                          <a:schemeClr val="tx1"/>
                        </a:solidFill>
                        <a:effectLst/>
                        <a:latin typeface="Times New Roman" pitchFamily="18" charset="0"/>
                      </a:endParaRPr>
                    </a:p>
                  </a:txBody>
                  <a:tcPr marB="14400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r>
            </a:tbl>
          </a:graphicData>
        </a:graphic>
      </p:graphicFrame>
      <p:sp>
        <p:nvSpPr>
          <p:cNvPr id="5" name="Rectangle 3"/>
          <p:cNvSpPr txBox="1">
            <a:spLocks noChangeArrowheads="1"/>
          </p:cNvSpPr>
          <p:nvPr/>
        </p:nvSpPr>
        <p:spPr bwMode="auto">
          <a:xfrm>
            <a:off x="495300" y="889000"/>
            <a:ext cx="521335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AU" sz="1800" dirty="0" smtClean="0"/>
              <a:t>Because of the low molecular weight of magnesium, it is ideal for scrubbing CO</a:t>
            </a:r>
            <a:r>
              <a:rPr lang="en-AU" sz="1800" baseline="-25000" dirty="0" smtClean="0"/>
              <a:t>2</a:t>
            </a:r>
            <a:r>
              <a:rPr lang="en-AU" sz="1800" dirty="0" smtClean="0"/>
              <a:t> out of the air and sequestering the gas into the built environment:</a:t>
            </a:r>
          </a:p>
          <a:p>
            <a:r>
              <a:rPr lang="en-AU" sz="1800" dirty="0" smtClean="0"/>
              <a:t>More CO</a:t>
            </a:r>
            <a:r>
              <a:rPr lang="en-AU" sz="1800" baseline="-25000" dirty="0" smtClean="0"/>
              <a:t>2</a:t>
            </a:r>
            <a:r>
              <a:rPr lang="en-AU" sz="1800" dirty="0" smtClean="0"/>
              <a:t> is captured than in calcium systems as the calculations below show.</a:t>
            </a:r>
          </a:p>
          <a:p>
            <a:endParaRPr lang="en-AU" sz="1800" dirty="0" smtClean="0"/>
          </a:p>
          <a:p>
            <a:endParaRPr lang="en-AU" sz="1800" dirty="0" smtClean="0"/>
          </a:p>
          <a:p>
            <a:endParaRPr lang="en-AU" sz="1800" dirty="0" smtClean="0"/>
          </a:p>
          <a:p>
            <a:endParaRPr lang="en-AU" sz="1800" dirty="0" smtClean="0"/>
          </a:p>
          <a:p>
            <a:endParaRPr lang="en-AU" sz="1800" dirty="0" smtClean="0"/>
          </a:p>
          <a:p>
            <a:r>
              <a:rPr lang="en-US" sz="1800" dirty="0" smtClean="0"/>
              <a:t>At 2.09% of the crust magnesium is the 8th most abundant element</a:t>
            </a:r>
          </a:p>
          <a:p>
            <a:r>
              <a:rPr lang="en-AU" sz="1800" dirty="0" smtClean="0"/>
              <a:t>Sea-water contains 1.29 g/l compared to calcium at .412 g/l. Many brines contain much more.</a:t>
            </a:r>
          </a:p>
          <a:p>
            <a:r>
              <a:rPr lang="en-US" sz="1800" dirty="0" smtClean="0"/>
              <a:t>Magnesium compounds have low pH and polar bond in composites making them suitable for the </a:t>
            </a:r>
            <a:r>
              <a:rPr lang="en-US" sz="1800" dirty="0" err="1" smtClean="0"/>
              <a:t>utilisation</a:t>
            </a:r>
            <a:r>
              <a:rPr lang="en-US" sz="1800" dirty="0" smtClean="0"/>
              <a:t> of other wastes.</a:t>
            </a:r>
            <a:endParaRPr lang="en-AU" sz="1800" dirty="0"/>
          </a:p>
        </p:txBody>
      </p:sp>
      <p:graphicFrame>
        <p:nvGraphicFramePr>
          <p:cNvPr id="3" name="Object 2"/>
          <p:cNvGraphicFramePr>
            <a:graphicFrameLocks/>
          </p:cNvGraphicFramePr>
          <p:nvPr>
            <p:extLst>
              <p:ext uri="{D42A27DB-BD31-4B8C-83A1-F6EECF244321}">
                <p14:modId xmlns:p14="http://schemas.microsoft.com/office/powerpoint/2010/main" val="3286226574"/>
              </p:ext>
            </p:extLst>
          </p:nvPr>
        </p:nvGraphicFramePr>
        <p:xfrm>
          <a:off x="1122363" y="2729706"/>
          <a:ext cx="2971800" cy="663575"/>
        </p:xfrm>
        <a:graphic>
          <a:graphicData uri="http://schemas.openxmlformats.org/presentationml/2006/ole">
            <mc:AlternateContent xmlns:mc="http://schemas.openxmlformats.org/markup-compatibility/2006">
              <mc:Choice xmlns:v="urn:schemas-microsoft-com:vml" Requires="v">
                <p:oleObj spid="_x0000_s15452" name="Equation" r:id="rId3" imgW="1307880" imgH="393480" progId="Equation.3">
                  <p:embed/>
                </p:oleObj>
              </mc:Choice>
              <mc:Fallback>
                <p:oleObj name="Equation" r:id="rId3" imgW="1307880" imgH="393480" progId="Equation.3">
                  <p:embed/>
                  <p:pic>
                    <p:nvPicPr>
                      <p:cNvPr id="0" name="Object 1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22363" y="2729706"/>
                        <a:ext cx="2971800"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6" name="Object 5"/>
          <p:cNvGraphicFramePr>
            <a:graphicFrameLocks/>
          </p:cNvGraphicFramePr>
          <p:nvPr>
            <p:extLst>
              <p:ext uri="{D42A27DB-BD31-4B8C-83A1-F6EECF244321}">
                <p14:modId xmlns:p14="http://schemas.microsoft.com/office/powerpoint/2010/main" val="2270853610"/>
              </p:ext>
            </p:extLst>
          </p:nvPr>
        </p:nvGraphicFramePr>
        <p:xfrm>
          <a:off x="1082675" y="3540918"/>
          <a:ext cx="2905125" cy="717550"/>
        </p:xfrm>
        <a:graphic>
          <a:graphicData uri="http://schemas.openxmlformats.org/presentationml/2006/ole">
            <mc:AlternateContent xmlns:mc="http://schemas.openxmlformats.org/markup-compatibility/2006">
              <mc:Choice xmlns:v="urn:schemas-microsoft-com:vml" Requires="v">
                <p:oleObj spid="_x0000_s15453" name="Equation" r:id="rId5" imgW="1308100" imgH="419100" progId="Equation.3">
                  <p:embed/>
                </p:oleObj>
              </mc:Choice>
              <mc:Fallback>
                <p:oleObj name="Equation" r:id="rId5" imgW="1308100" imgH="419100" progId="Equation.3">
                  <p:embed/>
                  <p:pic>
                    <p:nvPicPr>
                      <p:cNvPr id="0" name="Object 11"/>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82675" y="3540918"/>
                        <a:ext cx="290512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11353036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6105" y="0"/>
            <a:ext cx="8229600" cy="905933"/>
          </a:xfrm>
        </p:spPr>
        <p:txBody>
          <a:bodyPr/>
          <a:lstStyle/>
          <a:p>
            <a:r>
              <a:rPr lang="en-AU" sz="2800" dirty="0" smtClean="0"/>
              <a:t>Morphology Microstructure &amp;</a:t>
            </a:r>
            <a:br>
              <a:rPr lang="en-AU" sz="2800" dirty="0" smtClean="0"/>
            </a:br>
            <a:r>
              <a:rPr lang="en-AU" sz="2800" dirty="0" smtClean="0"/>
              <a:t> Molar Volume Growth</a:t>
            </a:r>
            <a:endParaRPr lang="en-AU" sz="2800" dirty="0"/>
          </a:p>
        </p:txBody>
      </p:sp>
      <p:graphicFrame>
        <p:nvGraphicFramePr>
          <p:cNvPr id="4" name="Table 3"/>
          <p:cNvGraphicFramePr>
            <a:graphicFrameLocks noGrp="1"/>
          </p:cNvGraphicFramePr>
          <p:nvPr>
            <p:extLst>
              <p:ext uri="{D42A27DB-BD31-4B8C-83A1-F6EECF244321}">
                <p14:modId xmlns:p14="http://schemas.microsoft.com/office/powerpoint/2010/main" val="897476316"/>
              </p:ext>
            </p:extLst>
          </p:nvPr>
        </p:nvGraphicFramePr>
        <p:xfrm>
          <a:off x="80683" y="892327"/>
          <a:ext cx="8974666" cy="5651793"/>
        </p:xfrm>
        <a:graphic>
          <a:graphicData uri="http://schemas.openxmlformats.org/drawingml/2006/table">
            <a:tbl>
              <a:tblPr firstRow="1"/>
              <a:tblGrid>
                <a:gridCol w="1331258"/>
                <a:gridCol w="1815353"/>
                <a:gridCol w="672353"/>
                <a:gridCol w="766482"/>
                <a:gridCol w="672353"/>
                <a:gridCol w="1882589"/>
                <a:gridCol w="893203"/>
                <a:gridCol w="941075"/>
              </a:tblGrid>
              <a:tr h="72694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200" b="1" i="0" u="none" strike="noStrike" cap="none" normalizeH="0" baseline="0" dirty="0" smtClean="0">
                          <a:ln>
                            <a:noFill/>
                          </a:ln>
                          <a:solidFill>
                            <a:srgbClr val="FFFFFF"/>
                          </a:solidFill>
                          <a:effectLst/>
                          <a:latin typeface="Arial" pitchFamily="34" charset="0"/>
                          <a:ea typeface="ヒラギノ角ゴ Pro W3"/>
                          <a:cs typeface="ヒラギノ角ゴ Pro W3"/>
                        </a:rPr>
                        <a:t>Mineral (or Product)</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1" i="0" u="none" strike="noStrike" cap="none" normalizeH="0" baseline="0" dirty="0" smtClean="0">
                          <a:ln>
                            <a:noFill/>
                          </a:ln>
                          <a:solidFill>
                            <a:srgbClr val="FFFFFF"/>
                          </a:solidFill>
                          <a:effectLst/>
                          <a:latin typeface="Arial" pitchFamily="34" charset="0"/>
                          <a:ea typeface="ヒラギノ角ゴ Pro W3"/>
                          <a:cs typeface="ヒラギノ角ゴ Pro W3"/>
                        </a:rPr>
                        <a:t>Formula</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1" i="0" u="none" strike="noStrike" cap="none" normalizeH="0" baseline="0" dirty="0" smtClean="0">
                          <a:ln>
                            <a:noFill/>
                          </a:ln>
                          <a:solidFill>
                            <a:srgbClr val="FFFFFF"/>
                          </a:solidFill>
                          <a:effectLst/>
                          <a:latin typeface="Arial" pitchFamily="34" charset="0"/>
                          <a:ea typeface="ヒラギノ角ゴ Pro W3"/>
                          <a:cs typeface="ヒラギノ角ゴ Pro W3"/>
                        </a:rPr>
                        <a:t>Molar </a:t>
                      </a:r>
                      <a:r>
                        <a:rPr kumimoji="0" lang="en-AU" sz="1100" b="1" i="0" u="none" strike="noStrike" cap="none" normalizeH="0" baseline="0" dirty="0" err="1" smtClean="0">
                          <a:ln>
                            <a:noFill/>
                          </a:ln>
                          <a:solidFill>
                            <a:srgbClr val="FFFFFF"/>
                          </a:solidFill>
                          <a:effectLst/>
                          <a:latin typeface="Arial" pitchFamily="34" charset="0"/>
                          <a:ea typeface="ヒラギノ角ゴ Pro W3"/>
                          <a:cs typeface="ヒラギノ角ゴ Pro W3"/>
                        </a:rPr>
                        <a:t>Vol</a:t>
                      </a:r>
                      <a:r>
                        <a:rPr kumimoji="0" lang="en-AU" sz="1100" b="1" i="0" u="none" strike="noStrike" cap="none" normalizeH="0" baseline="0" dirty="0" smtClean="0">
                          <a:ln>
                            <a:noFill/>
                          </a:ln>
                          <a:solidFill>
                            <a:srgbClr val="FFFFFF"/>
                          </a:solidFill>
                          <a:effectLst/>
                          <a:latin typeface="Arial" pitchFamily="34" charset="0"/>
                          <a:ea typeface="ヒラギノ角ゴ Pro W3"/>
                          <a:cs typeface="ヒラギノ角ゴ Pro W3"/>
                        </a:rPr>
                        <a:t> </a:t>
                      </a:r>
                      <a:r>
                        <a:rPr kumimoji="0" lang="en-AU" sz="1100" b="1" i="0" u="none" strike="noStrike" cap="none" normalizeH="0" baseline="0" dirty="0" err="1" smtClean="0">
                          <a:ln>
                            <a:noFill/>
                          </a:ln>
                          <a:solidFill>
                            <a:srgbClr val="FFFFFF"/>
                          </a:solidFill>
                          <a:effectLst/>
                          <a:latin typeface="Arial" pitchFamily="34" charset="0"/>
                          <a:ea typeface="ヒラギノ角ゴ Pro W3"/>
                          <a:cs typeface="ヒラギノ角ゴ Pro W3"/>
                        </a:rPr>
                        <a:t>ume</a:t>
                      </a:r>
                      <a:endParaRPr kumimoji="0" lang="en-AU" sz="1100" b="1" i="0" u="none" strike="noStrike" cap="none" normalizeH="0" baseline="0" dirty="0" smtClean="0">
                        <a:ln>
                          <a:noFill/>
                        </a:ln>
                        <a:solidFill>
                          <a:srgbClr val="FFFFFF"/>
                        </a:solidFill>
                        <a:effectLst/>
                        <a:latin typeface="Arial" pitchFamily="34" charset="0"/>
                        <a:ea typeface="ヒラギノ角ゴ Pro W3"/>
                        <a:cs typeface="ヒラギノ角ゴ Pro W3"/>
                      </a:endParaRP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1" i="0" u="none" strike="noStrike" cap="none" normalizeH="0" baseline="0" dirty="0" smtClean="0">
                          <a:ln>
                            <a:noFill/>
                          </a:ln>
                          <a:solidFill>
                            <a:srgbClr val="FFFFFF"/>
                          </a:solidFill>
                          <a:effectLst/>
                          <a:latin typeface="Arial" pitchFamily="34" charset="0"/>
                          <a:ea typeface="ヒラギノ角ゴ Pro W3"/>
                          <a:cs typeface="ヒラギノ角ゴ Pro W3"/>
                        </a:rPr>
                        <a:t>Growth relative to </a:t>
                      </a:r>
                      <a:r>
                        <a:rPr kumimoji="0" lang="en-AU" sz="1100" b="1" i="0" u="none" strike="noStrike" cap="none" normalizeH="0" baseline="0" dirty="0" err="1" smtClean="0">
                          <a:ln>
                            <a:noFill/>
                          </a:ln>
                          <a:solidFill>
                            <a:srgbClr val="FFFFFF"/>
                          </a:solidFill>
                          <a:effectLst/>
                          <a:latin typeface="Arial" pitchFamily="34" charset="0"/>
                          <a:ea typeface="ヒラギノ角ゴ Pro W3"/>
                          <a:cs typeface="ヒラギノ角ゴ Pro W3"/>
                        </a:rPr>
                        <a:t>MgO</a:t>
                      </a:r>
                      <a:endParaRPr kumimoji="0" lang="en-AU" sz="1100" b="1" i="0" u="none" strike="noStrike" cap="none" normalizeH="0" baseline="0" dirty="0" smtClean="0">
                        <a:ln>
                          <a:noFill/>
                        </a:ln>
                        <a:solidFill>
                          <a:srgbClr val="FFFFFF"/>
                        </a:solidFill>
                        <a:effectLst/>
                        <a:latin typeface="Arial" pitchFamily="34" charset="0"/>
                        <a:ea typeface="ヒラギノ角ゴ Pro W3"/>
                        <a:cs typeface="ヒラギノ角ゴ Pro W3"/>
                      </a:endParaRP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1" i="0" u="none" strike="noStrike" cap="none" normalizeH="0" baseline="0" dirty="0" smtClean="0">
                          <a:ln>
                            <a:noFill/>
                          </a:ln>
                          <a:solidFill>
                            <a:srgbClr val="FFFFFF"/>
                          </a:solidFill>
                          <a:effectLst/>
                          <a:latin typeface="Arial" pitchFamily="34" charset="0"/>
                          <a:ea typeface="ヒラギノ角ゴ Pro W3"/>
                          <a:cs typeface="ヒラギノ角ゴ Pro W3"/>
                        </a:rPr>
                        <a:t>Hard ness</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1" i="0" u="none" strike="noStrike" cap="none" normalizeH="0" baseline="0" dirty="0" smtClean="0">
                          <a:ln>
                            <a:noFill/>
                          </a:ln>
                          <a:solidFill>
                            <a:srgbClr val="FFFFFF"/>
                          </a:solidFill>
                          <a:effectLst/>
                          <a:latin typeface="Arial" pitchFamily="34" charset="0"/>
                          <a:ea typeface="ヒラギノ角ゴ Pro W3"/>
                          <a:cs typeface="ヒラギノ角ゴ Pro W3"/>
                        </a:rPr>
                        <a:t>Habit</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1" i="0" u="none" strike="noStrike" cap="none" normalizeH="0" baseline="0" dirty="0" smtClean="0">
                          <a:ln>
                            <a:noFill/>
                          </a:ln>
                          <a:solidFill>
                            <a:srgbClr val="FFFFFF"/>
                          </a:solidFill>
                          <a:effectLst/>
                          <a:latin typeface="Arial" pitchFamily="34" charset="0"/>
                          <a:ea typeface="ヒラギノ角ゴ Pro W3"/>
                          <a:cs typeface="ヒラギノ角ゴ Pro W3"/>
                        </a:rPr>
                        <a:t>Conditions of Formation</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1" i="0" u="none" strike="noStrike" cap="none" normalizeH="0" baseline="0" dirty="0" smtClean="0">
                          <a:ln>
                            <a:noFill/>
                          </a:ln>
                          <a:solidFill>
                            <a:srgbClr val="FFFFFF"/>
                          </a:solidFill>
                          <a:effectLst/>
                          <a:latin typeface="Arial" pitchFamily="34" charset="0"/>
                          <a:ea typeface="ヒラギノ角ゴ Pro W3"/>
                          <a:cs typeface="ヒラギノ角ゴ Pro W3"/>
                        </a:rPr>
                        <a:t>Type</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41372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200" b="0" i="0" u="none" strike="noStrike" cap="none" normalizeH="0" baseline="0" dirty="0" err="1" smtClean="0">
                          <a:ln>
                            <a:noFill/>
                          </a:ln>
                          <a:solidFill>
                            <a:schemeClr val="tx2">
                              <a:lumMod val="75000"/>
                            </a:schemeClr>
                          </a:solidFill>
                          <a:effectLst/>
                          <a:latin typeface="Arial" pitchFamily="34" charset="0"/>
                          <a:ea typeface="ヒラギノ角ゴ Pro W3"/>
                          <a:cs typeface="ヒラギノ角ゴ Pro W3"/>
                        </a:rPr>
                        <a:t>Brucite</a:t>
                      </a:r>
                      <a:endParaRPr kumimoji="0" lang="en-AU" sz="1200" b="0" i="0" u="none" strike="noStrike" cap="none" normalizeH="0" baseline="0" dirty="0" smtClean="0">
                        <a:ln>
                          <a:noFill/>
                        </a:ln>
                        <a:solidFill>
                          <a:schemeClr val="tx2">
                            <a:lumMod val="75000"/>
                          </a:schemeClr>
                        </a:solidFill>
                        <a:effectLst/>
                        <a:latin typeface="Arial" pitchFamily="34" charset="0"/>
                        <a:ea typeface="ヒラギノ角ゴ Pro W3"/>
                        <a:cs typeface="ヒラギノ角ゴ Pro W3"/>
                      </a:endParaRP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smtClean="0">
                          <a:ln>
                            <a:noFill/>
                          </a:ln>
                          <a:solidFill>
                            <a:schemeClr val="tx2">
                              <a:lumMod val="75000"/>
                            </a:schemeClr>
                          </a:solidFill>
                          <a:effectLst/>
                          <a:latin typeface="Arial" pitchFamily="34" charset="0"/>
                          <a:ea typeface="ヒラギノ角ゴ Pro W3"/>
                          <a:cs typeface="ヒラギノ角ゴ Pro W3"/>
                        </a:rPr>
                        <a:t>Mg(OH)</a:t>
                      </a:r>
                      <a:r>
                        <a:rPr kumimoji="0" lang="en-AU" sz="1100" b="0" i="0" u="none" strike="noStrike" cap="none" normalizeH="0" baseline="-25000" smtClean="0">
                          <a:ln>
                            <a:noFill/>
                          </a:ln>
                          <a:solidFill>
                            <a:schemeClr val="tx2">
                              <a:lumMod val="75000"/>
                            </a:schemeClr>
                          </a:solidFill>
                          <a:effectLst/>
                          <a:latin typeface="Arial" pitchFamily="34" charset="0"/>
                          <a:ea typeface="ヒラギノ角ゴ Pro W3"/>
                          <a:cs typeface="ヒラギノ角ゴ Pro W3"/>
                        </a:rPr>
                        <a:t>2</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chemeClr val="tx2">
                              <a:lumMod val="75000"/>
                            </a:schemeClr>
                          </a:solidFill>
                          <a:effectLst/>
                          <a:latin typeface="Arial" pitchFamily="34" charset="0"/>
                          <a:ea typeface="ヒラギノ角ゴ Pro W3"/>
                          <a:cs typeface="ヒラギノ角ゴ Pro W3"/>
                        </a:rPr>
                        <a:t>24.63</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100" b="0" i="0" u="none" strike="noStrike" cap="none" normalizeH="0" baseline="0" dirty="0" smtClean="0">
                        <a:ln>
                          <a:noFill/>
                        </a:ln>
                        <a:solidFill>
                          <a:schemeClr val="tx2">
                            <a:lumMod val="75000"/>
                          </a:schemeClr>
                        </a:solidFill>
                        <a:effectLst/>
                        <a:latin typeface="Arial" pitchFamily="34" charset="0"/>
                        <a:ea typeface="ヒラギノ角ゴ Pro W3"/>
                        <a:cs typeface="ヒラギノ角ゴ Pro W3"/>
                      </a:endParaRP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smtClean="0">
                          <a:ln>
                            <a:noFill/>
                          </a:ln>
                          <a:solidFill>
                            <a:schemeClr val="tx2">
                              <a:lumMod val="75000"/>
                            </a:schemeClr>
                          </a:solidFill>
                          <a:effectLst/>
                          <a:latin typeface="Arial" pitchFamily="34" charset="0"/>
                          <a:ea typeface="ヒラギノ角ゴ Pro W3"/>
                          <a:cs typeface="ヒラギノ角ゴ Pro W3"/>
                        </a:rPr>
                        <a:t>2.5 - 3</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smtClean="0">
                          <a:ln>
                            <a:noFill/>
                          </a:ln>
                          <a:solidFill>
                            <a:schemeClr val="tx2">
                              <a:lumMod val="75000"/>
                            </a:schemeClr>
                          </a:solidFill>
                          <a:effectLst/>
                          <a:latin typeface="Arial" pitchFamily="34" charset="0"/>
                          <a:ea typeface="ヒラギノ角ゴ Pro W3"/>
                          <a:cs typeface="ヒラギノ角ゴ Pro W3"/>
                        </a:rPr>
                        <a:t>Blocky pseudo hexagonal chrystals.</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100" b="0" i="0" u="none" strike="noStrike" cap="none" normalizeH="0" baseline="0" smtClean="0">
                        <a:ln>
                          <a:noFill/>
                        </a:ln>
                        <a:solidFill>
                          <a:schemeClr val="tx2">
                            <a:lumMod val="75000"/>
                          </a:schemeClr>
                        </a:solidFill>
                        <a:effectLst/>
                        <a:latin typeface="Arial" pitchFamily="34" charset="0"/>
                        <a:ea typeface="ヒラギノ角ゴ Pro W3"/>
                        <a:cs typeface="ヒラギノ角ゴ Pro W3"/>
                      </a:endParaRP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err="1" smtClean="0">
                          <a:ln>
                            <a:noFill/>
                          </a:ln>
                          <a:solidFill>
                            <a:schemeClr val="tx2">
                              <a:lumMod val="75000"/>
                            </a:schemeClr>
                          </a:solidFill>
                          <a:effectLst/>
                          <a:latin typeface="Arial" pitchFamily="34" charset="0"/>
                          <a:ea typeface="ヒラギノ角ゴ Pro W3"/>
                          <a:cs typeface="ヒラギノ角ゴ Pro W3"/>
                        </a:rPr>
                        <a:t>Brucite</a:t>
                      </a:r>
                      <a:endParaRPr kumimoji="0" lang="en-AU" sz="1100" b="0" i="0" u="none" strike="noStrike" cap="none" normalizeH="0" baseline="0" dirty="0" smtClean="0">
                        <a:ln>
                          <a:noFill/>
                        </a:ln>
                        <a:solidFill>
                          <a:schemeClr val="tx2">
                            <a:lumMod val="75000"/>
                          </a:schemeClr>
                        </a:solidFill>
                        <a:effectLst/>
                        <a:latin typeface="Arial" pitchFamily="34" charset="0"/>
                        <a:ea typeface="ヒラギノ角ゴ Pro W3"/>
                        <a:cs typeface="ヒラギノ角ゴ Pro W3"/>
                      </a:endParaRP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r>
              <a:tr h="41372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200" b="0" i="0" u="none" strike="noStrike" cap="none" normalizeH="0" baseline="0" smtClean="0">
                          <a:ln>
                            <a:noFill/>
                          </a:ln>
                          <a:solidFill>
                            <a:srgbClr val="002469"/>
                          </a:solidFill>
                          <a:effectLst/>
                          <a:latin typeface="Arial" pitchFamily="34" charset="0"/>
                          <a:ea typeface="ヒラギノ角ゴ Pro W3"/>
                          <a:cs typeface="ヒラギノ角ゴ Pro W3"/>
                        </a:rPr>
                        <a:t>Brucite Hydrates</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0F2F5"/>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Mg(OH)</a:t>
                      </a:r>
                      <a:r>
                        <a:rPr kumimoji="0" lang="en-AU" sz="1100" b="0" i="0" u="none" strike="noStrike" cap="none" normalizeH="0" baseline="-25000" dirty="0" smtClean="0">
                          <a:ln>
                            <a:noFill/>
                          </a:ln>
                          <a:solidFill>
                            <a:srgbClr val="002469"/>
                          </a:solidFill>
                          <a:effectLst/>
                          <a:latin typeface="Arial" pitchFamily="34" charset="0"/>
                          <a:ea typeface="ヒラギノ角ゴ Pro W3"/>
                          <a:cs typeface="ヒラギノ角ゴ Pro W3"/>
                        </a:rPr>
                        <a:t>2</a:t>
                      </a:r>
                      <a:r>
                        <a:rPr lang="en-AU" sz="1600" dirty="0" smtClean="0"/>
                        <a:t>.</a:t>
                      </a: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nH</a:t>
                      </a:r>
                      <a:r>
                        <a:rPr kumimoji="0" lang="en-AU" sz="1100" b="0" i="0" u="none" strike="noStrike" cap="none" normalizeH="0" baseline="-25000" dirty="0" smtClean="0">
                          <a:ln>
                            <a:noFill/>
                          </a:ln>
                          <a:solidFill>
                            <a:srgbClr val="002469"/>
                          </a:solidFill>
                          <a:effectLst/>
                          <a:latin typeface="Arial" pitchFamily="34" charset="0"/>
                          <a:ea typeface="ヒラギノ角ゴ Pro W3"/>
                          <a:cs typeface="ヒラギノ角ゴ Pro W3"/>
                        </a:rPr>
                        <a:t>2</a:t>
                      </a: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O</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0F2F5"/>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0F2F5"/>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endParaRP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0F2F5"/>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100" b="0" i="0" u="none" strike="noStrike" cap="none" normalizeH="0" baseline="0" smtClean="0">
                        <a:ln>
                          <a:noFill/>
                        </a:ln>
                        <a:solidFill>
                          <a:srgbClr val="002469"/>
                        </a:solidFill>
                        <a:effectLst/>
                        <a:latin typeface="Arial" pitchFamily="34" charset="0"/>
                        <a:ea typeface="ヒラギノ角ゴ Pro W3"/>
                        <a:cs typeface="ヒラギノ角ゴ Pro W3"/>
                      </a:endParaRP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0F2F5"/>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Not much known about them!</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0F2F5"/>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100" b="0" i="0" u="none" strike="noStrike" cap="none" normalizeH="0" baseline="0" smtClean="0">
                        <a:ln>
                          <a:noFill/>
                        </a:ln>
                        <a:solidFill>
                          <a:srgbClr val="002469"/>
                        </a:solidFill>
                        <a:effectLst/>
                        <a:latin typeface="Arial" pitchFamily="34" charset="0"/>
                        <a:ea typeface="ヒラギノ角ゴ Pro W3"/>
                        <a:cs typeface="ヒラギノ角ゴ Pro W3"/>
                      </a:endParaRP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0F2F5"/>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err="1" smtClean="0">
                          <a:ln>
                            <a:noFill/>
                          </a:ln>
                          <a:solidFill>
                            <a:srgbClr val="002469"/>
                          </a:solidFill>
                          <a:effectLst/>
                          <a:latin typeface="Arial" pitchFamily="34" charset="0"/>
                          <a:ea typeface="ヒラギノ角ゴ Pro W3"/>
                          <a:cs typeface="ヒラギノ角ゴ Pro W3"/>
                        </a:rPr>
                        <a:t>Brucite</a:t>
                      </a: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 Hydrates</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0F2F5"/>
                    </a:solidFill>
                  </a:tcPr>
                </a:tc>
              </a:tr>
              <a:tr h="41372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200" b="0" i="0" u="none" strike="noStrike" cap="none" normalizeH="0" baseline="0" dirty="0" err="1" smtClean="0">
                          <a:ln>
                            <a:noFill/>
                          </a:ln>
                          <a:solidFill>
                            <a:srgbClr val="002469"/>
                          </a:solidFill>
                          <a:effectLst/>
                          <a:latin typeface="Arial" pitchFamily="34" charset="0"/>
                          <a:ea typeface="ヒラギノ角ゴ Pro W3"/>
                          <a:cs typeface="ヒラギノ角ゴ Pro W3"/>
                        </a:rPr>
                        <a:t>Pokrovskite</a:t>
                      </a:r>
                      <a:endParaRPr kumimoji="0" lang="en-AU" sz="1200" b="0" i="0" u="none" strike="noStrike" cap="none" normalizeH="0" baseline="0" dirty="0" smtClean="0">
                        <a:ln>
                          <a:noFill/>
                        </a:ln>
                        <a:solidFill>
                          <a:srgbClr val="002469"/>
                        </a:solidFill>
                        <a:effectLst/>
                        <a:latin typeface="Arial" pitchFamily="34" charset="0"/>
                        <a:ea typeface="ヒラギノ角ゴ Pro W3"/>
                        <a:cs typeface="ヒラギノ角ゴ Pro W3"/>
                      </a:endParaRP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Mg 2 (CO 3 )(OH) 2 ·</a:t>
                      </a:r>
                    </a:p>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0.5(H 2 O)</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endParaRP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endParaRP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3</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endParaRP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100" b="0" i="0" u="none" strike="noStrike" cap="none" normalizeH="0" baseline="0" smtClean="0">
                        <a:ln>
                          <a:noFill/>
                        </a:ln>
                        <a:solidFill>
                          <a:srgbClr val="002469"/>
                        </a:solidFill>
                        <a:effectLst/>
                        <a:latin typeface="Arial" pitchFamily="34" charset="0"/>
                        <a:ea typeface="ヒラギノ角ゴ Pro W3"/>
                        <a:cs typeface="ヒラギノ角ゴ Pro W3"/>
                      </a:endParaRP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r>
              <a:tr h="41372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200" b="0" i="0" u="none" strike="noStrike" cap="none" normalizeH="0" baseline="0" dirty="0" err="1" smtClean="0">
                          <a:ln>
                            <a:noFill/>
                          </a:ln>
                          <a:solidFill>
                            <a:srgbClr val="002469"/>
                          </a:solidFill>
                          <a:effectLst/>
                          <a:latin typeface="Arial" pitchFamily="34" charset="0"/>
                          <a:ea typeface="ヒラギノ角ゴ Pro W3"/>
                          <a:cs typeface="ヒラギノ角ゴ Pro W3"/>
                        </a:rPr>
                        <a:t>Artinite</a:t>
                      </a:r>
                      <a:endParaRPr kumimoji="0" lang="en-AU" sz="1200" b="0" i="0" u="none" strike="noStrike" cap="none" normalizeH="0" baseline="0" dirty="0" smtClean="0">
                        <a:ln>
                          <a:noFill/>
                        </a:ln>
                        <a:solidFill>
                          <a:srgbClr val="002469"/>
                        </a:solidFill>
                        <a:effectLst/>
                        <a:latin typeface="Arial" pitchFamily="34" charset="0"/>
                        <a:ea typeface="ヒラギノ角ゴ Pro W3"/>
                        <a:cs typeface="ヒラギノ角ゴ Pro W3"/>
                      </a:endParaRP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Mg2(CO3)(OH)</a:t>
                      </a:r>
                      <a:r>
                        <a:rPr kumimoji="0" lang="en-AU" sz="1100" b="0" i="0" u="none" strike="noStrike" cap="none" normalizeH="0" baseline="-25000" dirty="0" smtClean="0">
                          <a:ln>
                            <a:noFill/>
                          </a:ln>
                          <a:solidFill>
                            <a:srgbClr val="002469"/>
                          </a:solidFill>
                          <a:effectLst/>
                          <a:latin typeface="Arial" pitchFamily="34" charset="0"/>
                          <a:ea typeface="ヒラギノ角ゴ Pro W3"/>
                          <a:cs typeface="ヒラギノ角ゴ Pro W3"/>
                        </a:rPr>
                        <a:t>2</a:t>
                      </a: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•3(H2O)</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96.43</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291%</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smtClean="0">
                          <a:ln>
                            <a:noFill/>
                          </a:ln>
                          <a:solidFill>
                            <a:srgbClr val="002469"/>
                          </a:solidFill>
                          <a:effectLst/>
                          <a:latin typeface="Arial" pitchFamily="34" charset="0"/>
                          <a:ea typeface="ヒラギノ角ゴ Pro W3"/>
                          <a:cs typeface="ヒラギノ角ゴ Pro W3"/>
                        </a:rPr>
                        <a:t>2.5</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Bright, white acicular sprays</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100" b="0" i="0" u="none" strike="noStrike" cap="none" normalizeH="0" baseline="0" smtClean="0">
                        <a:ln>
                          <a:noFill/>
                        </a:ln>
                        <a:solidFill>
                          <a:srgbClr val="002469"/>
                        </a:solidFill>
                        <a:effectLst/>
                        <a:latin typeface="Arial" pitchFamily="34" charset="0"/>
                        <a:ea typeface="ヒラギノ角ゴ Pro W3"/>
                        <a:cs typeface="ヒラギノ角ゴ Pro W3"/>
                      </a:endParaRP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Basic</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r>
              <a:tr h="496472">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200" b="0" i="0" u="none" strike="noStrike" cap="none" normalizeH="0" baseline="0" dirty="0" err="1" smtClean="0">
                          <a:ln>
                            <a:noFill/>
                          </a:ln>
                          <a:solidFill>
                            <a:srgbClr val="002469"/>
                          </a:solidFill>
                          <a:effectLst/>
                          <a:latin typeface="Arial" pitchFamily="34" charset="0"/>
                          <a:ea typeface="ヒラギノ角ゴ Pro W3"/>
                          <a:cs typeface="ヒラギノ角ゴ Pro W3"/>
                        </a:rPr>
                        <a:t>Hydromagnesite</a:t>
                      </a:r>
                      <a:r>
                        <a:rPr kumimoji="0" lang="en-AU" sz="1200" b="0" i="0" u="none" strike="noStrike" cap="none" normalizeH="0" baseline="0" dirty="0" smtClean="0">
                          <a:ln>
                            <a:noFill/>
                          </a:ln>
                          <a:solidFill>
                            <a:srgbClr val="002469"/>
                          </a:solidFill>
                          <a:effectLst/>
                          <a:latin typeface="Arial" pitchFamily="34" charset="0"/>
                          <a:ea typeface="ヒラギノ角ゴ Pro W3"/>
                          <a:cs typeface="ヒラギノ角ゴ Pro W3"/>
                        </a:rPr>
                        <a:t/>
                      </a:r>
                      <a:br>
                        <a:rPr kumimoji="0" lang="en-AU" sz="1200" b="0" i="0" u="none" strike="noStrike" cap="none" normalizeH="0" baseline="0" dirty="0" smtClean="0">
                          <a:ln>
                            <a:noFill/>
                          </a:ln>
                          <a:solidFill>
                            <a:srgbClr val="002469"/>
                          </a:solidFill>
                          <a:effectLst/>
                          <a:latin typeface="Arial" pitchFamily="34" charset="0"/>
                          <a:ea typeface="ヒラギノ角ゴ Pro W3"/>
                          <a:cs typeface="ヒラギノ角ゴ Pro W3"/>
                        </a:rPr>
                      </a:br>
                      <a:r>
                        <a:rPr kumimoji="0" lang="en-AU" sz="1200" b="0" i="0" u="none" strike="noStrike" cap="none" normalizeH="0" baseline="0" dirty="0" err="1" smtClean="0">
                          <a:ln>
                            <a:noFill/>
                          </a:ln>
                          <a:solidFill>
                            <a:srgbClr val="002469"/>
                          </a:solidFill>
                          <a:effectLst/>
                          <a:latin typeface="Arial" pitchFamily="34" charset="0"/>
                          <a:ea typeface="ヒラギノ角ゴ Pro W3"/>
                          <a:cs typeface="ヒラギノ角ゴ Pro W3"/>
                        </a:rPr>
                        <a:t>Giorgiosite</a:t>
                      </a:r>
                      <a:endParaRPr kumimoji="0" lang="en-AU" sz="1200" b="0" i="0" u="none" strike="noStrike" cap="none" normalizeH="0" baseline="0" dirty="0" smtClean="0">
                        <a:ln>
                          <a:noFill/>
                        </a:ln>
                        <a:solidFill>
                          <a:srgbClr val="002469"/>
                        </a:solidFill>
                        <a:effectLst/>
                        <a:latin typeface="Arial" pitchFamily="34" charset="0"/>
                        <a:ea typeface="ヒラギノ角ゴ Pro W3"/>
                        <a:cs typeface="ヒラギノ角ゴ Pro W3"/>
                      </a:endParaRP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Mg</a:t>
                      </a:r>
                      <a:r>
                        <a:rPr kumimoji="0" lang="en-AU" sz="1100" b="0" i="0" u="none" strike="noStrike" cap="none" normalizeH="0" baseline="-25000" dirty="0" smtClean="0">
                          <a:ln>
                            <a:noFill/>
                          </a:ln>
                          <a:solidFill>
                            <a:srgbClr val="002469"/>
                          </a:solidFill>
                          <a:effectLst/>
                          <a:latin typeface="Arial" pitchFamily="34" charset="0"/>
                          <a:ea typeface="ヒラギノ角ゴ Pro W3"/>
                          <a:cs typeface="ヒラギノ角ゴ Pro W3"/>
                        </a:rPr>
                        <a:t>5</a:t>
                      </a: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(CO</a:t>
                      </a:r>
                      <a:r>
                        <a:rPr kumimoji="0" lang="en-AU" sz="1100" b="0" i="0" u="none" strike="noStrike" cap="none" normalizeH="0" baseline="-25000" dirty="0" smtClean="0">
                          <a:ln>
                            <a:noFill/>
                          </a:ln>
                          <a:solidFill>
                            <a:srgbClr val="002469"/>
                          </a:solidFill>
                          <a:effectLst/>
                          <a:latin typeface="Arial" pitchFamily="34" charset="0"/>
                          <a:ea typeface="ヒラギノ角ゴ Pro W3"/>
                          <a:cs typeface="ヒラギノ角ゴ Pro W3"/>
                        </a:rPr>
                        <a:t>3</a:t>
                      </a: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a:t>
                      </a:r>
                      <a:r>
                        <a:rPr kumimoji="0" lang="en-AU" sz="1100" b="0" i="0" u="none" strike="noStrike" cap="none" normalizeH="0" baseline="-25000" dirty="0" smtClean="0">
                          <a:ln>
                            <a:noFill/>
                          </a:ln>
                          <a:solidFill>
                            <a:srgbClr val="002469"/>
                          </a:solidFill>
                          <a:effectLst/>
                          <a:latin typeface="Arial" pitchFamily="34" charset="0"/>
                          <a:ea typeface="ヒラギノ角ゴ Pro W3"/>
                          <a:cs typeface="ヒラギノ角ゴ Pro W3"/>
                        </a:rPr>
                        <a:t>4</a:t>
                      </a: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(OH)</a:t>
                      </a:r>
                      <a:r>
                        <a:rPr kumimoji="0" lang="en-AU" sz="1100" b="0" i="0" u="none" strike="noStrike" cap="none" normalizeH="0" baseline="-25000" dirty="0" smtClean="0">
                          <a:ln>
                            <a:noFill/>
                          </a:ln>
                          <a:solidFill>
                            <a:srgbClr val="002469"/>
                          </a:solidFill>
                          <a:effectLst/>
                          <a:latin typeface="Arial" pitchFamily="34" charset="0"/>
                          <a:ea typeface="ヒラギノ角ゴ Pro W3"/>
                          <a:cs typeface="ヒラギノ角ゴ Pro W3"/>
                        </a:rPr>
                        <a:t>2</a:t>
                      </a:r>
                      <a:r>
                        <a:rPr lang="en-AU" sz="1600" dirty="0" smtClean="0"/>
                        <a:t>.</a:t>
                      </a: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4H</a:t>
                      </a:r>
                      <a:r>
                        <a:rPr kumimoji="0" lang="en-AU" sz="1100" b="0" i="0" u="none" strike="noStrike" cap="none" normalizeH="0" baseline="-25000" dirty="0" smtClean="0">
                          <a:ln>
                            <a:noFill/>
                          </a:ln>
                          <a:solidFill>
                            <a:srgbClr val="002469"/>
                          </a:solidFill>
                          <a:effectLst/>
                          <a:latin typeface="Arial" pitchFamily="34" charset="0"/>
                          <a:ea typeface="ヒラギノ角ゴ Pro W3"/>
                          <a:cs typeface="ヒラギノ角ゴ Pro W3"/>
                        </a:rPr>
                        <a:t>2</a:t>
                      </a: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O</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211.11</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756%</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smtClean="0">
                          <a:ln>
                            <a:noFill/>
                          </a:ln>
                          <a:solidFill>
                            <a:srgbClr val="002469"/>
                          </a:solidFill>
                          <a:effectLst/>
                          <a:latin typeface="Arial" pitchFamily="34" charset="0"/>
                          <a:ea typeface="ヒラギノ角ゴ Pro W3"/>
                          <a:cs typeface="ヒラギノ角ゴ Pro W3"/>
                        </a:rPr>
                        <a:t>3.5</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Include acicular, lathlike, platy and rosette forms</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100" b="0" i="0" u="none" strike="noStrike" cap="none" normalizeH="0" baseline="0" smtClean="0">
                        <a:ln>
                          <a:noFill/>
                        </a:ln>
                        <a:solidFill>
                          <a:srgbClr val="002469"/>
                        </a:solidFill>
                        <a:effectLst/>
                        <a:latin typeface="Arial" pitchFamily="34" charset="0"/>
                        <a:ea typeface="ヒラギノ角ゴ Pro W3"/>
                        <a:cs typeface="ヒラギノ角ゴ Pro W3"/>
                      </a:endParaRP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Basic</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r>
              <a:tr h="496472">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200" b="0" i="0" u="none" strike="noStrike" cap="none" normalizeH="0" baseline="0" dirty="0" err="1" smtClean="0">
                          <a:ln>
                            <a:noFill/>
                          </a:ln>
                          <a:solidFill>
                            <a:srgbClr val="002469"/>
                          </a:solidFill>
                          <a:effectLst/>
                          <a:latin typeface="Arial" pitchFamily="34" charset="0"/>
                          <a:ea typeface="ヒラギノ角ゴ Pro W3"/>
                          <a:cs typeface="ヒラギノ角ゴ Pro W3"/>
                        </a:rPr>
                        <a:t>Dypingite</a:t>
                      </a:r>
                      <a:endParaRPr kumimoji="0" lang="en-AU" sz="1200" b="0" i="0" u="none" strike="noStrike" cap="none" normalizeH="0" baseline="0" dirty="0" smtClean="0">
                        <a:ln>
                          <a:noFill/>
                        </a:ln>
                        <a:solidFill>
                          <a:srgbClr val="002469"/>
                        </a:solidFill>
                        <a:effectLst/>
                        <a:latin typeface="Arial" pitchFamily="34" charset="0"/>
                        <a:ea typeface="ヒラギノ角ゴ Pro W3"/>
                        <a:cs typeface="ヒラギノ角ゴ Pro W3"/>
                      </a:endParaRP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Mg</a:t>
                      </a:r>
                      <a:r>
                        <a:rPr kumimoji="0" lang="en-AU" sz="1100" b="0" i="0" u="none" strike="noStrike" cap="none" normalizeH="0" baseline="-25000" dirty="0" smtClean="0">
                          <a:ln>
                            <a:noFill/>
                          </a:ln>
                          <a:solidFill>
                            <a:srgbClr val="002469"/>
                          </a:solidFill>
                          <a:effectLst/>
                          <a:latin typeface="Arial" pitchFamily="34" charset="0"/>
                          <a:ea typeface="ヒラギノ角ゴ Pro W3"/>
                          <a:cs typeface="ヒラギノ角ゴ Pro W3"/>
                        </a:rPr>
                        <a:t>5</a:t>
                      </a: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(CO</a:t>
                      </a:r>
                      <a:r>
                        <a:rPr kumimoji="0" lang="en-AU" sz="1100" b="0" i="0" u="none" strike="noStrike" cap="none" normalizeH="0" baseline="-25000" dirty="0" smtClean="0">
                          <a:ln>
                            <a:noFill/>
                          </a:ln>
                          <a:solidFill>
                            <a:srgbClr val="002469"/>
                          </a:solidFill>
                          <a:effectLst/>
                          <a:latin typeface="Arial" pitchFamily="34" charset="0"/>
                          <a:ea typeface="ヒラギノ角ゴ Pro W3"/>
                          <a:cs typeface="ヒラギノ角ゴ Pro W3"/>
                        </a:rPr>
                        <a:t>3</a:t>
                      </a: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a:t>
                      </a:r>
                      <a:r>
                        <a:rPr kumimoji="0" lang="en-AU" sz="1100" b="0" i="0" u="none" strike="noStrike" cap="none" normalizeH="0" baseline="-25000" dirty="0" smtClean="0">
                          <a:ln>
                            <a:noFill/>
                          </a:ln>
                          <a:solidFill>
                            <a:srgbClr val="002469"/>
                          </a:solidFill>
                          <a:effectLst/>
                          <a:latin typeface="Arial" pitchFamily="34" charset="0"/>
                          <a:ea typeface="ヒラギノ角ゴ Pro W3"/>
                          <a:cs typeface="ヒラギノ角ゴ Pro W3"/>
                        </a:rPr>
                        <a:t>4</a:t>
                      </a: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(OH)</a:t>
                      </a:r>
                      <a:r>
                        <a:rPr kumimoji="0" lang="en-AU" sz="1100" b="0" i="0" u="none" strike="noStrike" cap="none" normalizeH="0" baseline="-25000" dirty="0" smtClean="0">
                          <a:ln>
                            <a:noFill/>
                          </a:ln>
                          <a:solidFill>
                            <a:srgbClr val="002469"/>
                          </a:solidFill>
                          <a:effectLst/>
                          <a:latin typeface="Arial" pitchFamily="34" charset="0"/>
                          <a:ea typeface="ヒラギノ角ゴ Pro W3"/>
                          <a:cs typeface="ヒラギノ角ゴ Pro W3"/>
                        </a:rPr>
                        <a:t>2</a:t>
                      </a:r>
                      <a:r>
                        <a:rPr lang="en-AU" sz="1600" dirty="0" smtClean="0"/>
                        <a:t>·</a:t>
                      </a: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5H</a:t>
                      </a:r>
                      <a:r>
                        <a:rPr kumimoji="0" lang="en-AU" sz="1100" b="0" i="0" u="none" strike="noStrike" cap="none" normalizeH="0" baseline="-25000" dirty="0" smtClean="0">
                          <a:ln>
                            <a:noFill/>
                          </a:ln>
                          <a:solidFill>
                            <a:srgbClr val="002469"/>
                          </a:solidFill>
                          <a:effectLst/>
                          <a:latin typeface="Arial" pitchFamily="34" charset="0"/>
                          <a:ea typeface="ヒラギノ角ゴ Pro W3"/>
                          <a:cs typeface="ヒラギノ角ゴ Pro W3"/>
                        </a:rPr>
                        <a:t>2</a:t>
                      </a: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O</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endParaRP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100" b="0" i="0" u="none" strike="noStrike" cap="none" normalizeH="0" baseline="0" smtClean="0">
                        <a:ln>
                          <a:noFill/>
                        </a:ln>
                        <a:solidFill>
                          <a:srgbClr val="002469"/>
                        </a:solidFill>
                        <a:effectLst/>
                        <a:latin typeface="Arial" pitchFamily="34" charset="0"/>
                        <a:ea typeface="ヒラギノ角ゴ Pro W3"/>
                        <a:cs typeface="ヒラギノ角ゴ Pro W3"/>
                      </a:endParaRP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smtClean="0">
                          <a:ln>
                            <a:noFill/>
                          </a:ln>
                          <a:solidFill>
                            <a:srgbClr val="002469"/>
                          </a:solidFill>
                          <a:effectLst/>
                          <a:latin typeface="Arial" pitchFamily="34" charset="0"/>
                          <a:ea typeface="ヒラギノ角ゴ Pro W3"/>
                          <a:cs typeface="ヒラギノ角ゴ Pro W3"/>
                        </a:rPr>
                        <a:t>?</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Platy or rounded rosettes</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Low CO</a:t>
                      </a:r>
                      <a:r>
                        <a:rPr kumimoji="0" lang="en-AU" sz="1100" b="0" i="0" u="none" strike="noStrike" cap="none" normalizeH="0" baseline="-25000" dirty="0" smtClean="0">
                          <a:ln>
                            <a:noFill/>
                          </a:ln>
                          <a:solidFill>
                            <a:srgbClr val="002469"/>
                          </a:solidFill>
                          <a:effectLst/>
                          <a:latin typeface="Arial" pitchFamily="34" charset="0"/>
                          <a:ea typeface="ヒラギノ角ゴ Pro W3"/>
                          <a:cs typeface="ヒラギノ角ゴ Pro W3"/>
                        </a:rPr>
                        <a:t>2</a:t>
                      </a: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 H</a:t>
                      </a:r>
                      <a:r>
                        <a:rPr kumimoji="0" lang="en-AU" sz="1100" b="0" i="0" u="none" strike="noStrike" cap="none" normalizeH="0" baseline="-25000" dirty="0" smtClean="0">
                          <a:ln>
                            <a:noFill/>
                          </a:ln>
                          <a:solidFill>
                            <a:srgbClr val="002469"/>
                          </a:solidFill>
                          <a:effectLst/>
                          <a:latin typeface="Arial" pitchFamily="34" charset="0"/>
                          <a:ea typeface="ヒラギノ角ゴ Pro W3"/>
                          <a:cs typeface="ヒラギノ角ゴ Pro W3"/>
                        </a:rPr>
                        <a:t>2</a:t>
                      </a: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O</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Basic</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r>
              <a:tr h="248234">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200" b="0" i="0" u="none" strike="noStrike" cap="none" normalizeH="0" baseline="0" dirty="0" err="1" smtClean="0">
                          <a:ln>
                            <a:noFill/>
                          </a:ln>
                          <a:solidFill>
                            <a:srgbClr val="002469"/>
                          </a:solidFill>
                          <a:effectLst/>
                          <a:latin typeface="Arial" pitchFamily="34" charset="0"/>
                          <a:ea typeface="ヒラギノ角ゴ Pro W3"/>
                          <a:cs typeface="ヒラギノ角ゴ Pro W3"/>
                        </a:rPr>
                        <a:t>Magnesite</a:t>
                      </a:r>
                      <a:endParaRPr kumimoji="0" lang="en-AU" sz="1200" b="0" i="0" u="none" strike="noStrike" cap="none" normalizeH="0" baseline="0" dirty="0" smtClean="0">
                        <a:ln>
                          <a:noFill/>
                        </a:ln>
                        <a:solidFill>
                          <a:srgbClr val="002469"/>
                        </a:solidFill>
                        <a:effectLst/>
                        <a:latin typeface="Arial" pitchFamily="34" charset="0"/>
                        <a:ea typeface="ヒラギノ角ゴ Pro W3"/>
                        <a:cs typeface="ヒラギノ角ゴ Pro W3"/>
                      </a:endParaRP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0F2F5"/>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smtClean="0">
                          <a:ln>
                            <a:noFill/>
                          </a:ln>
                          <a:solidFill>
                            <a:srgbClr val="002469"/>
                          </a:solidFill>
                          <a:effectLst/>
                          <a:latin typeface="Arial" pitchFamily="34" charset="0"/>
                          <a:ea typeface="ヒラギノ角ゴ Pro W3"/>
                          <a:cs typeface="ヒラギノ角ゴ Pro W3"/>
                        </a:rPr>
                        <a:t>MgCO</a:t>
                      </a:r>
                      <a:r>
                        <a:rPr kumimoji="0" lang="en-AU" sz="1100" b="0" i="0" u="none" strike="noStrike" cap="none" normalizeH="0" baseline="-25000" smtClean="0">
                          <a:ln>
                            <a:noFill/>
                          </a:ln>
                          <a:solidFill>
                            <a:srgbClr val="002469"/>
                          </a:solidFill>
                          <a:effectLst/>
                          <a:latin typeface="Arial" pitchFamily="34" charset="0"/>
                          <a:ea typeface="ヒラギノ角ゴ Pro W3"/>
                          <a:cs typeface="ヒラギノ角ゴ Pro W3"/>
                        </a:rPr>
                        <a:t>3</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0F2F5"/>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28.02</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0F2F5"/>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13%</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0F2F5"/>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smtClean="0">
                          <a:ln>
                            <a:noFill/>
                          </a:ln>
                          <a:solidFill>
                            <a:srgbClr val="002469"/>
                          </a:solidFill>
                          <a:effectLst/>
                          <a:latin typeface="Arial" pitchFamily="34" charset="0"/>
                          <a:ea typeface="ヒラギノ角ゴ Pro W3"/>
                          <a:cs typeface="ヒラギノ角ゴ Pro W3"/>
                        </a:rPr>
                        <a:t>3.9</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0F2F5"/>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smtClean="0">
                          <a:ln>
                            <a:noFill/>
                          </a:ln>
                          <a:solidFill>
                            <a:srgbClr val="002469"/>
                          </a:solidFill>
                          <a:effectLst/>
                          <a:latin typeface="Arial" pitchFamily="34" charset="0"/>
                          <a:ea typeface="ヒラギノ角ゴ Pro W3"/>
                          <a:cs typeface="ヒラギノ角ゴ Pro W3"/>
                        </a:rPr>
                        <a:t>Usually massive</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0F2F5"/>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100" b="0" i="0" u="none" strike="noStrike" cap="none" normalizeH="0" baseline="0" smtClean="0">
                        <a:ln>
                          <a:noFill/>
                        </a:ln>
                        <a:solidFill>
                          <a:srgbClr val="002469"/>
                        </a:solidFill>
                        <a:effectLst/>
                        <a:latin typeface="Arial" pitchFamily="34" charset="0"/>
                        <a:ea typeface="ヒラギノ角ゴ Pro W3"/>
                        <a:cs typeface="ヒラギノ角ゴ Pro W3"/>
                      </a:endParaRP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0F2F5"/>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err="1" smtClean="0">
                          <a:ln>
                            <a:noFill/>
                          </a:ln>
                          <a:solidFill>
                            <a:srgbClr val="002469"/>
                          </a:solidFill>
                          <a:effectLst/>
                          <a:latin typeface="Arial" pitchFamily="34" charset="0"/>
                          <a:ea typeface="ヒラギノ角ゴ Pro W3"/>
                          <a:cs typeface="ヒラギノ角ゴ Pro W3"/>
                        </a:rPr>
                        <a:t>Magnesite</a:t>
                      </a:r>
                      <a:endPar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endParaRP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0F2F5"/>
                    </a:solidFill>
                  </a:tcPr>
                </a:tc>
              </a:tr>
              <a:tr h="41372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200" b="0" i="0" u="none" strike="noStrike" cap="none" normalizeH="0" baseline="0" dirty="0" err="1" smtClean="0">
                          <a:ln>
                            <a:noFill/>
                          </a:ln>
                          <a:solidFill>
                            <a:srgbClr val="002469"/>
                          </a:solidFill>
                          <a:effectLst/>
                          <a:latin typeface="Arial" pitchFamily="34" charset="0"/>
                          <a:ea typeface="ヒラギノ角ゴ Pro W3"/>
                          <a:cs typeface="ヒラギノ角ゴ Pro W3"/>
                        </a:rPr>
                        <a:t>Barringtonite</a:t>
                      </a:r>
                      <a:endParaRPr kumimoji="0" lang="en-AU" sz="1200" b="0" i="0" u="none" strike="noStrike" cap="none" normalizeH="0" baseline="0" dirty="0" smtClean="0">
                        <a:ln>
                          <a:noFill/>
                        </a:ln>
                        <a:solidFill>
                          <a:srgbClr val="002469"/>
                        </a:solidFill>
                        <a:effectLst/>
                        <a:latin typeface="Arial" pitchFamily="34" charset="0"/>
                        <a:ea typeface="ヒラギノ角ゴ Pro W3"/>
                        <a:cs typeface="ヒラギノ角ゴ Pro W3"/>
                      </a:endParaRP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MgCO</a:t>
                      </a:r>
                      <a:r>
                        <a:rPr kumimoji="0" lang="en-AU" sz="1100" b="0" i="0" u="none" strike="noStrike" cap="none" normalizeH="0" baseline="-25000" dirty="0" smtClean="0">
                          <a:ln>
                            <a:noFill/>
                          </a:ln>
                          <a:solidFill>
                            <a:srgbClr val="002469"/>
                          </a:solidFill>
                          <a:effectLst/>
                          <a:latin typeface="Arial" pitchFamily="34" charset="0"/>
                          <a:ea typeface="ヒラギノ角ゴ Pro W3"/>
                          <a:cs typeface="ヒラギノ角ゴ Pro W3"/>
                        </a:rPr>
                        <a:t>3</a:t>
                      </a:r>
                      <a:r>
                        <a:rPr lang="en-AU" sz="1600" dirty="0" smtClean="0"/>
                        <a:t>·</a:t>
                      </a: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2H</a:t>
                      </a:r>
                      <a:r>
                        <a:rPr kumimoji="0" lang="en-AU" sz="1100" b="0" i="0" u="none" strike="noStrike" cap="none" normalizeH="0" baseline="-25000" dirty="0" smtClean="0">
                          <a:ln>
                            <a:noFill/>
                          </a:ln>
                          <a:solidFill>
                            <a:srgbClr val="002469"/>
                          </a:solidFill>
                          <a:effectLst/>
                          <a:latin typeface="Arial" pitchFamily="34" charset="0"/>
                          <a:ea typeface="ヒラギノ角ゴ Pro W3"/>
                          <a:cs typeface="ヒラギノ角ゴ Pro W3"/>
                        </a:rPr>
                        <a:t>2</a:t>
                      </a: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O</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endParaRP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endParaRP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smtClean="0">
                          <a:ln>
                            <a:noFill/>
                          </a:ln>
                          <a:solidFill>
                            <a:srgbClr val="002469"/>
                          </a:solidFill>
                          <a:effectLst/>
                          <a:latin typeface="Arial" pitchFamily="34" charset="0"/>
                          <a:ea typeface="ヒラギノ角ゴ Pro W3"/>
                          <a:cs typeface="ヒラギノ角ゴ Pro W3"/>
                        </a:rPr>
                        <a:t>2.5</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Glassy blocky crystals</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100" b="0" i="0" u="none" strike="noStrike" cap="none" normalizeH="0" baseline="0" smtClean="0">
                        <a:ln>
                          <a:noFill/>
                        </a:ln>
                        <a:solidFill>
                          <a:srgbClr val="002469"/>
                        </a:solidFill>
                        <a:effectLst/>
                        <a:latin typeface="Arial" pitchFamily="34" charset="0"/>
                        <a:ea typeface="ヒラギノ角ゴ Pro W3"/>
                        <a:cs typeface="ヒラギノ角ゴ Pro W3"/>
                      </a:endParaRP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err="1" smtClean="0">
                          <a:ln>
                            <a:noFill/>
                          </a:ln>
                          <a:solidFill>
                            <a:srgbClr val="002469"/>
                          </a:solidFill>
                          <a:effectLst/>
                          <a:latin typeface="Arial" pitchFamily="34" charset="0"/>
                          <a:ea typeface="ヒラギノ角ゴ Pro W3"/>
                          <a:cs typeface="ヒラギノ角ゴ Pro W3"/>
                        </a:rPr>
                        <a:t>Magnesite</a:t>
                      </a: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
                      </a:r>
                      <a:b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b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Di Hydrate</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r>
              <a:tr h="910198">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200" b="0" i="0" u="none" strike="noStrike" cap="none" normalizeH="0" baseline="0" dirty="0" err="1" smtClean="0">
                          <a:ln>
                            <a:noFill/>
                          </a:ln>
                          <a:solidFill>
                            <a:srgbClr val="000000"/>
                          </a:solidFill>
                          <a:effectLst/>
                          <a:latin typeface="Arial" pitchFamily="34" charset="0"/>
                          <a:ea typeface="ヒラギノ角ゴ Pro W3"/>
                          <a:cs typeface="ヒラギノ角ゴ Pro W3"/>
                        </a:rPr>
                        <a:t>Nesquehonite</a:t>
                      </a:r>
                      <a:endParaRPr kumimoji="0" lang="en-AU" sz="1200" b="0" i="0" u="none" strike="noStrike" cap="none" normalizeH="0" baseline="0" dirty="0" smtClean="0">
                        <a:ln>
                          <a:noFill/>
                        </a:ln>
                        <a:solidFill>
                          <a:srgbClr val="000000"/>
                        </a:solidFill>
                        <a:effectLst/>
                        <a:latin typeface="Arial" pitchFamily="34" charset="0"/>
                        <a:ea typeface="ヒラギノ角ゴ Pro W3"/>
                        <a:cs typeface="ヒラギノ角ゴ Pro W3"/>
                      </a:endParaRP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0000"/>
                          </a:solidFill>
                          <a:effectLst/>
                          <a:latin typeface="Arial" pitchFamily="34" charset="0"/>
                          <a:ea typeface="ヒラギノ角ゴ Pro W3"/>
                          <a:cs typeface="ヒラギノ角ゴ Pro W3"/>
                        </a:rPr>
                        <a:t>MgCO</a:t>
                      </a:r>
                      <a:r>
                        <a:rPr kumimoji="0" lang="en-AU" sz="1100" b="0" i="0" u="none" strike="noStrike" cap="none" normalizeH="0" baseline="-25000" dirty="0" smtClean="0">
                          <a:ln>
                            <a:noFill/>
                          </a:ln>
                          <a:solidFill>
                            <a:srgbClr val="000000"/>
                          </a:solidFill>
                          <a:effectLst/>
                          <a:latin typeface="Arial" pitchFamily="34" charset="0"/>
                          <a:ea typeface="ヒラギノ角ゴ Pro W3"/>
                          <a:cs typeface="ヒラギノ角ゴ Pro W3"/>
                        </a:rPr>
                        <a:t>3</a:t>
                      </a:r>
                      <a:r>
                        <a:rPr lang="en-AU" sz="1600" dirty="0" smtClean="0"/>
                        <a:t>·</a:t>
                      </a:r>
                      <a:r>
                        <a:rPr kumimoji="0" lang="en-AU" sz="1100" b="0" i="0" u="none" strike="noStrike" cap="none" normalizeH="0" baseline="0" dirty="0" smtClean="0">
                          <a:ln>
                            <a:noFill/>
                          </a:ln>
                          <a:solidFill>
                            <a:srgbClr val="000000"/>
                          </a:solidFill>
                          <a:effectLst/>
                          <a:latin typeface="Arial" pitchFamily="34" charset="0"/>
                          <a:ea typeface="ヒラギノ角ゴ Pro W3"/>
                          <a:cs typeface="ヒラギノ角ゴ Pro W3"/>
                        </a:rPr>
                        <a:t>3H</a:t>
                      </a:r>
                      <a:r>
                        <a:rPr kumimoji="0" lang="en-AU" sz="1100" b="0" i="0" u="none" strike="noStrike" cap="none" normalizeH="0" baseline="-25000" dirty="0" smtClean="0">
                          <a:ln>
                            <a:noFill/>
                          </a:ln>
                          <a:solidFill>
                            <a:srgbClr val="000000"/>
                          </a:solidFill>
                          <a:effectLst/>
                          <a:latin typeface="Arial" pitchFamily="34" charset="0"/>
                          <a:ea typeface="ヒラギノ角ゴ Pro W3"/>
                          <a:cs typeface="ヒラギノ角ゴ Pro W3"/>
                        </a:rPr>
                        <a:t>2</a:t>
                      </a:r>
                      <a:r>
                        <a:rPr kumimoji="0" lang="en-AU" sz="1100" b="0" i="0" u="none" strike="noStrike" cap="none" normalizeH="0" baseline="0" dirty="0" smtClean="0">
                          <a:ln>
                            <a:noFill/>
                          </a:ln>
                          <a:solidFill>
                            <a:srgbClr val="000000"/>
                          </a:solidFill>
                          <a:effectLst/>
                          <a:latin typeface="Arial" pitchFamily="34" charset="0"/>
                          <a:ea typeface="ヒラギノ角ゴ Pro W3"/>
                          <a:cs typeface="ヒラギノ角ゴ Pro W3"/>
                        </a:rPr>
                        <a:t>O</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0000"/>
                          </a:solidFill>
                          <a:effectLst/>
                          <a:latin typeface="Arial" pitchFamily="34" charset="0"/>
                          <a:ea typeface="ヒラギノ角ゴ Pro W3"/>
                          <a:cs typeface="ヒラギノ角ゴ Pro W3"/>
                        </a:rPr>
                        <a:t>75.47</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0000"/>
                          </a:solidFill>
                          <a:effectLst/>
                          <a:latin typeface="Arial" pitchFamily="34" charset="0"/>
                          <a:ea typeface="ヒラギノ角ゴ Pro W3"/>
                          <a:cs typeface="ヒラギノ角ゴ Pro W3"/>
                        </a:rPr>
                        <a:t>206.41%</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0000"/>
                          </a:solidFill>
                          <a:effectLst/>
                          <a:latin typeface="Arial" pitchFamily="34" charset="0"/>
                          <a:ea typeface="ヒラギノ角ゴ Pro W3"/>
                          <a:cs typeface="ヒラギノ角ゴ Pro W3"/>
                        </a:rPr>
                        <a:t>2.5</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0000"/>
                          </a:solidFill>
                          <a:effectLst/>
                          <a:latin typeface="Arial" pitchFamily="34" charset="0"/>
                          <a:ea typeface="ヒラギノ角ゴ Pro W3"/>
                          <a:cs typeface="ヒラギノ角ゴ Pro W3"/>
                        </a:rPr>
                        <a:t>Acicular prismatic needles</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0000"/>
                          </a:solidFill>
                          <a:effectLst/>
                          <a:latin typeface="Arial" pitchFamily="34" charset="0"/>
                          <a:ea typeface="ヒラギノ角ゴ Pro W3"/>
                          <a:cs typeface="ヒラギノ角ゴ Pro W3"/>
                        </a:rPr>
                        <a:t>Very Variable. Has been found on meteorites!</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AU" sz="1100" b="0" i="0" u="none" strike="noStrike" cap="none" normalizeH="0" baseline="0" dirty="0" err="1" smtClean="0">
                          <a:ln>
                            <a:noFill/>
                          </a:ln>
                          <a:solidFill>
                            <a:srgbClr val="002469"/>
                          </a:solidFill>
                          <a:effectLst/>
                          <a:latin typeface="Arial" pitchFamily="34" charset="0"/>
                          <a:ea typeface="ヒラギノ角ゴ Pro W3"/>
                          <a:cs typeface="ヒラギノ角ゴ Pro W3"/>
                        </a:rPr>
                        <a:t>Magnesite</a:t>
                      </a: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
                      </a:r>
                      <a:b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b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Tri Hydrate</a:t>
                      </a:r>
                    </a:p>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100" b="0" i="0" u="none" strike="noStrike" cap="none" normalizeH="0" baseline="0" dirty="0" smtClean="0">
                        <a:ln>
                          <a:noFill/>
                        </a:ln>
                        <a:solidFill>
                          <a:srgbClr val="000000"/>
                        </a:solidFill>
                        <a:effectLst/>
                        <a:latin typeface="Arial" pitchFamily="34" charset="0"/>
                        <a:ea typeface="ヒラギノ角ゴ Pro W3"/>
                        <a:cs typeface="ヒラギノ角ゴ Pro W3"/>
                      </a:endParaRP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2">
                        <a:lumMod val="40000"/>
                        <a:lumOff val="60000"/>
                      </a:schemeClr>
                    </a:solidFill>
                  </a:tcPr>
                </a:tc>
              </a:tr>
              <a:tr h="567017">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200" b="0" i="0" u="none" strike="noStrike" cap="none" normalizeH="0" baseline="0" dirty="0" err="1" smtClean="0">
                          <a:ln>
                            <a:noFill/>
                          </a:ln>
                          <a:solidFill>
                            <a:srgbClr val="002469"/>
                          </a:solidFill>
                          <a:effectLst/>
                          <a:latin typeface="Arial" pitchFamily="34" charset="0"/>
                          <a:ea typeface="ヒラギノ角ゴ Pro W3"/>
                          <a:cs typeface="ヒラギノ角ゴ Pro W3"/>
                        </a:rPr>
                        <a:t>Lansfordite</a:t>
                      </a:r>
                      <a:endParaRPr kumimoji="0" lang="en-AU" sz="1200" b="0" i="0" u="none" strike="noStrike" cap="none" normalizeH="0" baseline="0" dirty="0" smtClean="0">
                        <a:ln>
                          <a:noFill/>
                        </a:ln>
                        <a:solidFill>
                          <a:srgbClr val="002469"/>
                        </a:solidFill>
                        <a:effectLst/>
                        <a:latin typeface="Arial" pitchFamily="34" charset="0"/>
                        <a:ea typeface="ヒラギノ角ゴ Pro W3"/>
                        <a:cs typeface="ヒラギノ角ゴ Pro W3"/>
                      </a:endParaRP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MgCO</a:t>
                      </a:r>
                      <a:r>
                        <a:rPr kumimoji="0" lang="en-AU" sz="1100" b="0" i="0" u="none" strike="noStrike" cap="none" normalizeH="0" baseline="-25000" dirty="0" smtClean="0">
                          <a:ln>
                            <a:noFill/>
                          </a:ln>
                          <a:solidFill>
                            <a:srgbClr val="002469"/>
                          </a:solidFill>
                          <a:effectLst/>
                          <a:latin typeface="Arial" pitchFamily="34" charset="0"/>
                          <a:ea typeface="ヒラギノ角ゴ Pro W3"/>
                          <a:cs typeface="ヒラギノ角ゴ Pro W3"/>
                        </a:rPr>
                        <a:t>3</a:t>
                      </a:r>
                      <a:r>
                        <a:rPr lang="en-AU" sz="1600" dirty="0" smtClean="0"/>
                        <a:t>·</a:t>
                      </a: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5H</a:t>
                      </a:r>
                      <a:r>
                        <a:rPr kumimoji="0" lang="en-AU" sz="1100" b="0" i="0" u="none" strike="noStrike" cap="none" normalizeH="0" baseline="-25000" dirty="0" smtClean="0">
                          <a:ln>
                            <a:noFill/>
                          </a:ln>
                          <a:solidFill>
                            <a:srgbClr val="002469"/>
                          </a:solidFill>
                          <a:effectLst/>
                          <a:latin typeface="Arial" pitchFamily="34" charset="0"/>
                          <a:ea typeface="ヒラギノ角ゴ Pro W3"/>
                          <a:cs typeface="ヒラギノ角ゴ Pro W3"/>
                        </a:rPr>
                        <a:t>2</a:t>
                      </a: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O</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103.47</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320.09%</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2.5</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Glassy blocky crystals</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endParaRP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AU" sz="1100" b="0" i="0" u="none" strike="noStrike" cap="none" normalizeH="0" baseline="0" dirty="0" err="1" smtClean="0">
                          <a:ln>
                            <a:noFill/>
                          </a:ln>
                          <a:solidFill>
                            <a:srgbClr val="002469"/>
                          </a:solidFill>
                          <a:effectLst/>
                          <a:latin typeface="Arial" pitchFamily="34" charset="0"/>
                          <a:ea typeface="ヒラギノ角ゴ Pro W3"/>
                          <a:cs typeface="ヒラギノ角ゴ Pro W3"/>
                        </a:rPr>
                        <a:t>Magnesite</a:t>
                      </a: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
                      </a:r>
                      <a:b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br>
                      <a:r>
                        <a:rPr kumimoji="0" lang="en-AU" sz="1100" b="0" i="0" u="none" strike="noStrike" cap="none" normalizeH="0" baseline="0" dirty="0" err="1" smtClean="0">
                          <a:ln>
                            <a:noFill/>
                          </a:ln>
                          <a:solidFill>
                            <a:srgbClr val="002469"/>
                          </a:solidFill>
                          <a:effectLst/>
                          <a:latin typeface="Arial" pitchFamily="34" charset="0"/>
                          <a:ea typeface="ヒラギノ角ゴ Pro W3"/>
                          <a:cs typeface="ヒラギノ角ゴ Pro W3"/>
                        </a:rPr>
                        <a:t>Penta</a:t>
                      </a:r>
                      <a:r>
                        <a:rPr kumimoji="0" lang="en-AU" sz="1100" b="0" i="0" u="none" strike="noStrike" cap="none" normalizeH="0" baseline="0" dirty="0" smtClean="0">
                          <a:ln>
                            <a:noFill/>
                          </a:ln>
                          <a:solidFill>
                            <a:srgbClr val="002469"/>
                          </a:solidFill>
                          <a:effectLst/>
                          <a:latin typeface="Arial" pitchFamily="34" charset="0"/>
                          <a:ea typeface="ヒラギノ角ゴ Pro W3"/>
                          <a:cs typeface="ヒラギノ角ゴ Pro W3"/>
                        </a:rPr>
                        <a:t> Hydrate</a:t>
                      </a:r>
                    </a:p>
                  </a:txBody>
                  <a:tcPr marL="91444" marR="91444" marT="45719" marB="45719"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EB"/>
                    </a:solidFill>
                  </a:tcPr>
                </a:tc>
              </a:tr>
            </a:tbl>
          </a:graphicData>
        </a:graphic>
      </p:graphicFrame>
    </p:spTree>
    <p:extLst>
      <p:ext uri="{BB962C8B-B14F-4D97-AF65-F5344CB8AC3E}">
        <p14:creationId xmlns:p14="http://schemas.microsoft.com/office/powerpoint/2010/main" val="301398868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5626" y="-1"/>
            <a:ext cx="8229600" cy="1008529"/>
          </a:xfrm>
        </p:spPr>
        <p:txBody>
          <a:bodyPr/>
          <a:lstStyle/>
          <a:p>
            <a:r>
              <a:rPr lang="en-AU" dirty="0" smtClean="0"/>
              <a:t>Why </a:t>
            </a:r>
            <a:r>
              <a:rPr lang="en-AU" dirty="0" err="1" smtClean="0"/>
              <a:t>Nesquehonite</a:t>
            </a:r>
            <a:r>
              <a:rPr lang="en-AU" dirty="0" smtClean="0"/>
              <a:t> for Man</a:t>
            </a:r>
            <a:br>
              <a:rPr lang="en-AU" dirty="0" smtClean="0"/>
            </a:br>
            <a:r>
              <a:rPr lang="en-AU" dirty="0" smtClean="0"/>
              <a:t>Made Carbonate?</a:t>
            </a:r>
            <a:endParaRPr lang="en-AU" dirty="0"/>
          </a:p>
        </p:txBody>
      </p:sp>
      <p:sp>
        <p:nvSpPr>
          <p:cNvPr id="4" name="Content Placeholder 2"/>
          <p:cNvSpPr>
            <a:spLocks noGrp="1"/>
          </p:cNvSpPr>
          <p:nvPr>
            <p:ph idx="1"/>
          </p:nvPr>
        </p:nvSpPr>
        <p:spPr>
          <a:xfrm>
            <a:off x="383523" y="1059559"/>
            <a:ext cx="6354201" cy="3535171"/>
          </a:xfrm>
        </p:spPr>
        <p:txBody>
          <a:bodyPr/>
          <a:lstStyle/>
          <a:p>
            <a:r>
              <a:rPr lang="en-AU" sz="2000" dirty="0"/>
              <a:t>Can </a:t>
            </a:r>
            <a:r>
              <a:rPr lang="en-AU" sz="2000" dirty="0" smtClean="0"/>
              <a:t>be </a:t>
            </a:r>
            <a:r>
              <a:rPr lang="en-AU" sz="2000" dirty="0"/>
              <a:t>manufactured </a:t>
            </a:r>
            <a:r>
              <a:rPr lang="en-AU" sz="2000" dirty="0" smtClean="0"/>
              <a:t>easily using </a:t>
            </a:r>
            <a:r>
              <a:rPr lang="en-AU" sz="2000" dirty="0"/>
              <a:t>the N-Mg </a:t>
            </a:r>
            <a:r>
              <a:rPr lang="en-AU" sz="2000" dirty="0" smtClean="0"/>
              <a:t>Process at room temperature with little energy</a:t>
            </a:r>
          </a:p>
          <a:p>
            <a:r>
              <a:rPr lang="en-AU" sz="2000" dirty="0" smtClean="0"/>
              <a:t>Suitable shape to improve microstructure</a:t>
            </a:r>
            <a:endParaRPr lang="en-AU" sz="2000" dirty="0"/>
          </a:p>
          <a:p>
            <a:r>
              <a:rPr lang="en-AU" sz="2000" dirty="0" smtClean="0"/>
              <a:t>Can </a:t>
            </a:r>
            <a:r>
              <a:rPr lang="en-AU" sz="2000" dirty="0"/>
              <a:t>be used directly in many products</a:t>
            </a:r>
          </a:p>
          <a:p>
            <a:pPr lvl="1"/>
            <a:r>
              <a:rPr lang="en-AU" sz="1600" dirty="0" err="1"/>
              <a:t>Accoustic</a:t>
            </a:r>
            <a:r>
              <a:rPr lang="en-AU" sz="1600" dirty="0"/>
              <a:t> panels, non structural panels, insulation etc.</a:t>
            </a:r>
          </a:p>
          <a:p>
            <a:r>
              <a:rPr lang="en-AU" sz="2000" dirty="0" smtClean="0"/>
              <a:t>Possible use directly or agglomerated in concrete as a man made aggregate</a:t>
            </a:r>
          </a:p>
          <a:p>
            <a:r>
              <a:rPr lang="en-AU" sz="2000" dirty="0" smtClean="0"/>
              <a:t>Stable over a wide PT range (See </a:t>
            </a:r>
            <a:r>
              <a:rPr lang="en-AU" sz="2000" dirty="0" err="1" smtClean="0"/>
              <a:t>Ferrini</a:t>
            </a:r>
            <a:r>
              <a:rPr lang="en-AU" sz="2000" dirty="0" smtClean="0"/>
              <a:t> et al )</a:t>
            </a:r>
          </a:p>
          <a:p>
            <a:r>
              <a:rPr lang="en-AU" sz="2000" dirty="0" smtClean="0"/>
              <a:t>Suitable source of Magnesium for manufacture of </a:t>
            </a:r>
            <a:r>
              <a:rPr lang="en-AU" sz="2000" dirty="0" err="1" smtClean="0"/>
              <a:t>MgO</a:t>
            </a:r>
            <a:endParaRPr lang="en-AU" sz="2000" dirty="0" smtClean="0"/>
          </a:p>
          <a:p>
            <a:r>
              <a:rPr lang="en-US" sz="2000" dirty="0" err="1" smtClean="0"/>
              <a:t>Nesquehonite</a:t>
            </a:r>
            <a:r>
              <a:rPr lang="en-US" sz="2000" dirty="0" smtClean="0"/>
              <a:t> has a </a:t>
            </a:r>
            <a:r>
              <a:rPr lang="en-US" sz="2000" dirty="0"/>
              <a:t>low pH and polar </a:t>
            </a:r>
            <a:r>
              <a:rPr lang="en-US" sz="2000" dirty="0" smtClean="0"/>
              <a:t>bonds </a:t>
            </a:r>
            <a:r>
              <a:rPr lang="en-US" sz="2000" dirty="0"/>
              <a:t>in composites making </a:t>
            </a:r>
            <a:r>
              <a:rPr lang="en-US" sz="2000" dirty="0" smtClean="0"/>
              <a:t>it suitable </a:t>
            </a:r>
            <a:r>
              <a:rPr lang="en-US" sz="2000" dirty="0"/>
              <a:t>for the </a:t>
            </a:r>
            <a:r>
              <a:rPr lang="en-US" sz="2000" dirty="0" err="1"/>
              <a:t>utilisation</a:t>
            </a:r>
            <a:r>
              <a:rPr lang="en-US" sz="2000" dirty="0"/>
              <a:t> of other wastes</a:t>
            </a:r>
            <a:endParaRPr lang="en-AU" sz="2000" dirty="0" smtClean="0"/>
          </a:p>
          <a:p>
            <a:endParaRPr lang="en-AU" sz="1800" dirty="0" smtClean="0"/>
          </a:p>
          <a:p>
            <a:endParaRPr lang="en-AU" sz="1800" dirty="0" smtClean="0"/>
          </a:p>
          <a:p>
            <a:endParaRPr lang="en-AU" sz="1800" dirty="0" smtClean="0"/>
          </a:p>
          <a:p>
            <a:endParaRPr lang="en-AU" sz="2000" dirty="0" smtClean="0"/>
          </a:p>
          <a:p>
            <a:endParaRPr lang="en-AU" sz="1800" dirty="0" smtClean="0"/>
          </a:p>
        </p:txBody>
      </p:sp>
      <p:pic>
        <p:nvPicPr>
          <p:cNvPr id="5" name="Picture 5" descr="XRDNesquehonite.gif"/>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93375" y="3244179"/>
            <a:ext cx="1977807" cy="135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7"/>
          <p:cNvSpPr txBox="1">
            <a:spLocks noChangeArrowheads="1"/>
          </p:cNvSpPr>
          <p:nvPr/>
        </p:nvSpPr>
        <p:spPr bwMode="auto">
          <a:xfrm>
            <a:off x="6893375" y="4634813"/>
            <a:ext cx="1439818"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ea typeface="ヒラギノ角ゴ Pro W3"/>
                <a:cs typeface="ヒラギノ角ゴ Pro W3"/>
              </a:defRPr>
            </a:lvl1pPr>
            <a:lvl2pPr marL="742950" indent="-285750" eaLnBrk="0" hangingPunct="0">
              <a:defRPr sz="2400">
                <a:solidFill>
                  <a:schemeClr val="tx1"/>
                </a:solidFill>
                <a:latin typeface="Times New Roman" pitchFamily="18" charset="0"/>
                <a:ea typeface="ヒラギノ角ゴ Pro W3"/>
                <a:cs typeface="ヒラギノ角ゴ Pro W3"/>
              </a:defRPr>
            </a:lvl2pPr>
            <a:lvl3pPr marL="1143000" indent="-228600" eaLnBrk="0" hangingPunct="0">
              <a:defRPr sz="2400">
                <a:solidFill>
                  <a:schemeClr val="tx1"/>
                </a:solidFill>
                <a:latin typeface="Times New Roman" pitchFamily="18" charset="0"/>
                <a:ea typeface="ヒラギノ角ゴ Pro W3"/>
                <a:cs typeface="ヒラギノ角ゴ Pro W3"/>
              </a:defRPr>
            </a:lvl3pPr>
            <a:lvl4pPr marL="1600200" indent="-228600" eaLnBrk="0" hangingPunct="0">
              <a:defRPr sz="2400">
                <a:solidFill>
                  <a:schemeClr val="tx1"/>
                </a:solidFill>
                <a:latin typeface="Times New Roman" pitchFamily="18" charset="0"/>
                <a:ea typeface="ヒラギノ角ゴ Pro W3"/>
                <a:cs typeface="ヒラギノ角ゴ Pro W3"/>
              </a:defRPr>
            </a:lvl4pPr>
            <a:lvl5pPr marL="2057400" indent="-228600" eaLnBrk="0" hangingPunct="0">
              <a:defRPr sz="2400">
                <a:solidFill>
                  <a:schemeClr val="tx1"/>
                </a:solidFill>
                <a:latin typeface="Times New Roman" pitchFamily="18"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9pPr>
          </a:lstStyle>
          <a:p>
            <a:pPr eaLnBrk="1" hangingPunct="1"/>
            <a:r>
              <a:rPr lang="en-AU" sz="900" dirty="0">
                <a:latin typeface="Calibri" pitchFamily="34" charset="0"/>
              </a:rPr>
              <a:t>XRD Pattern </a:t>
            </a:r>
            <a:r>
              <a:rPr lang="en-AU" sz="900" dirty="0" err="1">
                <a:latin typeface="Calibri" pitchFamily="34" charset="0"/>
              </a:rPr>
              <a:t>Nesquehonite</a:t>
            </a:r>
            <a:endParaRPr lang="en-AU" sz="900" dirty="0">
              <a:latin typeface="Calibri" pitchFamily="34" charset="0"/>
            </a:endParaRPr>
          </a:p>
        </p:txBody>
      </p:sp>
      <p:pic>
        <p:nvPicPr>
          <p:cNvPr id="11"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79024" y="1295143"/>
            <a:ext cx="1912594" cy="13760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p:cNvSpPr txBox="1"/>
          <p:nvPr/>
        </p:nvSpPr>
        <p:spPr>
          <a:xfrm>
            <a:off x="6893375" y="2758601"/>
            <a:ext cx="2161477" cy="369332"/>
          </a:xfrm>
          <a:prstGeom prst="rect">
            <a:avLst/>
          </a:prstGeom>
          <a:noFill/>
        </p:spPr>
        <p:txBody>
          <a:bodyPr wrap="square" rtlCol="0">
            <a:spAutoFit/>
          </a:bodyPr>
          <a:lstStyle/>
          <a:p>
            <a:r>
              <a:rPr lang="en-AU" sz="900" dirty="0" err="1" smtClean="0"/>
              <a:t>Nesquehonite</a:t>
            </a:r>
            <a:r>
              <a:rPr lang="en-AU" sz="900" dirty="0" smtClean="0"/>
              <a:t> courtesy of Vincenzo Ferrini, university of Rome.</a:t>
            </a:r>
            <a:endParaRPr lang="en-AU" sz="900" dirty="0"/>
          </a:p>
        </p:txBody>
      </p:sp>
      <p:sp>
        <p:nvSpPr>
          <p:cNvPr id="13" name="TextBox 4"/>
          <p:cNvSpPr txBox="1">
            <a:spLocks noChangeArrowheads="1"/>
          </p:cNvSpPr>
          <p:nvPr/>
        </p:nvSpPr>
        <p:spPr bwMode="auto">
          <a:xfrm>
            <a:off x="501354" y="5878449"/>
            <a:ext cx="8369828" cy="830997"/>
          </a:xfrm>
          <a:prstGeom prst="rect">
            <a:avLst/>
          </a:prstGeom>
          <a:solidFill>
            <a:schemeClr val="accent2">
              <a:lumMod val="40000"/>
              <a:lumOff val="60000"/>
            </a:schemeClr>
          </a:solidFill>
          <a:ln>
            <a:noFill/>
          </a:ln>
        </p:spPr>
        <p:txBody>
          <a:bodyPr wrap="square">
            <a:spAutoFit/>
          </a:bodyPr>
          <a:lstStyle>
            <a:lvl1pPr eaLnBrk="0" hangingPunct="0">
              <a:defRPr sz="2400">
                <a:solidFill>
                  <a:schemeClr val="tx1"/>
                </a:solidFill>
                <a:latin typeface="Times New Roman" pitchFamily="18" charset="0"/>
                <a:ea typeface="ヒラギノ角ゴ Pro W3"/>
                <a:cs typeface="ヒラギノ角ゴ Pro W3"/>
              </a:defRPr>
            </a:lvl1pPr>
            <a:lvl2pPr marL="742950" indent="-285750" eaLnBrk="0" hangingPunct="0">
              <a:defRPr sz="2400">
                <a:solidFill>
                  <a:schemeClr val="tx1"/>
                </a:solidFill>
                <a:latin typeface="Times New Roman" pitchFamily="18" charset="0"/>
                <a:ea typeface="ヒラギノ角ゴ Pro W3"/>
                <a:cs typeface="ヒラギノ角ゴ Pro W3"/>
              </a:defRPr>
            </a:lvl2pPr>
            <a:lvl3pPr marL="1143000" indent="-228600" eaLnBrk="0" hangingPunct="0">
              <a:defRPr sz="2400">
                <a:solidFill>
                  <a:schemeClr val="tx1"/>
                </a:solidFill>
                <a:latin typeface="Times New Roman" pitchFamily="18" charset="0"/>
                <a:ea typeface="ヒラギノ角ゴ Pro W3"/>
                <a:cs typeface="ヒラギノ角ゴ Pro W3"/>
              </a:defRPr>
            </a:lvl3pPr>
            <a:lvl4pPr marL="1600200" indent="-228600" eaLnBrk="0" hangingPunct="0">
              <a:defRPr sz="2400">
                <a:solidFill>
                  <a:schemeClr val="tx1"/>
                </a:solidFill>
                <a:latin typeface="Times New Roman" pitchFamily="18" charset="0"/>
                <a:ea typeface="ヒラギノ角ゴ Pro W3"/>
                <a:cs typeface="ヒラギノ角ゴ Pro W3"/>
              </a:defRPr>
            </a:lvl4pPr>
            <a:lvl5pPr marL="2057400" indent="-228600" eaLnBrk="0" hangingPunct="0">
              <a:defRPr sz="2400">
                <a:solidFill>
                  <a:schemeClr val="tx1"/>
                </a:solidFill>
                <a:latin typeface="Times New Roman" pitchFamily="18"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9pPr>
          </a:lstStyle>
          <a:p>
            <a:pPr eaLnBrk="1" hangingPunct="1"/>
            <a:r>
              <a:rPr lang="en-AU" sz="1600" dirty="0">
                <a:latin typeface="Calibri" pitchFamily="34" charset="0"/>
                <a:cs typeface="Calibri" pitchFamily="34" charset="0"/>
              </a:rPr>
              <a:t>We have to ask ourselves why we are still digging holes in the ground. The industry would encounter far less bureaucratic blocking, make more money and go a long way towards solving global warming </a:t>
            </a:r>
            <a:r>
              <a:rPr lang="en-AU" sz="1600" dirty="0" smtClean="0">
                <a:latin typeface="Calibri" pitchFamily="34" charset="0"/>
                <a:cs typeface="Calibri" pitchFamily="34" charset="0"/>
              </a:rPr>
              <a:t>by manufacturing out of Mg, thin air and water its own inputs! </a:t>
            </a:r>
            <a:endParaRPr lang="en-AU" sz="1600" dirty="0">
              <a:latin typeface="Calibri" pitchFamily="34" charset="0"/>
              <a:cs typeface="Calibri" pitchFamily="34" charset="0"/>
            </a:endParaRPr>
          </a:p>
        </p:txBody>
      </p:sp>
      <p:sp>
        <p:nvSpPr>
          <p:cNvPr id="17" name="TextBox 6"/>
          <p:cNvSpPr txBox="1">
            <a:spLocks noChangeArrowheads="1"/>
          </p:cNvSpPr>
          <p:nvPr/>
        </p:nvSpPr>
        <p:spPr bwMode="auto">
          <a:xfrm>
            <a:off x="4834345" y="5308323"/>
            <a:ext cx="411806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Times New Roman" pitchFamily="18" charset="0"/>
                <a:ea typeface="ヒラギノ角ゴ Pro W3"/>
                <a:cs typeface="ヒラギノ角ゴ Pro W3"/>
              </a:defRPr>
            </a:lvl1pPr>
            <a:lvl2pPr marL="742950" indent="-285750" eaLnBrk="0" hangingPunct="0">
              <a:defRPr sz="2400">
                <a:solidFill>
                  <a:schemeClr val="tx1"/>
                </a:solidFill>
                <a:latin typeface="Times New Roman" pitchFamily="18" charset="0"/>
                <a:ea typeface="ヒラギノ角ゴ Pro W3"/>
                <a:cs typeface="ヒラギノ角ゴ Pro W3"/>
              </a:defRPr>
            </a:lvl2pPr>
            <a:lvl3pPr marL="1143000" indent="-228600" eaLnBrk="0" hangingPunct="0">
              <a:defRPr sz="2400">
                <a:solidFill>
                  <a:schemeClr val="tx1"/>
                </a:solidFill>
                <a:latin typeface="Times New Roman" pitchFamily="18" charset="0"/>
                <a:ea typeface="ヒラギノ角ゴ Pro W3"/>
                <a:cs typeface="ヒラギノ角ゴ Pro W3"/>
              </a:defRPr>
            </a:lvl3pPr>
            <a:lvl4pPr marL="1600200" indent="-228600" eaLnBrk="0" hangingPunct="0">
              <a:defRPr sz="2400">
                <a:solidFill>
                  <a:schemeClr val="tx1"/>
                </a:solidFill>
                <a:latin typeface="Times New Roman" pitchFamily="18" charset="0"/>
                <a:ea typeface="ヒラギノ角ゴ Pro W3"/>
                <a:cs typeface="ヒラギノ角ゴ Pro W3"/>
              </a:defRPr>
            </a:lvl4pPr>
            <a:lvl5pPr marL="2057400" indent="-228600" eaLnBrk="0" hangingPunct="0">
              <a:defRPr sz="2400">
                <a:solidFill>
                  <a:schemeClr val="tx1"/>
                </a:solidFill>
                <a:latin typeface="Times New Roman" pitchFamily="18"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9pPr>
          </a:lstStyle>
          <a:p>
            <a:pPr eaLnBrk="1" hangingPunct="1"/>
            <a:r>
              <a:rPr lang="en-AU" sz="2000" dirty="0">
                <a:latin typeface="Calibri" pitchFamily="34" charset="0"/>
              </a:rPr>
              <a:t>Mg</a:t>
            </a:r>
            <a:r>
              <a:rPr lang="en-AU" sz="2000" baseline="30000" dirty="0">
                <a:latin typeface="Calibri" pitchFamily="34" charset="0"/>
              </a:rPr>
              <a:t>++</a:t>
            </a:r>
            <a:r>
              <a:rPr lang="en-AU" sz="2000" dirty="0">
                <a:latin typeface="Calibri" pitchFamily="34" charset="0"/>
              </a:rPr>
              <a:t> </a:t>
            </a:r>
            <a:r>
              <a:rPr lang="en-AU" sz="2000" dirty="0" smtClean="0">
                <a:latin typeface="Calibri" pitchFamily="34" charset="0"/>
              </a:rPr>
              <a:t>+ 3H</a:t>
            </a:r>
            <a:r>
              <a:rPr lang="en-AU" sz="2000" baseline="-25000" dirty="0" smtClean="0">
                <a:latin typeface="Calibri" pitchFamily="34" charset="0"/>
              </a:rPr>
              <a:t>2</a:t>
            </a:r>
            <a:r>
              <a:rPr lang="en-AU" sz="2000" dirty="0" smtClean="0">
                <a:latin typeface="Calibri" pitchFamily="34" charset="0"/>
              </a:rPr>
              <a:t>O </a:t>
            </a:r>
            <a:r>
              <a:rPr lang="en-AU" sz="2000" dirty="0">
                <a:latin typeface="Calibri" pitchFamily="34" charset="0"/>
              </a:rPr>
              <a:t>+ CO</a:t>
            </a:r>
            <a:r>
              <a:rPr lang="en-AU" sz="2000" baseline="-25000" dirty="0">
                <a:latin typeface="Calibri" pitchFamily="34" charset="0"/>
              </a:rPr>
              <a:t>3</a:t>
            </a:r>
            <a:r>
              <a:rPr lang="en-AU" sz="2000" baseline="30000" dirty="0">
                <a:latin typeface="Calibri" pitchFamily="34" charset="0"/>
              </a:rPr>
              <a:t>-</a:t>
            </a:r>
            <a:r>
              <a:rPr lang="en-AU" sz="2000" baseline="30000" dirty="0" smtClean="0">
                <a:latin typeface="Calibri" pitchFamily="34" charset="0"/>
              </a:rPr>
              <a:t>-</a:t>
            </a:r>
            <a:r>
              <a:rPr lang="en-AU" sz="2000" dirty="0" smtClean="0">
                <a:latin typeface="Calibri" pitchFamily="34" charset="0"/>
              </a:rPr>
              <a:t> </a:t>
            </a:r>
            <a:r>
              <a:rPr lang="en-AU" sz="2000" dirty="0">
                <a:latin typeface="Calibri" pitchFamily="34" charset="0"/>
              </a:rPr>
              <a:t>=&gt; </a:t>
            </a:r>
            <a:r>
              <a:rPr lang="en-AU" sz="2000" dirty="0" smtClean="0">
                <a:latin typeface="Calibri" pitchFamily="34" charset="0"/>
              </a:rPr>
              <a:t>MgCO</a:t>
            </a:r>
            <a:r>
              <a:rPr lang="en-AU" sz="2000" baseline="-25000" dirty="0" smtClean="0">
                <a:latin typeface="Calibri" pitchFamily="34" charset="0"/>
              </a:rPr>
              <a:t>3</a:t>
            </a:r>
            <a:r>
              <a:rPr lang="en-AU" sz="2000" dirty="0" smtClean="0">
                <a:latin typeface="Calibri" pitchFamily="34" charset="0"/>
              </a:rPr>
              <a:t>·3H</a:t>
            </a:r>
            <a:r>
              <a:rPr lang="en-AU" sz="2000" baseline="-25000" dirty="0" smtClean="0">
                <a:latin typeface="Calibri" pitchFamily="34" charset="0"/>
              </a:rPr>
              <a:t>2</a:t>
            </a:r>
            <a:r>
              <a:rPr lang="en-AU" sz="2000" dirty="0" smtClean="0">
                <a:latin typeface="Calibri" pitchFamily="34" charset="0"/>
              </a:rPr>
              <a:t>O</a:t>
            </a:r>
            <a:endParaRPr lang="en-AU" sz="2000" dirty="0">
              <a:latin typeface="Calibri" pitchFamily="34" charset="0"/>
            </a:endParaRPr>
          </a:p>
        </p:txBody>
      </p:sp>
    </p:spTree>
    <p:extLst>
      <p:ext uri="{BB962C8B-B14F-4D97-AF65-F5344CB8AC3E}">
        <p14:creationId xmlns:p14="http://schemas.microsoft.com/office/powerpoint/2010/main" val="210680666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800" dirty="0" smtClean="0"/>
              <a:t>How Easy is </a:t>
            </a:r>
            <a:r>
              <a:rPr lang="en-AU" sz="2800" dirty="0" err="1" smtClean="0"/>
              <a:t>Nesquehonite</a:t>
            </a:r>
            <a:r>
              <a:rPr lang="en-AU" sz="2800" dirty="0" smtClean="0"/>
              <a:t> to Make?</a:t>
            </a:r>
            <a:br>
              <a:rPr lang="en-AU" sz="2800" dirty="0" smtClean="0"/>
            </a:br>
            <a:r>
              <a:rPr lang="en-AU" sz="2800" dirty="0" smtClean="0"/>
              <a:t>Thermodynamics and Kinetics</a:t>
            </a:r>
            <a:endParaRPr lang="en-AU" sz="2800" dirty="0"/>
          </a:p>
        </p:txBody>
      </p:sp>
      <p:sp>
        <p:nvSpPr>
          <p:cNvPr id="4" name="Rectangle 1"/>
          <p:cNvSpPr>
            <a:spLocks noChangeArrowheads="1"/>
          </p:cNvSpPr>
          <p:nvPr/>
        </p:nvSpPr>
        <p:spPr bwMode="auto">
          <a:xfrm>
            <a:off x="484094" y="1016001"/>
            <a:ext cx="8444752" cy="449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b" anchorCtr="0" compatLnSpc="1">
            <a:prstTxWarp prst="textNoShape">
              <a:avLst/>
            </a:prstTxWarp>
            <a:no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AU" sz="2000" b="1" i="0" u="none" strike="noStrike" cap="none" normalizeH="0" baseline="0" dirty="0" smtClean="0">
                <a:ln>
                  <a:noFill/>
                </a:ln>
                <a:solidFill>
                  <a:schemeClr val="tx1"/>
                </a:solidFill>
                <a:effectLst/>
                <a:latin typeface="+mn-lt"/>
                <a:ea typeface="Times New Roman" pitchFamily="18" charset="0"/>
                <a:cs typeface="Times New Roman" pitchFamily="18" charset="0"/>
              </a:rPr>
              <a:t>Enthalpy</a:t>
            </a:r>
          </a:p>
          <a:p>
            <a:r>
              <a:rPr kumimoji="0" lang="en-AU" b="0" i="0" u="none" strike="noStrike" cap="none" normalizeH="0" baseline="0" dirty="0" smtClean="0">
                <a:ln>
                  <a:noFill/>
                </a:ln>
                <a:solidFill>
                  <a:schemeClr val="tx1"/>
                </a:solidFill>
                <a:effectLst/>
                <a:latin typeface="+mn-lt"/>
                <a:ea typeface="Times New Roman" pitchFamily="18" charset="0"/>
                <a:cs typeface="Times New Roman" pitchFamily="18" charset="0"/>
              </a:rPr>
              <a:t>Mg</a:t>
            </a:r>
            <a:r>
              <a:rPr kumimoji="0" lang="en-AU" b="0" i="0" u="none" strike="noStrike" cap="none" normalizeH="0" baseline="30000" dirty="0" smtClean="0">
                <a:ln>
                  <a:noFill/>
                </a:ln>
                <a:solidFill>
                  <a:schemeClr val="tx1"/>
                </a:solidFill>
                <a:effectLst/>
                <a:latin typeface="+mn-lt"/>
                <a:ea typeface="Times New Roman" pitchFamily="18" charset="0"/>
                <a:cs typeface="Times New Roman" pitchFamily="18" charset="0"/>
              </a:rPr>
              <a:t>++</a:t>
            </a:r>
            <a:r>
              <a:rPr kumimoji="0" lang="en-AU" b="0" i="0" u="none" strike="noStrike" cap="none" normalizeH="0" baseline="0" dirty="0" smtClean="0">
                <a:ln>
                  <a:noFill/>
                </a:ln>
                <a:solidFill>
                  <a:schemeClr val="tx1"/>
                </a:solidFill>
                <a:effectLst/>
                <a:latin typeface="+mn-lt"/>
                <a:ea typeface="Times New Roman" pitchFamily="18" charset="0"/>
                <a:cs typeface="Times New Roman" pitchFamily="18" charset="0"/>
              </a:rPr>
              <a:t> + CO</a:t>
            </a:r>
            <a:r>
              <a:rPr kumimoji="0" lang="en-AU" b="0" i="0" u="none" strike="noStrike" cap="none" normalizeH="0" baseline="-30000" dirty="0" smtClean="0">
                <a:ln>
                  <a:noFill/>
                </a:ln>
                <a:solidFill>
                  <a:schemeClr val="tx1"/>
                </a:solidFill>
                <a:effectLst/>
                <a:latin typeface="+mn-lt"/>
                <a:ea typeface="Times New Roman" pitchFamily="18" charset="0"/>
                <a:cs typeface="Times New Roman" pitchFamily="18" charset="0"/>
              </a:rPr>
              <a:t>3</a:t>
            </a:r>
            <a:r>
              <a:rPr kumimoji="0" lang="en-AU" b="0" i="0" u="none" strike="noStrike" cap="none" normalizeH="0" baseline="30000" dirty="0" smtClean="0">
                <a:ln>
                  <a:noFill/>
                </a:ln>
                <a:solidFill>
                  <a:schemeClr val="tx1"/>
                </a:solidFill>
                <a:effectLst/>
                <a:latin typeface="+mn-lt"/>
                <a:ea typeface="Times New Roman" pitchFamily="18" charset="0"/>
                <a:cs typeface="Times New Roman" pitchFamily="18" charset="0"/>
              </a:rPr>
              <a:t>--</a:t>
            </a:r>
            <a:r>
              <a:rPr kumimoji="0" lang="en-AU" b="0" i="0" u="none" strike="noStrike" cap="none" normalizeH="0" baseline="0" dirty="0" smtClean="0">
                <a:ln>
                  <a:noFill/>
                </a:ln>
                <a:solidFill>
                  <a:schemeClr val="tx1"/>
                </a:solidFill>
                <a:effectLst/>
                <a:latin typeface="+mn-lt"/>
                <a:ea typeface="Times New Roman" pitchFamily="18" charset="0"/>
                <a:cs typeface="Times New Roman" pitchFamily="18" charset="0"/>
              </a:rPr>
              <a:t> + 3H</a:t>
            </a:r>
            <a:r>
              <a:rPr kumimoji="0" lang="en-AU" b="0" i="0" u="none" strike="noStrike" cap="none" normalizeH="0" baseline="-30000" dirty="0" smtClean="0">
                <a:ln>
                  <a:noFill/>
                </a:ln>
                <a:solidFill>
                  <a:schemeClr val="tx1"/>
                </a:solidFill>
                <a:effectLst/>
                <a:latin typeface="+mn-lt"/>
                <a:ea typeface="Times New Roman" pitchFamily="18" charset="0"/>
                <a:cs typeface="Times New Roman" pitchFamily="18" charset="0"/>
              </a:rPr>
              <a:t>2</a:t>
            </a:r>
            <a:r>
              <a:rPr kumimoji="0" lang="en-AU" b="0" i="0" u="none" strike="noStrike" cap="none" normalizeH="0" baseline="0" dirty="0" smtClean="0">
                <a:ln>
                  <a:noFill/>
                </a:ln>
                <a:solidFill>
                  <a:schemeClr val="tx1"/>
                </a:solidFill>
                <a:effectLst/>
                <a:latin typeface="+mn-lt"/>
                <a:ea typeface="Times New Roman" pitchFamily="18" charset="0"/>
                <a:cs typeface="Times New Roman" pitchFamily="18" charset="0"/>
              </a:rPr>
              <a:t>O </a:t>
            </a:r>
            <a:r>
              <a:rPr kumimoji="0" lang="en-AU" b="0" i="0" u="none" strike="noStrike" cap="none" normalizeH="0" baseline="0" dirty="0" smtClean="0">
                <a:ln>
                  <a:noFill/>
                </a:ln>
                <a:solidFill>
                  <a:schemeClr val="tx1"/>
                </a:solidFill>
                <a:effectLst/>
                <a:latin typeface="+mn-lt"/>
                <a:ea typeface="Times New Roman" pitchFamily="18" charset="0"/>
                <a:cs typeface="Times New Roman" pitchFamily="18" charset="0"/>
                <a:sym typeface="Symbol" pitchFamily="18" charset="2"/>
              </a:rPr>
              <a:t></a:t>
            </a:r>
            <a:r>
              <a:rPr kumimoji="0" lang="en-AU" b="0" i="0" u="none" strike="noStrike" cap="none" normalizeH="0" baseline="0" dirty="0" smtClean="0">
                <a:ln>
                  <a:noFill/>
                </a:ln>
                <a:solidFill>
                  <a:schemeClr val="tx1"/>
                </a:solidFill>
                <a:effectLst/>
                <a:latin typeface="+mn-lt"/>
                <a:ea typeface="Times New Roman" pitchFamily="18" charset="0"/>
                <a:cs typeface="Times New Roman" pitchFamily="18" charset="0"/>
              </a:rPr>
              <a:t> MgCO</a:t>
            </a:r>
            <a:r>
              <a:rPr kumimoji="0" lang="en-AU" b="0" i="0" u="none" strike="noStrike" cap="none" normalizeH="0" baseline="-30000" dirty="0" smtClean="0">
                <a:ln>
                  <a:noFill/>
                </a:ln>
                <a:solidFill>
                  <a:schemeClr val="tx1"/>
                </a:solidFill>
                <a:effectLst/>
                <a:latin typeface="+mn-lt"/>
                <a:ea typeface="Times New Roman" pitchFamily="18" charset="0"/>
                <a:cs typeface="Times New Roman" pitchFamily="18" charset="0"/>
                <a:sym typeface="Symbol" pitchFamily="18" charset="2"/>
              </a:rPr>
              <a:t>3</a:t>
            </a:r>
            <a:r>
              <a:rPr kumimoji="0" lang="en-AU" b="0" i="0" u="none" strike="noStrike" cap="none" normalizeH="0" baseline="0" dirty="0" smtClean="0">
                <a:ln>
                  <a:noFill/>
                </a:ln>
                <a:solidFill>
                  <a:schemeClr val="tx1"/>
                </a:solidFill>
                <a:effectLst/>
                <a:latin typeface="+mn-lt"/>
                <a:ea typeface="Times New Roman" pitchFamily="18" charset="0"/>
                <a:cs typeface="Times New Roman" pitchFamily="18" charset="0"/>
                <a:sym typeface="Symbol" pitchFamily="18" charset="2"/>
              </a:rPr>
              <a:t>·3H</a:t>
            </a:r>
            <a:r>
              <a:rPr kumimoji="0" lang="en-AU" b="0" i="0" u="none" strike="noStrike" cap="none" normalizeH="0" baseline="-30000" dirty="0" smtClean="0">
                <a:ln>
                  <a:noFill/>
                </a:ln>
                <a:solidFill>
                  <a:schemeClr val="tx1"/>
                </a:solidFill>
                <a:effectLst/>
                <a:latin typeface="+mn-lt"/>
                <a:ea typeface="Times New Roman" pitchFamily="18" charset="0"/>
                <a:cs typeface="Times New Roman" pitchFamily="18" charset="0"/>
                <a:sym typeface="Symbol" pitchFamily="18" charset="2"/>
              </a:rPr>
              <a:t>2</a:t>
            </a:r>
            <a:r>
              <a:rPr kumimoji="0" lang="en-AU" b="0" i="0" u="none" strike="noStrike" cap="none" normalizeH="0" baseline="0" dirty="0" smtClean="0">
                <a:ln>
                  <a:noFill/>
                </a:ln>
                <a:solidFill>
                  <a:schemeClr val="tx1"/>
                </a:solidFill>
                <a:effectLst/>
                <a:latin typeface="+mn-lt"/>
                <a:ea typeface="Times New Roman" pitchFamily="18" charset="0"/>
                <a:cs typeface="Times New Roman" pitchFamily="18" charset="0"/>
                <a:sym typeface="Symbol" pitchFamily="18" charset="2"/>
              </a:rPr>
              <a:t>O </a:t>
            </a:r>
            <a:r>
              <a:rPr lang="en-AU" dirty="0">
                <a:latin typeface="+mn-lt"/>
              </a:rPr>
              <a:t>(</a:t>
            </a:r>
            <a:r>
              <a:rPr lang="en-AU" dirty="0" err="1">
                <a:latin typeface="+mn-lt"/>
              </a:rPr>
              <a:t>nesquehonite</a:t>
            </a:r>
            <a:r>
              <a:rPr lang="en-AU" dirty="0" smtClean="0">
                <a:latin typeface="+mn-lt"/>
              </a:rPr>
              <a:t>)</a:t>
            </a:r>
          </a:p>
          <a:p>
            <a:pPr eaLnBrk="0" hangingPunct="0"/>
            <a:r>
              <a:rPr lang="en-AU" dirty="0" smtClean="0">
                <a:latin typeface="+mn-lt"/>
                <a:ea typeface="Times New Roman" pitchFamily="18" charset="0"/>
                <a:cs typeface="Times New Roman" pitchFamily="18" charset="0"/>
                <a:sym typeface="Symbol" pitchFamily="18" charset="2"/>
              </a:rPr>
              <a:t></a:t>
            </a:r>
            <a:r>
              <a:rPr lang="en-AU" dirty="0" err="1" smtClean="0">
                <a:latin typeface="+mn-lt"/>
                <a:ea typeface="Times New Roman" pitchFamily="18" charset="0"/>
                <a:cs typeface="Times New Roman" pitchFamily="18" charset="0"/>
              </a:rPr>
              <a:t>H</a:t>
            </a:r>
            <a:r>
              <a:rPr lang="en-AU" sz="1600" baseline="30000" dirty="0" err="1" smtClean="0">
                <a:latin typeface="+mn-lt"/>
                <a:ea typeface="Times New Roman" pitchFamily="18" charset="0"/>
                <a:cs typeface="Times New Roman" pitchFamily="18" charset="0"/>
                <a:sym typeface="Symbol" pitchFamily="18" charset="2"/>
              </a:rPr>
              <a:t>o</a:t>
            </a:r>
            <a:r>
              <a:rPr lang="en-AU" baseline="-30000" dirty="0" err="1" smtClean="0">
                <a:latin typeface="+mn-lt"/>
                <a:ea typeface="Times New Roman" pitchFamily="18" charset="0"/>
                <a:cs typeface="Times New Roman" pitchFamily="18" charset="0"/>
                <a:sym typeface="Symbol" pitchFamily="18" charset="2"/>
              </a:rPr>
              <a:t>r</a:t>
            </a:r>
            <a:r>
              <a:rPr lang="en-AU" dirty="0" smtClean="0">
                <a:latin typeface="+mn-lt"/>
              </a:rPr>
              <a:t> </a:t>
            </a:r>
            <a:r>
              <a:rPr lang="en-AU" dirty="0">
                <a:latin typeface="+mn-lt"/>
              </a:rPr>
              <a:t>= </a:t>
            </a:r>
            <a:r>
              <a:rPr lang="en-AU" dirty="0">
                <a:latin typeface="+mn-lt"/>
                <a:ea typeface="Times New Roman" pitchFamily="18" charset="0"/>
                <a:cs typeface="Times New Roman" pitchFamily="18" charset="0"/>
                <a:sym typeface="Symbol" pitchFamily="18" charset="2"/>
              </a:rPr>
              <a:t></a:t>
            </a:r>
            <a:r>
              <a:rPr lang="en-AU" dirty="0">
                <a:latin typeface="+mn-lt"/>
                <a:ea typeface="Times New Roman" pitchFamily="18" charset="0"/>
                <a:cs typeface="Times New Roman" pitchFamily="18" charset="0"/>
              </a:rPr>
              <a:t>H</a:t>
            </a:r>
            <a:r>
              <a:rPr lang="en-AU" sz="1600" baseline="30000" dirty="0">
                <a:latin typeface="+mn-lt"/>
                <a:ea typeface="Times New Roman" pitchFamily="18" charset="0"/>
                <a:cs typeface="Times New Roman" pitchFamily="18" charset="0"/>
                <a:sym typeface="Symbol" pitchFamily="18" charset="2"/>
              </a:rPr>
              <a:t>o</a:t>
            </a:r>
            <a:r>
              <a:rPr lang="en-AU" sz="1600" baseline="-30000" dirty="0">
                <a:latin typeface="+mn-lt"/>
                <a:ea typeface="Times New Roman" pitchFamily="18" charset="0"/>
                <a:cs typeface="Times New Roman" pitchFamily="18" charset="0"/>
                <a:sym typeface="Symbol" pitchFamily="18" charset="2"/>
              </a:rPr>
              <a:t>f</a:t>
            </a:r>
            <a:r>
              <a:rPr lang="en-AU" dirty="0">
                <a:latin typeface="+mn-lt"/>
                <a:ea typeface="Times New Roman" pitchFamily="18" charset="0"/>
                <a:cs typeface="Times New Roman" pitchFamily="18" charset="0"/>
                <a:sym typeface="Symbol" pitchFamily="18" charset="2"/>
              </a:rPr>
              <a:t> </a:t>
            </a:r>
            <a:r>
              <a:rPr lang="en-AU" dirty="0" smtClean="0">
                <a:latin typeface="+mn-lt"/>
              </a:rPr>
              <a:t>(</a:t>
            </a:r>
            <a:r>
              <a:rPr lang="en-AU" dirty="0">
                <a:latin typeface="+mn-lt"/>
              </a:rPr>
              <a:t>final</a:t>
            </a:r>
            <a:r>
              <a:rPr lang="en-AU" dirty="0" smtClean="0">
                <a:latin typeface="+mn-lt"/>
              </a:rPr>
              <a:t>) -</a:t>
            </a:r>
            <a:r>
              <a:rPr lang="en-AU" dirty="0" smtClean="0">
                <a:latin typeface="+mn-lt"/>
                <a:ea typeface="Times New Roman" pitchFamily="18" charset="0"/>
                <a:cs typeface="Times New Roman" pitchFamily="18" charset="0"/>
                <a:sym typeface="Symbol" pitchFamily="18" charset="2"/>
              </a:rPr>
              <a:t> </a:t>
            </a:r>
            <a:r>
              <a:rPr lang="en-AU" dirty="0">
                <a:latin typeface="+mn-lt"/>
                <a:ea typeface="Times New Roman" pitchFamily="18" charset="0"/>
                <a:cs typeface="Times New Roman" pitchFamily="18" charset="0"/>
                <a:sym typeface="Symbol" pitchFamily="18" charset="2"/>
              </a:rPr>
              <a:t></a:t>
            </a:r>
            <a:r>
              <a:rPr lang="en-AU" dirty="0">
                <a:latin typeface="+mn-lt"/>
                <a:ea typeface="Times New Roman" pitchFamily="18" charset="0"/>
                <a:cs typeface="Times New Roman" pitchFamily="18" charset="0"/>
              </a:rPr>
              <a:t>H</a:t>
            </a:r>
            <a:r>
              <a:rPr lang="en-AU" sz="1600" baseline="30000" dirty="0">
                <a:latin typeface="+mn-lt"/>
                <a:ea typeface="Times New Roman" pitchFamily="18" charset="0"/>
                <a:cs typeface="Times New Roman" pitchFamily="18" charset="0"/>
                <a:sym typeface="Symbol" pitchFamily="18" charset="2"/>
              </a:rPr>
              <a:t>o</a:t>
            </a:r>
            <a:r>
              <a:rPr lang="en-AU" sz="1600" baseline="-30000" dirty="0">
                <a:latin typeface="+mn-lt"/>
                <a:ea typeface="Times New Roman" pitchFamily="18" charset="0"/>
                <a:cs typeface="Times New Roman" pitchFamily="18" charset="0"/>
                <a:sym typeface="Symbol" pitchFamily="18" charset="2"/>
              </a:rPr>
              <a:t>f</a:t>
            </a:r>
            <a:r>
              <a:rPr lang="en-AU" dirty="0">
                <a:latin typeface="+mn-lt"/>
                <a:ea typeface="Times New Roman" pitchFamily="18" charset="0"/>
                <a:cs typeface="Times New Roman" pitchFamily="18" charset="0"/>
                <a:sym typeface="Symbol" pitchFamily="18" charset="2"/>
              </a:rPr>
              <a:t> </a:t>
            </a:r>
            <a:r>
              <a:rPr lang="en-AU" dirty="0" smtClean="0">
                <a:latin typeface="+mn-lt"/>
              </a:rPr>
              <a:t>(</a:t>
            </a:r>
            <a:r>
              <a:rPr lang="en-AU" dirty="0">
                <a:latin typeface="+mn-lt"/>
              </a:rPr>
              <a:t>initial)</a:t>
            </a:r>
            <a:endParaRPr lang="en-AU" dirty="0">
              <a:latin typeface="+mn-lt"/>
              <a:ea typeface="Times New Roman" pitchFamily="18" charset="0"/>
              <a:cs typeface="Times New Roman" pitchFamily="18" charset="0"/>
            </a:endParaRPr>
          </a:p>
          <a:p>
            <a:pPr lvl="0" eaLnBrk="0" hangingPunct="0"/>
            <a:r>
              <a:rPr kumimoji="0" lang="en-AU" b="0" i="0" u="none" strike="noStrike" cap="none" normalizeH="0" baseline="0" dirty="0" smtClean="0">
                <a:ln>
                  <a:noFill/>
                </a:ln>
                <a:solidFill>
                  <a:schemeClr val="tx1"/>
                </a:solidFill>
                <a:effectLst/>
                <a:latin typeface="+mn-lt"/>
                <a:ea typeface="Times New Roman" pitchFamily="18" charset="0"/>
                <a:cs typeface="Times New Roman" pitchFamily="18" charset="0"/>
                <a:sym typeface="Symbol" pitchFamily="18" charset="2"/>
              </a:rPr>
              <a:t></a:t>
            </a:r>
            <a:r>
              <a:rPr kumimoji="0" lang="en-AU" b="0" i="0" u="none" strike="noStrike" cap="none" normalizeH="0" baseline="0" dirty="0" err="1" smtClean="0">
                <a:ln>
                  <a:noFill/>
                </a:ln>
                <a:solidFill>
                  <a:schemeClr val="tx1"/>
                </a:solidFill>
                <a:effectLst/>
                <a:latin typeface="+mn-lt"/>
                <a:ea typeface="Times New Roman" pitchFamily="18" charset="0"/>
                <a:cs typeface="Times New Roman" pitchFamily="18" charset="0"/>
              </a:rPr>
              <a:t>H</a:t>
            </a:r>
            <a:r>
              <a:rPr kumimoji="0" lang="en-AU" sz="1600" b="0" i="0" u="none" strike="noStrike" cap="none" normalizeH="0" baseline="30000" dirty="0" err="1" smtClean="0">
                <a:ln>
                  <a:noFill/>
                </a:ln>
                <a:solidFill>
                  <a:schemeClr val="tx1"/>
                </a:solidFill>
                <a:effectLst/>
                <a:latin typeface="+mn-lt"/>
                <a:ea typeface="Times New Roman" pitchFamily="18" charset="0"/>
                <a:cs typeface="Times New Roman" pitchFamily="18" charset="0"/>
                <a:sym typeface="Symbol" pitchFamily="18" charset="2"/>
              </a:rPr>
              <a:t>o</a:t>
            </a:r>
            <a:r>
              <a:rPr kumimoji="0" lang="en-AU" b="0" i="0" u="none" strike="noStrike" cap="none" normalizeH="0" baseline="-30000" dirty="0" err="1" smtClean="0">
                <a:ln>
                  <a:noFill/>
                </a:ln>
                <a:solidFill>
                  <a:schemeClr val="tx1"/>
                </a:solidFill>
                <a:effectLst/>
                <a:latin typeface="+mn-lt"/>
                <a:ea typeface="Times New Roman" pitchFamily="18" charset="0"/>
                <a:cs typeface="Times New Roman" pitchFamily="18" charset="0"/>
                <a:sym typeface="Symbol" pitchFamily="18" charset="2"/>
              </a:rPr>
              <a:t>r</a:t>
            </a:r>
            <a:r>
              <a:rPr kumimoji="0" lang="en-AU" b="0" i="0" u="none" strike="noStrike" cap="none" normalizeH="0" baseline="0" dirty="0" smtClean="0">
                <a:ln>
                  <a:noFill/>
                </a:ln>
                <a:solidFill>
                  <a:schemeClr val="tx1"/>
                </a:solidFill>
                <a:effectLst/>
                <a:latin typeface="+mn-lt"/>
                <a:ea typeface="Times New Roman" pitchFamily="18" charset="0"/>
                <a:cs typeface="Times New Roman" pitchFamily="18" charset="0"/>
                <a:sym typeface="Symbol" pitchFamily="18" charset="2"/>
              </a:rPr>
              <a:t> = {</a:t>
            </a:r>
            <a:r>
              <a:rPr kumimoji="0" lang="en-AU" b="0" i="0" u="none" strike="noStrike" cap="none" normalizeH="0" baseline="0" dirty="0" smtClean="0">
                <a:ln>
                  <a:noFill/>
                </a:ln>
                <a:solidFill>
                  <a:schemeClr val="tx1"/>
                </a:solidFill>
                <a:effectLst/>
                <a:latin typeface="+mn-lt"/>
                <a:ea typeface="Times New Roman" pitchFamily="18" charset="0"/>
                <a:cs typeface="Times New Roman" pitchFamily="18" charset="0"/>
              </a:rPr>
              <a:t>H</a:t>
            </a:r>
            <a:r>
              <a:rPr kumimoji="0" lang="en-AU" sz="1600" b="0" i="0" u="none" strike="noStrike" cap="none" normalizeH="0" baseline="30000" dirty="0" smtClean="0">
                <a:ln>
                  <a:noFill/>
                </a:ln>
                <a:solidFill>
                  <a:schemeClr val="tx1"/>
                </a:solidFill>
                <a:effectLst/>
                <a:latin typeface="+mn-lt"/>
                <a:ea typeface="Times New Roman" pitchFamily="18" charset="0"/>
                <a:cs typeface="Times New Roman" pitchFamily="18" charset="0"/>
                <a:sym typeface="Symbol" pitchFamily="18" charset="2"/>
              </a:rPr>
              <a:t>o</a:t>
            </a:r>
            <a:r>
              <a:rPr kumimoji="0" lang="en-AU" sz="1600" b="0" i="0" u="none" strike="noStrike" cap="none" normalizeH="0" baseline="-30000" dirty="0" smtClean="0">
                <a:ln>
                  <a:noFill/>
                </a:ln>
                <a:solidFill>
                  <a:schemeClr val="tx1"/>
                </a:solidFill>
                <a:effectLst/>
                <a:latin typeface="+mn-lt"/>
                <a:ea typeface="Times New Roman" pitchFamily="18" charset="0"/>
                <a:cs typeface="Times New Roman" pitchFamily="18" charset="0"/>
                <a:sym typeface="Symbol" pitchFamily="18" charset="2"/>
              </a:rPr>
              <a:t>f</a:t>
            </a:r>
            <a:r>
              <a:rPr kumimoji="0" lang="en-AU" b="0" i="0" u="none" strike="noStrike" cap="none" normalizeH="0" baseline="0" dirty="0" smtClean="0">
                <a:ln>
                  <a:noFill/>
                </a:ln>
                <a:solidFill>
                  <a:schemeClr val="tx1"/>
                </a:solidFill>
                <a:effectLst/>
                <a:latin typeface="+mn-lt"/>
                <a:ea typeface="Times New Roman" pitchFamily="18" charset="0"/>
                <a:cs typeface="Times New Roman" pitchFamily="18" charset="0"/>
                <a:sym typeface="Symbol" pitchFamily="18" charset="2"/>
              </a:rPr>
              <a:t> (</a:t>
            </a:r>
            <a:r>
              <a:rPr lang="en-AU" dirty="0" smtClean="0">
                <a:latin typeface="+mn-lt"/>
                <a:ea typeface="Times New Roman" pitchFamily="18" charset="0"/>
                <a:cs typeface="Times New Roman" pitchFamily="18" charset="0"/>
              </a:rPr>
              <a:t>MgCO</a:t>
            </a:r>
            <a:r>
              <a:rPr lang="en-AU" baseline="-30000" dirty="0" smtClean="0">
                <a:latin typeface="+mn-lt"/>
                <a:ea typeface="Times New Roman" pitchFamily="18" charset="0"/>
                <a:cs typeface="Times New Roman" pitchFamily="18" charset="0"/>
                <a:sym typeface="Symbol" pitchFamily="18" charset="2"/>
              </a:rPr>
              <a:t>3</a:t>
            </a:r>
            <a:r>
              <a:rPr lang="en-AU" dirty="0" smtClean="0">
                <a:latin typeface="+mn-lt"/>
                <a:ea typeface="Times New Roman" pitchFamily="18" charset="0"/>
                <a:cs typeface="Times New Roman" pitchFamily="18" charset="0"/>
                <a:sym typeface="Symbol" pitchFamily="18" charset="2"/>
              </a:rPr>
              <a:t>·3H</a:t>
            </a:r>
            <a:r>
              <a:rPr lang="en-AU" baseline="-30000" dirty="0" smtClean="0">
                <a:latin typeface="+mn-lt"/>
                <a:ea typeface="Times New Roman" pitchFamily="18" charset="0"/>
                <a:cs typeface="Times New Roman" pitchFamily="18" charset="0"/>
                <a:sym typeface="Symbol" pitchFamily="18" charset="2"/>
              </a:rPr>
              <a:t>2</a:t>
            </a:r>
            <a:r>
              <a:rPr lang="en-AU" dirty="0" smtClean="0">
                <a:latin typeface="+mn-lt"/>
                <a:ea typeface="Times New Roman" pitchFamily="18" charset="0"/>
                <a:cs typeface="Times New Roman" pitchFamily="18" charset="0"/>
                <a:sym typeface="Symbol" pitchFamily="18" charset="2"/>
              </a:rPr>
              <a:t>O</a:t>
            </a:r>
            <a:r>
              <a:rPr kumimoji="0" lang="en-AU" b="0" i="0" u="none" strike="noStrike" cap="none" normalizeH="0" baseline="0" dirty="0" smtClean="0">
                <a:ln>
                  <a:noFill/>
                </a:ln>
                <a:solidFill>
                  <a:schemeClr val="tx1"/>
                </a:solidFill>
                <a:effectLst/>
                <a:latin typeface="+mn-lt"/>
                <a:ea typeface="Times New Roman" pitchFamily="18" charset="0"/>
                <a:cs typeface="Times New Roman" pitchFamily="18" charset="0"/>
                <a:sym typeface="Symbol" pitchFamily="18" charset="2"/>
              </a:rPr>
              <a:t>,s)} – {</a:t>
            </a:r>
            <a:r>
              <a:rPr kumimoji="0" lang="en-AU" b="0" i="0" u="none" strike="noStrike" cap="none" normalizeH="0" baseline="0" dirty="0" smtClean="0">
                <a:ln>
                  <a:noFill/>
                </a:ln>
                <a:solidFill>
                  <a:schemeClr val="tx1"/>
                </a:solidFill>
                <a:effectLst/>
                <a:latin typeface="+mn-lt"/>
                <a:ea typeface="Times New Roman" pitchFamily="18" charset="0"/>
                <a:cs typeface="Times New Roman" pitchFamily="18" charset="0"/>
              </a:rPr>
              <a:t>H</a:t>
            </a:r>
            <a:r>
              <a:rPr kumimoji="0" lang="en-AU" sz="1600" b="0" i="0" u="none" strike="noStrike" cap="none" normalizeH="0" baseline="30000" dirty="0" smtClean="0">
                <a:ln>
                  <a:noFill/>
                </a:ln>
                <a:solidFill>
                  <a:schemeClr val="tx1"/>
                </a:solidFill>
                <a:effectLst/>
                <a:latin typeface="+mn-lt"/>
                <a:ea typeface="Times New Roman" pitchFamily="18" charset="0"/>
                <a:cs typeface="Times New Roman" pitchFamily="18" charset="0"/>
                <a:sym typeface="Symbol" pitchFamily="18" charset="2"/>
              </a:rPr>
              <a:t>o</a:t>
            </a:r>
            <a:r>
              <a:rPr kumimoji="0" lang="en-AU" sz="1600" b="0" i="0" u="none" strike="noStrike" cap="none" normalizeH="0" baseline="-30000" dirty="0" smtClean="0">
                <a:ln>
                  <a:noFill/>
                </a:ln>
                <a:solidFill>
                  <a:schemeClr val="tx1"/>
                </a:solidFill>
                <a:effectLst/>
                <a:latin typeface="+mn-lt"/>
                <a:ea typeface="Times New Roman" pitchFamily="18" charset="0"/>
                <a:cs typeface="Times New Roman" pitchFamily="18" charset="0"/>
                <a:sym typeface="Symbol" pitchFamily="18" charset="2"/>
              </a:rPr>
              <a:t>f</a:t>
            </a:r>
            <a:r>
              <a:rPr kumimoji="0" lang="en-AU" b="0" i="0" u="none" strike="noStrike" cap="none" normalizeH="0" baseline="0" dirty="0" smtClean="0">
                <a:ln>
                  <a:noFill/>
                </a:ln>
                <a:solidFill>
                  <a:schemeClr val="tx1"/>
                </a:solidFill>
                <a:effectLst/>
                <a:latin typeface="+mn-lt"/>
                <a:ea typeface="Times New Roman" pitchFamily="18" charset="0"/>
                <a:cs typeface="Times New Roman" pitchFamily="18" charset="0"/>
                <a:sym typeface="Symbol" pitchFamily="18" charset="2"/>
              </a:rPr>
              <a:t> (</a:t>
            </a:r>
            <a:r>
              <a:rPr lang="en-AU" dirty="0">
                <a:latin typeface="+mn-lt"/>
                <a:ea typeface="Times New Roman" pitchFamily="18" charset="0"/>
                <a:cs typeface="Times New Roman" pitchFamily="18" charset="0"/>
              </a:rPr>
              <a:t>Mg</a:t>
            </a:r>
            <a:r>
              <a:rPr lang="en-AU" baseline="30000" dirty="0" smtClean="0">
                <a:latin typeface="+mn-lt"/>
                <a:ea typeface="Times New Roman" pitchFamily="18" charset="0"/>
                <a:cs typeface="Times New Roman" pitchFamily="18" charset="0"/>
              </a:rPr>
              <a:t>++</a:t>
            </a:r>
            <a:r>
              <a:rPr lang="en-AU" dirty="0" smtClean="0">
                <a:latin typeface="+mn-lt"/>
                <a:ea typeface="Times New Roman" pitchFamily="18" charset="0"/>
                <a:cs typeface="Times New Roman" pitchFamily="18" charset="0"/>
              </a:rPr>
              <a:t>,</a:t>
            </a:r>
            <a:r>
              <a:rPr lang="en-AU" dirty="0" err="1" smtClean="0">
                <a:latin typeface="+mn-lt"/>
                <a:ea typeface="Times New Roman" pitchFamily="18" charset="0"/>
                <a:cs typeface="Times New Roman" pitchFamily="18" charset="0"/>
              </a:rPr>
              <a:t>aq</a:t>
            </a:r>
            <a:r>
              <a:rPr kumimoji="0" lang="en-AU" b="0" i="0" u="none" strike="noStrike" cap="none" normalizeH="0" baseline="0" dirty="0" smtClean="0">
                <a:ln>
                  <a:noFill/>
                </a:ln>
                <a:solidFill>
                  <a:schemeClr val="tx1"/>
                </a:solidFill>
                <a:effectLst/>
                <a:latin typeface="+mn-lt"/>
                <a:ea typeface="Times New Roman" pitchFamily="18" charset="0"/>
                <a:cs typeface="Times New Roman" pitchFamily="18" charset="0"/>
                <a:sym typeface="Symbol" pitchFamily="18" charset="2"/>
              </a:rPr>
              <a:t>) + </a:t>
            </a:r>
            <a:r>
              <a:rPr kumimoji="0" lang="en-AU" b="0" i="0" u="none" strike="noStrike" cap="none" normalizeH="0" baseline="0" dirty="0" smtClean="0">
                <a:ln>
                  <a:noFill/>
                </a:ln>
                <a:solidFill>
                  <a:schemeClr val="tx1"/>
                </a:solidFill>
                <a:effectLst/>
                <a:latin typeface="+mn-lt"/>
                <a:ea typeface="Times New Roman" pitchFamily="18" charset="0"/>
                <a:cs typeface="Times New Roman" pitchFamily="18" charset="0"/>
              </a:rPr>
              <a:t>H</a:t>
            </a:r>
            <a:r>
              <a:rPr kumimoji="0" lang="en-AU" sz="1600" b="0" i="0" u="none" strike="noStrike" cap="none" normalizeH="0" baseline="30000" dirty="0" smtClean="0">
                <a:ln>
                  <a:noFill/>
                </a:ln>
                <a:solidFill>
                  <a:schemeClr val="tx1"/>
                </a:solidFill>
                <a:effectLst/>
                <a:latin typeface="+mn-lt"/>
                <a:ea typeface="Times New Roman" pitchFamily="18" charset="0"/>
                <a:cs typeface="Times New Roman" pitchFamily="18" charset="0"/>
                <a:sym typeface="Symbol" pitchFamily="18" charset="2"/>
              </a:rPr>
              <a:t>o</a:t>
            </a:r>
            <a:r>
              <a:rPr kumimoji="0" lang="en-AU" sz="1600" b="0" i="0" u="none" strike="noStrike" cap="none" normalizeH="0" baseline="-30000" dirty="0" smtClean="0">
                <a:ln>
                  <a:noFill/>
                </a:ln>
                <a:solidFill>
                  <a:schemeClr val="tx1"/>
                </a:solidFill>
                <a:effectLst/>
                <a:latin typeface="+mn-lt"/>
                <a:ea typeface="Times New Roman" pitchFamily="18" charset="0"/>
                <a:cs typeface="Times New Roman" pitchFamily="18" charset="0"/>
                <a:sym typeface="Symbol" pitchFamily="18" charset="2"/>
              </a:rPr>
              <a:t>f</a:t>
            </a:r>
            <a:r>
              <a:rPr kumimoji="0" lang="en-AU" b="0" i="0" u="none" strike="noStrike" cap="none" normalizeH="0" baseline="0" dirty="0" smtClean="0">
                <a:ln>
                  <a:noFill/>
                </a:ln>
                <a:solidFill>
                  <a:schemeClr val="tx1"/>
                </a:solidFill>
                <a:effectLst/>
                <a:latin typeface="+mn-lt"/>
                <a:ea typeface="Times New Roman" pitchFamily="18" charset="0"/>
                <a:cs typeface="Times New Roman" pitchFamily="18" charset="0"/>
                <a:sym typeface="Symbol" pitchFamily="18" charset="2"/>
              </a:rPr>
              <a:t> (</a:t>
            </a:r>
            <a:r>
              <a:rPr lang="en-AU" dirty="0">
                <a:latin typeface="+mn-lt"/>
                <a:ea typeface="Times New Roman" pitchFamily="18" charset="0"/>
                <a:cs typeface="Times New Roman" pitchFamily="18" charset="0"/>
              </a:rPr>
              <a:t>CO</a:t>
            </a:r>
            <a:r>
              <a:rPr lang="en-AU" baseline="-30000" dirty="0">
                <a:latin typeface="+mn-lt"/>
                <a:ea typeface="Times New Roman" pitchFamily="18" charset="0"/>
                <a:cs typeface="Times New Roman" pitchFamily="18" charset="0"/>
              </a:rPr>
              <a:t>3</a:t>
            </a:r>
            <a:r>
              <a:rPr lang="en-AU" baseline="30000" dirty="0">
                <a:latin typeface="+mn-lt"/>
                <a:ea typeface="Times New Roman" pitchFamily="18" charset="0"/>
                <a:cs typeface="Times New Roman" pitchFamily="18" charset="0"/>
              </a:rPr>
              <a:t>-</a:t>
            </a:r>
            <a:r>
              <a:rPr lang="en-AU" baseline="30000" dirty="0" smtClean="0">
                <a:latin typeface="+mn-lt"/>
                <a:ea typeface="Times New Roman" pitchFamily="18" charset="0"/>
                <a:cs typeface="Times New Roman" pitchFamily="18" charset="0"/>
              </a:rPr>
              <a:t>-</a:t>
            </a:r>
            <a:r>
              <a:rPr kumimoji="0" lang="en-AU" b="0" i="0" u="none" strike="noStrike" cap="none" normalizeH="0" baseline="0" dirty="0" smtClean="0">
                <a:ln>
                  <a:noFill/>
                </a:ln>
                <a:solidFill>
                  <a:schemeClr val="tx1"/>
                </a:solidFill>
                <a:effectLst/>
                <a:latin typeface="+mn-lt"/>
                <a:ea typeface="Times New Roman" pitchFamily="18" charset="0"/>
                <a:cs typeface="Times New Roman" pitchFamily="18" charset="0"/>
                <a:sym typeface="Symbol" pitchFamily="18" charset="2"/>
              </a:rPr>
              <a:t>,</a:t>
            </a:r>
            <a:r>
              <a:rPr kumimoji="0" lang="en-AU" b="0" i="0" u="none" strike="noStrike" cap="none" normalizeH="0" baseline="0" dirty="0" err="1" smtClean="0">
                <a:ln>
                  <a:noFill/>
                </a:ln>
                <a:solidFill>
                  <a:schemeClr val="tx1"/>
                </a:solidFill>
                <a:effectLst/>
                <a:latin typeface="+mn-lt"/>
                <a:ea typeface="Times New Roman" pitchFamily="18" charset="0"/>
                <a:cs typeface="Times New Roman" pitchFamily="18" charset="0"/>
                <a:sym typeface="Symbol" pitchFamily="18" charset="2"/>
              </a:rPr>
              <a:t>aq</a:t>
            </a:r>
            <a:r>
              <a:rPr kumimoji="0" lang="en-AU" b="0" i="0" u="none" strike="noStrike" cap="none" normalizeH="0" baseline="0" dirty="0" smtClean="0">
                <a:ln>
                  <a:noFill/>
                </a:ln>
                <a:solidFill>
                  <a:schemeClr val="tx1"/>
                </a:solidFill>
                <a:effectLst/>
                <a:latin typeface="+mn-lt"/>
                <a:ea typeface="Times New Roman" pitchFamily="18" charset="0"/>
                <a:cs typeface="Times New Roman" pitchFamily="18" charset="0"/>
                <a:sym typeface="Symbol" pitchFamily="18" charset="2"/>
              </a:rPr>
              <a:t>) + 3 X </a:t>
            </a:r>
            <a:r>
              <a:rPr kumimoji="0" lang="en-AU" b="0" i="0" u="none" strike="noStrike" cap="none" normalizeH="0" baseline="0" dirty="0" smtClean="0">
                <a:ln>
                  <a:noFill/>
                </a:ln>
                <a:solidFill>
                  <a:schemeClr val="tx1"/>
                </a:solidFill>
                <a:effectLst/>
                <a:latin typeface="+mn-lt"/>
                <a:ea typeface="Times New Roman" pitchFamily="18" charset="0"/>
                <a:cs typeface="Times New Roman" pitchFamily="18" charset="0"/>
              </a:rPr>
              <a:t>H</a:t>
            </a:r>
            <a:r>
              <a:rPr kumimoji="0" lang="en-AU" sz="1600" b="0" i="0" u="none" strike="noStrike" cap="none" normalizeH="0" baseline="30000" dirty="0" smtClean="0">
                <a:ln>
                  <a:noFill/>
                </a:ln>
                <a:solidFill>
                  <a:schemeClr val="tx1"/>
                </a:solidFill>
                <a:effectLst/>
                <a:latin typeface="+mn-lt"/>
                <a:ea typeface="Times New Roman" pitchFamily="18" charset="0"/>
                <a:cs typeface="Times New Roman" pitchFamily="18" charset="0"/>
                <a:sym typeface="Symbol" pitchFamily="18" charset="2"/>
              </a:rPr>
              <a:t>o</a:t>
            </a:r>
            <a:r>
              <a:rPr kumimoji="0" lang="en-AU" sz="1600" b="0" i="0" u="none" strike="noStrike" cap="none" normalizeH="0" baseline="-30000" dirty="0" smtClean="0">
                <a:ln>
                  <a:noFill/>
                </a:ln>
                <a:solidFill>
                  <a:schemeClr val="tx1"/>
                </a:solidFill>
                <a:effectLst/>
                <a:latin typeface="+mn-lt"/>
                <a:ea typeface="Times New Roman" pitchFamily="18" charset="0"/>
                <a:cs typeface="Times New Roman" pitchFamily="18" charset="0"/>
                <a:sym typeface="Symbol" pitchFamily="18" charset="2"/>
              </a:rPr>
              <a:t>f</a:t>
            </a:r>
            <a:r>
              <a:rPr kumimoji="0" lang="en-AU" b="0" i="0" u="none" strike="noStrike" cap="none" normalizeH="0" baseline="0" dirty="0" smtClean="0">
                <a:ln>
                  <a:noFill/>
                </a:ln>
                <a:solidFill>
                  <a:schemeClr val="tx1"/>
                </a:solidFill>
                <a:effectLst/>
                <a:latin typeface="+mn-lt"/>
                <a:ea typeface="Times New Roman" pitchFamily="18" charset="0"/>
                <a:cs typeface="Times New Roman" pitchFamily="18" charset="0"/>
                <a:sym typeface="Symbol" pitchFamily="18" charset="2"/>
              </a:rPr>
              <a:t> (H</a:t>
            </a:r>
            <a:r>
              <a:rPr kumimoji="0" lang="en-AU" b="0" i="0" u="none" strike="noStrike" cap="none" normalizeH="0" baseline="-30000" dirty="0" smtClean="0">
                <a:ln>
                  <a:noFill/>
                </a:ln>
                <a:solidFill>
                  <a:schemeClr val="tx1"/>
                </a:solidFill>
                <a:effectLst/>
                <a:latin typeface="+mn-lt"/>
                <a:ea typeface="Times New Roman" pitchFamily="18" charset="0"/>
                <a:cs typeface="Times New Roman" pitchFamily="18" charset="0"/>
                <a:sym typeface="Symbol" pitchFamily="18" charset="2"/>
              </a:rPr>
              <a:t>2</a:t>
            </a:r>
            <a:r>
              <a:rPr kumimoji="0" lang="en-AU" b="0" i="0" u="none" strike="noStrike" cap="none" normalizeH="0" baseline="0" dirty="0" smtClean="0">
                <a:ln>
                  <a:noFill/>
                </a:ln>
                <a:solidFill>
                  <a:schemeClr val="tx1"/>
                </a:solidFill>
                <a:effectLst/>
                <a:latin typeface="+mn-lt"/>
                <a:ea typeface="Times New Roman" pitchFamily="18" charset="0"/>
                <a:cs typeface="Times New Roman" pitchFamily="18" charset="0"/>
                <a:sym typeface="Symbol" pitchFamily="18" charset="2"/>
              </a:rPr>
              <a:t>O,l)}</a:t>
            </a:r>
            <a:endParaRPr kumimoji="0" lang="en-AU" sz="1050" b="0" i="0" u="none" strike="noStrike" cap="none" normalizeH="0" baseline="0" dirty="0" smtClean="0">
              <a:ln>
                <a:noFill/>
              </a:ln>
              <a:solidFill>
                <a:schemeClr val="tx1"/>
              </a:solidFill>
              <a:effectLst/>
              <a:latin typeface="+mn-lt"/>
              <a:cs typeface="Arial" pitchFamily="34"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AU" b="0" i="0" u="none" strike="noStrike" cap="none" normalizeH="0" baseline="0" dirty="0" smtClean="0">
                <a:ln>
                  <a:noFill/>
                </a:ln>
                <a:solidFill>
                  <a:schemeClr val="tx1"/>
                </a:solidFill>
                <a:effectLst/>
                <a:latin typeface="+mn-lt"/>
                <a:ea typeface="Times New Roman" pitchFamily="18" charset="0"/>
                <a:cs typeface="Times New Roman" pitchFamily="18" charset="0"/>
                <a:sym typeface="Symbol" pitchFamily="18" charset="2"/>
              </a:rPr>
              <a:t></a:t>
            </a:r>
            <a:r>
              <a:rPr kumimoji="0" lang="en-AU" b="0" i="0" u="none" strike="noStrike" cap="none" normalizeH="0" baseline="0" dirty="0" err="1" smtClean="0">
                <a:ln>
                  <a:noFill/>
                </a:ln>
                <a:solidFill>
                  <a:schemeClr val="tx1"/>
                </a:solidFill>
                <a:effectLst/>
                <a:latin typeface="+mn-lt"/>
                <a:ea typeface="Times New Roman" pitchFamily="18" charset="0"/>
                <a:cs typeface="Times New Roman" pitchFamily="18" charset="0"/>
              </a:rPr>
              <a:t>H</a:t>
            </a:r>
            <a:r>
              <a:rPr kumimoji="0" lang="en-AU" sz="1600" b="0" i="0" u="none" strike="noStrike" cap="none" normalizeH="0" baseline="30000" dirty="0" err="1" smtClean="0">
                <a:ln>
                  <a:noFill/>
                </a:ln>
                <a:solidFill>
                  <a:schemeClr val="tx1"/>
                </a:solidFill>
                <a:effectLst/>
                <a:latin typeface="+mn-lt"/>
                <a:ea typeface="Times New Roman" pitchFamily="18" charset="0"/>
                <a:cs typeface="Times New Roman" pitchFamily="18" charset="0"/>
                <a:sym typeface="Symbol" pitchFamily="18" charset="2"/>
              </a:rPr>
              <a:t>o</a:t>
            </a:r>
            <a:r>
              <a:rPr kumimoji="0" lang="en-AU" b="0" i="0" u="none" strike="noStrike" cap="none" normalizeH="0" baseline="-30000" dirty="0" err="1" smtClean="0">
                <a:ln>
                  <a:noFill/>
                </a:ln>
                <a:solidFill>
                  <a:schemeClr val="tx1"/>
                </a:solidFill>
                <a:effectLst/>
                <a:latin typeface="+mn-lt"/>
                <a:ea typeface="Times New Roman" pitchFamily="18" charset="0"/>
                <a:cs typeface="Times New Roman" pitchFamily="18" charset="0"/>
                <a:sym typeface="Symbol" pitchFamily="18" charset="2"/>
              </a:rPr>
              <a:t>r</a:t>
            </a:r>
            <a:r>
              <a:rPr kumimoji="0" lang="en-AU" b="0" i="0" u="none" strike="noStrike" cap="none" normalizeH="0" baseline="0" dirty="0" smtClean="0">
                <a:ln>
                  <a:noFill/>
                </a:ln>
                <a:solidFill>
                  <a:schemeClr val="tx1"/>
                </a:solidFill>
                <a:effectLst/>
                <a:latin typeface="+mn-lt"/>
                <a:ea typeface="Times New Roman" pitchFamily="18" charset="0"/>
                <a:cs typeface="Times New Roman" pitchFamily="18" charset="0"/>
                <a:sym typeface="Symbol" pitchFamily="18" charset="2"/>
              </a:rPr>
              <a:t> = - 1977.26 - (- 466.85 - 393.51 - 3 X 241.81) kJ.mol</a:t>
            </a:r>
            <a:r>
              <a:rPr kumimoji="0" lang="en-AU" b="0" i="0" u="none" strike="noStrike" cap="none" normalizeH="0" baseline="30000" dirty="0" smtClean="0">
                <a:ln>
                  <a:noFill/>
                </a:ln>
                <a:solidFill>
                  <a:schemeClr val="tx1"/>
                </a:solidFill>
                <a:effectLst/>
                <a:latin typeface="+mn-lt"/>
                <a:ea typeface="Times New Roman" pitchFamily="18" charset="0"/>
                <a:cs typeface="Times New Roman" pitchFamily="18" charset="0"/>
                <a:sym typeface="Symbol" pitchFamily="18" charset="2"/>
              </a:rPr>
              <a:t>-1</a:t>
            </a:r>
          </a:p>
          <a:p>
            <a:pPr lvl="0" eaLnBrk="0" hangingPunct="0"/>
            <a:r>
              <a:rPr lang="en-AU" dirty="0">
                <a:latin typeface="+mn-lt"/>
                <a:ea typeface="Times New Roman" pitchFamily="18" charset="0"/>
                <a:cs typeface="Times New Roman" pitchFamily="18" charset="0"/>
                <a:sym typeface="Symbol" pitchFamily="18" charset="2"/>
              </a:rPr>
              <a:t></a:t>
            </a:r>
            <a:r>
              <a:rPr lang="en-AU" dirty="0" err="1">
                <a:latin typeface="+mn-lt"/>
                <a:ea typeface="Times New Roman" pitchFamily="18" charset="0"/>
                <a:cs typeface="Times New Roman" pitchFamily="18" charset="0"/>
              </a:rPr>
              <a:t>H</a:t>
            </a:r>
            <a:r>
              <a:rPr lang="en-AU" sz="1600" baseline="30000" dirty="0" err="1">
                <a:latin typeface="+mn-lt"/>
                <a:ea typeface="Times New Roman" pitchFamily="18" charset="0"/>
                <a:cs typeface="Times New Roman" pitchFamily="18" charset="0"/>
                <a:sym typeface="Symbol" pitchFamily="18" charset="2"/>
              </a:rPr>
              <a:t>o</a:t>
            </a:r>
            <a:r>
              <a:rPr lang="en-AU" baseline="-30000" dirty="0" err="1">
                <a:latin typeface="+mn-lt"/>
                <a:ea typeface="Times New Roman" pitchFamily="18" charset="0"/>
                <a:cs typeface="Times New Roman" pitchFamily="18" charset="0"/>
                <a:sym typeface="Symbol" pitchFamily="18" charset="2"/>
              </a:rPr>
              <a:t>r</a:t>
            </a:r>
            <a:r>
              <a:rPr lang="en-AU" dirty="0">
                <a:latin typeface="+mn-lt"/>
                <a:ea typeface="Times New Roman" pitchFamily="18" charset="0"/>
                <a:cs typeface="Times New Roman" pitchFamily="18" charset="0"/>
                <a:sym typeface="Symbol" pitchFamily="18" charset="2"/>
              </a:rPr>
              <a:t> </a:t>
            </a:r>
            <a:r>
              <a:rPr lang="en-AU" dirty="0" smtClean="0">
                <a:latin typeface="+mn-lt"/>
                <a:ea typeface="Times New Roman" pitchFamily="18" charset="0"/>
                <a:cs typeface="Times New Roman" pitchFamily="18" charset="0"/>
                <a:sym typeface="Symbol" pitchFamily="18" charset="2"/>
              </a:rPr>
              <a:t>= </a:t>
            </a:r>
            <a:r>
              <a:rPr lang="en-AU" dirty="0">
                <a:latin typeface="+mn-lt"/>
                <a:ea typeface="Times New Roman" pitchFamily="18" charset="0"/>
                <a:cs typeface="Times New Roman" pitchFamily="18" charset="0"/>
                <a:sym typeface="Symbol" pitchFamily="18" charset="2"/>
              </a:rPr>
              <a:t>- </a:t>
            </a:r>
            <a:r>
              <a:rPr lang="en-AU" dirty="0" smtClean="0">
                <a:latin typeface="+mn-lt"/>
                <a:ea typeface="Times New Roman" pitchFamily="18" charset="0"/>
                <a:cs typeface="Times New Roman" pitchFamily="18" charset="0"/>
                <a:sym typeface="Symbol" pitchFamily="18" charset="2"/>
              </a:rPr>
              <a:t>1977.26 + 1585.79</a:t>
            </a:r>
            <a:endParaRPr kumimoji="0" lang="en-AU" b="0" i="0" u="none" strike="noStrike" cap="none" normalizeH="0" dirty="0" smtClean="0">
              <a:ln>
                <a:noFill/>
              </a:ln>
              <a:solidFill>
                <a:schemeClr val="tx1"/>
              </a:solidFill>
              <a:effectLst/>
              <a:latin typeface="+mn-lt"/>
              <a:cs typeface="Arial" pitchFamily="34"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AU" b="0" i="0" u="none" strike="noStrike" cap="none" normalizeH="0" baseline="0" dirty="0" smtClean="0">
                <a:ln>
                  <a:noFill/>
                </a:ln>
                <a:solidFill>
                  <a:schemeClr val="tx1"/>
                </a:solidFill>
                <a:effectLst/>
                <a:latin typeface="+mn-lt"/>
                <a:ea typeface="Times New Roman" pitchFamily="18" charset="0"/>
                <a:cs typeface="Times New Roman" pitchFamily="18" charset="0"/>
                <a:sym typeface="Symbol" pitchFamily="18" charset="2"/>
              </a:rPr>
              <a:t></a:t>
            </a:r>
            <a:r>
              <a:rPr kumimoji="0" lang="en-AU" b="0" i="0" u="none" strike="noStrike" cap="none" normalizeH="0" baseline="0" dirty="0" err="1" smtClean="0">
                <a:ln>
                  <a:noFill/>
                </a:ln>
                <a:solidFill>
                  <a:schemeClr val="tx1"/>
                </a:solidFill>
                <a:effectLst/>
                <a:latin typeface="+mn-lt"/>
                <a:ea typeface="Times New Roman" pitchFamily="18" charset="0"/>
                <a:cs typeface="Times New Roman" pitchFamily="18" charset="0"/>
              </a:rPr>
              <a:t>H</a:t>
            </a:r>
            <a:r>
              <a:rPr kumimoji="0" lang="en-AU" sz="1600" b="0" i="0" u="none" strike="noStrike" cap="none" normalizeH="0" baseline="30000" dirty="0" err="1" smtClean="0">
                <a:ln>
                  <a:noFill/>
                </a:ln>
                <a:solidFill>
                  <a:schemeClr val="tx1"/>
                </a:solidFill>
                <a:effectLst/>
                <a:latin typeface="+mn-lt"/>
                <a:ea typeface="Times New Roman" pitchFamily="18" charset="0"/>
                <a:cs typeface="Times New Roman" pitchFamily="18" charset="0"/>
                <a:sym typeface="Symbol" pitchFamily="18" charset="2"/>
              </a:rPr>
              <a:t>o</a:t>
            </a:r>
            <a:r>
              <a:rPr kumimoji="0" lang="en-AU" b="0" i="0" u="none" strike="noStrike" cap="none" normalizeH="0" baseline="-30000" dirty="0" err="1" smtClean="0">
                <a:ln>
                  <a:noFill/>
                </a:ln>
                <a:solidFill>
                  <a:schemeClr val="tx1"/>
                </a:solidFill>
                <a:effectLst/>
                <a:latin typeface="+mn-lt"/>
                <a:ea typeface="Times New Roman" pitchFamily="18" charset="0"/>
                <a:cs typeface="Times New Roman" pitchFamily="18" charset="0"/>
                <a:sym typeface="Symbol" pitchFamily="18" charset="2"/>
              </a:rPr>
              <a:t>r</a:t>
            </a:r>
            <a:r>
              <a:rPr kumimoji="0" lang="en-AU" b="0" i="0" u="none" strike="noStrike" cap="none" normalizeH="0" baseline="0" dirty="0" smtClean="0">
                <a:ln>
                  <a:noFill/>
                </a:ln>
                <a:solidFill>
                  <a:schemeClr val="tx1"/>
                </a:solidFill>
                <a:effectLst/>
                <a:latin typeface="+mn-lt"/>
                <a:ea typeface="Times New Roman" pitchFamily="18" charset="0"/>
                <a:cs typeface="Times New Roman" pitchFamily="18" charset="0"/>
                <a:sym typeface="Symbol" pitchFamily="18" charset="2"/>
              </a:rPr>
              <a:t> = - 391.47 kJ.mol</a:t>
            </a:r>
            <a:r>
              <a:rPr kumimoji="0" lang="en-AU" b="0" i="0" u="none" strike="noStrike" cap="none" normalizeH="0" baseline="30000" dirty="0" smtClean="0">
                <a:ln>
                  <a:noFill/>
                </a:ln>
                <a:solidFill>
                  <a:schemeClr val="tx1"/>
                </a:solidFill>
                <a:effectLst/>
                <a:latin typeface="+mn-lt"/>
                <a:ea typeface="Times New Roman" pitchFamily="18" charset="0"/>
                <a:cs typeface="Times New Roman" pitchFamily="18" charset="0"/>
                <a:sym typeface="Symbol" pitchFamily="18" charset="2"/>
              </a:rPr>
              <a:t>-1</a:t>
            </a:r>
            <a:r>
              <a:rPr kumimoji="0" lang="en-AU" b="0" i="0" u="none" strike="noStrike" cap="none" normalizeH="0" baseline="0" dirty="0" smtClean="0">
                <a:ln>
                  <a:noFill/>
                </a:ln>
                <a:solidFill>
                  <a:schemeClr val="tx1"/>
                </a:solidFill>
                <a:effectLst/>
                <a:latin typeface="+mn-lt"/>
                <a:ea typeface="Times New Roman" pitchFamily="18" charset="0"/>
                <a:cs typeface="Times New Roman" pitchFamily="18" charset="0"/>
                <a:sym typeface="Symbol" pitchFamily="18" charset="2"/>
              </a:rPr>
              <a:t>.</a:t>
            </a:r>
            <a:endParaRPr kumimoji="0" lang="en-AU" sz="1050" b="0" i="0" u="none" strike="noStrike" cap="none" normalizeH="0" baseline="0" dirty="0" smtClean="0">
              <a:ln>
                <a:noFill/>
              </a:ln>
              <a:solidFill>
                <a:schemeClr val="tx1"/>
              </a:solidFill>
              <a:effectLst/>
              <a:latin typeface="+mn-lt"/>
              <a:cs typeface="Arial" pitchFamily="34"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AU" b="0" i="0" u="none" strike="noStrike" cap="none" normalizeH="0" baseline="0" dirty="0" smtClean="0">
                <a:ln>
                  <a:noFill/>
                </a:ln>
                <a:solidFill>
                  <a:schemeClr val="tx1"/>
                </a:solidFill>
                <a:effectLst/>
                <a:latin typeface="+mn-lt"/>
                <a:ea typeface="Times New Roman" pitchFamily="18" charset="0"/>
                <a:cs typeface="Times New Roman" pitchFamily="18" charset="0"/>
                <a:sym typeface="Symbol" pitchFamily="18" charset="2"/>
              </a:rPr>
              <a:t>The reaction is exothermic with - 391.47 kJ.mol</a:t>
            </a:r>
            <a:r>
              <a:rPr kumimoji="0" lang="en-AU" b="0" i="0" u="none" strike="noStrike" cap="none" normalizeH="0" baseline="30000" dirty="0" smtClean="0">
                <a:ln>
                  <a:noFill/>
                </a:ln>
                <a:solidFill>
                  <a:schemeClr val="tx1"/>
                </a:solidFill>
                <a:effectLst/>
                <a:latin typeface="+mn-lt"/>
                <a:ea typeface="Times New Roman" pitchFamily="18" charset="0"/>
                <a:cs typeface="Times New Roman" pitchFamily="18" charset="0"/>
                <a:sym typeface="Symbol" pitchFamily="18" charset="2"/>
              </a:rPr>
              <a:t>-1</a:t>
            </a:r>
            <a:r>
              <a:rPr kumimoji="0" lang="en-AU" b="0" i="0" u="none" strike="noStrike" cap="none" normalizeH="0" baseline="0" dirty="0" smtClean="0">
                <a:ln>
                  <a:noFill/>
                </a:ln>
                <a:solidFill>
                  <a:schemeClr val="tx1"/>
                </a:solidFill>
                <a:effectLst/>
                <a:latin typeface="+mn-lt"/>
                <a:ea typeface="Times New Roman" pitchFamily="18" charset="0"/>
                <a:cs typeface="Times New Roman" pitchFamily="18" charset="0"/>
                <a:sym typeface="Symbol" pitchFamily="18" charset="2"/>
              </a:rPr>
              <a:t> liberated.</a:t>
            </a:r>
          </a:p>
          <a:p>
            <a:pPr marL="0" marR="0" lvl="0" indent="0" algn="l" defTabSz="914400" rtl="0" eaLnBrk="0" fontAlgn="base" latinLnBrk="0" hangingPunct="0">
              <a:lnSpc>
                <a:spcPct val="100000"/>
              </a:lnSpc>
              <a:spcBef>
                <a:spcPct val="0"/>
              </a:spcBef>
              <a:spcAft>
                <a:spcPct val="0"/>
              </a:spcAft>
              <a:buClrTx/>
              <a:buSzTx/>
              <a:buFontTx/>
              <a:buNone/>
              <a:tabLst/>
            </a:pPr>
            <a:endParaRPr lang="en-AU" dirty="0">
              <a:latin typeface="+mn-lt"/>
              <a:ea typeface="Times New Roman" pitchFamily="18"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AU" sz="2000" b="1" i="0" u="none" strike="noStrike" cap="none" normalizeH="0" baseline="0" dirty="0" smtClean="0">
                <a:ln>
                  <a:noFill/>
                </a:ln>
                <a:solidFill>
                  <a:schemeClr val="tx1"/>
                </a:solidFill>
                <a:effectLst/>
                <a:latin typeface="+mn-lt"/>
                <a:ea typeface="Times New Roman" pitchFamily="18" charset="0"/>
                <a:cs typeface="Times New Roman" pitchFamily="18" charset="0"/>
                <a:sym typeface="Symbol" pitchFamily="18" charset="2"/>
              </a:rPr>
              <a:t>Gibbs</a:t>
            </a:r>
            <a:r>
              <a:rPr kumimoji="0" lang="en-AU" sz="2000" b="1" i="0" u="none" strike="noStrike" cap="none" normalizeH="0" dirty="0" smtClean="0">
                <a:ln>
                  <a:noFill/>
                </a:ln>
                <a:solidFill>
                  <a:schemeClr val="tx1"/>
                </a:solidFill>
                <a:effectLst/>
                <a:latin typeface="+mn-lt"/>
                <a:ea typeface="Times New Roman" pitchFamily="18" charset="0"/>
                <a:cs typeface="Times New Roman" pitchFamily="18" charset="0"/>
                <a:sym typeface="Symbol" pitchFamily="18" charset="2"/>
              </a:rPr>
              <a:t> Free Energy</a:t>
            </a:r>
            <a:endParaRPr kumimoji="0" lang="en-AU" sz="2000" b="1" i="0" u="none" strike="noStrike" cap="none" normalizeH="0" baseline="0" dirty="0" smtClean="0">
              <a:ln>
                <a:noFill/>
              </a:ln>
              <a:solidFill>
                <a:schemeClr val="tx1"/>
              </a:solidFill>
              <a:effectLst/>
              <a:latin typeface="+mn-lt"/>
              <a:ea typeface="Times New Roman" pitchFamily="18" charset="0"/>
              <a:cs typeface="Times New Roman" pitchFamily="18" charset="0"/>
              <a:sym typeface="Symbol" pitchFamily="18" charset="2"/>
            </a:endParaRPr>
          </a:p>
          <a:p>
            <a:r>
              <a:rPr lang="en-AU" dirty="0">
                <a:ea typeface="Times New Roman" pitchFamily="18" charset="0"/>
                <a:cs typeface="Times New Roman" pitchFamily="18" charset="0"/>
              </a:rPr>
              <a:t>Mg</a:t>
            </a:r>
            <a:r>
              <a:rPr lang="en-AU" baseline="30000" dirty="0">
                <a:ea typeface="Times New Roman" pitchFamily="18" charset="0"/>
                <a:cs typeface="Times New Roman" pitchFamily="18" charset="0"/>
              </a:rPr>
              <a:t>++</a:t>
            </a:r>
            <a:r>
              <a:rPr lang="en-AU" dirty="0">
                <a:ea typeface="Times New Roman" pitchFamily="18" charset="0"/>
                <a:cs typeface="Times New Roman" pitchFamily="18" charset="0"/>
              </a:rPr>
              <a:t> + CO</a:t>
            </a:r>
            <a:r>
              <a:rPr lang="en-AU" baseline="-30000" dirty="0">
                <a:ea typeface="Times New Roman" pitchFamily="18" charset="0"/>
                <a:cs typeface="Times New Roman" pitchFamily="18" charset="0"/>
              </a:rPr>
              <a:t>3</a:t>
            </a:r>
            <a:r>
              <a:rPr lang="en-AU" baseline="30000" dirty="0">
                <a:ea typeface="Times New Roman" pitchFamily="18" charset="0"/>
                <a:cs typeface="Times New Roman" pitchFamily="18" charset="0"/>
              </a:rPr>
              <a:t>--</a:t>
            </a:r>
            <a:r>
              <a:rPr lang="en-AU" dirty="0">
                <a:ea typeface="Times New Roman" pitchFamily="18" charset="0"/>
                <a:cs typeface="Times New Roman" pitchFamily="18" charset="0"/>
              </a:rPr>
              <a:t> + 3H</a:t>
            </a:r>
            <a:r>
              <a:rPr lang="en-AU" baseline="-30000" dirty="0">
                <a:ea typeface="Times New Roman" pitchFamily="18" charset="0"/>
                <a:cs typeface="Times New Roman" pitchFamily="18" charset="0"/>
              </a:rPr>
              <a:t>2</a:t>
            </a:r>
            <a:r>
              <a:rPr lang="en-AU" dirty="0">
                <a:ea typeface="Times New Roman" pitchFamily="18" charset="0"/>
                <a:cs typeface="Times New Roman" pitchFamily="18" charset="0"/>
              </a:rPr>
              <a:t>O </a:t>
            </a:r>
            <a:r>
              <a:rPr lang="en-AU" dirty="0">
                <a:ea typeface="Times New Roman" pitchFamily="18" charset="0"/>
                <a:cs typeface="Times New Roman" pitchFamily="18" charset="0"/>
                <a:sym typeface="Symbol" pitchFamily="18" charset="2"/>
              </a:rPr>
              <a:t></a:t>
            </a:r>
            <a:r>
              <a:rPr lang="en-AU" dirty="0">
                <a:ea typeface="Times New Roman" pitchFamily="18" charset="0"/>
                <a:cs typeface="Times New Roman" pitchFamily="18" charset="0"/>
              </a:rPr>
              <a:t> MgCO</a:t>
            </a:r>
            <a:r>
              <a:rPr lang="en-AU" baseline="-30000" dirty="0">
                <a:ea typeface="Times New Roman" pitchFamily="18" charset="0"/>
                <a:cs typeface="Times New Roman" pitchFamily="18" charset="0"/>
                <a:sym typeface="Symbol" pitchFamily="18" charset="2"/>
              </a:rPr>
              <a:t>3</a:t>
            </a:r>
            <a:r>
              <a:rPr lang="en-AU" dirty="0">
                <a:ea typeface="Times New Roman" pitchFamily="18" charset="0"/>
                <a:cs typeface="Times New Roman" pitchFamily="18" charset="0"/>
                <a:sym typeface="Symbol" pitchFamily="18" charset="2"/>
              </a:rPr>
              <a:t>·3H</a:t>
            </a:r>
            <a:r>
              <a:rPr lang="en-AU" baseline="-30000" dirty="0">
                <a:ea typeface="Times New Roman" pitchFamily="18" charset="0"/>
                <a:cs typeface="Times New Roman" pitchFamily="18" charset="0"/>
                <a:sym typeface="Symbol" pitchFamily="18" charset="2"/>
              </a:rPr>
              <a:t>2</a:t>
            </a:r>
            <a:r>
              <a:rPr lang="en-AU" dirty="0">
                <a:ea typeface="Times New Roman" pitchFamily="18" charset="0"/>
                <a:cs typeface="Times New Roman" pitchFamily="18" charset="0"/>
                <a:sym typeface="Symbol" pitchFamily="18" charset="2"/>
              </a:rPr>
              <a:t>O </a:t>
            </a:r>
            <a:r>
              <a:rPr lang="en-AU" dirty="0"/>
              <a:t>(</a:t>
            </a:r>
            <a:r>
              <a:rPr lang="en-AU" dirty="0" err="1"/>
              <a:t>nesquehonite</a:t>
            </a:r>
            <a:r>
              <a:rPr lang="en-AU" dirty="0"/>
              <a:t>)</a:t>
            </a:r>
          </a:p>
          <a:p>
            <a:r>
              <a:rPr lang="en-AU" dirty="0" smtClean="0">
                <a:latin typeface="+mn-lt"/>
                <a:sym typeface="Symbol"/>
              </a:rPr>
              <a:t></a:t>
            </a:r>
            <a:r>
              <a:rPr lang="en-AU" dirty="0" err="1">
                <a:latin typeface="+mn-lt"/>
              </a:rPr>
              <a:t>G</a:t>
            </a:r>
            <a:r>
              <a:rPr lang="en-AU" baseline="30000" dirty="0" err="1">
                <a:latin typeface="+mn-lt"/>
              </a:rPr>
              <a:t>o</a:t>
            </a:r>
            <a:r>
              <a:rPr lang="en-AU" baseline="-25000" dirty="0" err="1">
                <a:latin typeface="+mn-lt"/>
              </a:rPr>
              <a:t>r</a:t>
            </a:r>
            <a:r>
              <a:rPr lang="en-AU" dirty="0">
                <a:latin typeface="+mn-lt"/>
              </a:rPr>
              <a:t> = {</a:t>
            </a:r>
            <a:r>
              <a:rPr lang="en-AU" dirty="0">
                <a:latin typeface="+mn-lt"/>
                <a:sym typeface="Symbol"/>
              </a:rPr>
              <a:t></a:t>
            </a:r>
            <a:r>
              <a:rPr lang="en-AU" dirty="0" err="1">
                <a:latin typeface="+mn-lt"/>
              </a:rPr>
              <a:t>G</a:t>
            </a:r>
            <a:r>
              <a:rPr lang="en-AU" baseline="30000" dirty="0" err="1">
                <a:latin typeface="+mn-lt"/>
              </a:rPr>
              <a:t>o</a:t>
            </a:r>
            <a:r>
              <a:rPr lang="en-AU" baseline="-25000" dirty="0" err="1">
                <a:latin typeface="+mn-lt"/>
              </a:rPr>
              <a:t>f</a:t>
            </a:r>
            <a:r>
              <a:rPr lang="en-AU" dirty="0">
                <a:latin typeface="+mn-lt"/>
              </a:rPr>
              <a:t> </a:t>
            </a:r>
            <a:r>
              <a:rPr lang="en-AU" dirty="0">
                <a:ea typeface="Times New Roman" pitchFamily="18" charset="0"/>
                <a:cs typeface="Times New Roman" pitchFamily="18" charset="0"/>
                <a:sym typeface="Symbol" pitchFamily="18" charset="2"/>
              </a:rPr>
              <a:t>(</a:t>
            </a:r>
            <a:r>
              <a:rPr lang="en-AU" dirty="0" smtClean="0">
                <a:ea typeface="Times New Roman" pitchFamily="18" charset="0"/>
                <a:cs typeface="Times New Roman" pitchFamily="18" charset="0"/>
              </a:rPr>
              <a:t>MgCO</a:t>
            </a:r>
            <a:r>
              <a:rPr lang="en-AU" baseline="-30000" dirty="0" smtClean="0">
                <a:ea typeface="Times New Roman" pitchFamily="18" charset="0"/>
                <a:cs typeface="Times New Roman" pitchFamily="18" charset="0"/>
                <a:sym typeface="Symbol" pitchFamily="18" charset="2"/>
              </a:rPr>
              <a:t>3</a:t>
            </a:r>
            <a:r>
              <a:rPr lang="en-AU" dirty="0" smtClean="0">
                <a:ea typeface="Times New Roman" pitchFamily="18" charset="0"/>
                <a:cs typeface="Times New Roman" pitchFamily="18" charset="0"/>
                <a:sym typeface="Symbol" pitchFamily="18" charset="2"/>
              </a:rPr>
              <a:t>·3H</a:t>
            </a:r>
            <a:r>
              <a:rPr lang="en-AU" baseline="-30000" dirty="0" smtClean="0">
                <a:ea typeface="Times New Roman" pitchFamily="18" charset="0"/>
                <a:cs typeface="Times New Roman" pitchFamily="18" charset="0"/>
                <a:sym typeface="Symbol" pitchFamily="18" charset="2"/>
              </a:rPr>
              <a:t>2</a:t>
            </a:r>
            <a:r>
              <a:rPr lang="en-AU" dirty="0" smtClean="0">
                <a:ea typeface="Times New Roman" pitchFamily="18" charset="0"/>
                <a:cs typeface="Times New Roman" pitchFamily="18" charset="0"/>
                <a:sym typeface="Symbol" pitchFamily="18" charset="2"/>
              </a:rPr>
              <a:t>O,s)</a:t>
            </a:r>
            <a:r>
              <a:rPr lang="en-AU" dirty="0" smtClean="0">
                <a:latin typeface="+mn-lt"/>
              </a:rPr>
              <a:t>} </a:t>
            </a:r>
            <a:r>
              <a:rPr lang="en-AU" dirty="0">
                <a:latin typeface="+mn-lt"/>
              </a:rPr>
              <a:t>- {</a:t>
            </a:r>
            <a:r>
              <a:rPr lang="en-AU" dirty="0">
                <a:latin typeface="+mn-lt"/>
                <a:sym typeface="Symbol"/>
              </a:rPr>
              <a:t></a:t>
            </a:r>
            <a:r>
              <a:rPr lang="en-AU" dirty="0" err="1">
                <a:latin typeface="+mn-lt"/>
              </a:rPr>
              <a:t>G</a:t>
            </a:r>
            <a:r>
              <a:rPr lang="en-AU" baseline="30000" dirty="0" err="1">
                <a:latin typeface="+mn-lt"/>
              </a:rPr>
              <a:t>o</a:t>
            </a:r>
            <a:r>
              <a:rPr lang="en-AU" baseline="-25000" dirty="0" err="1">
                <a:latin typeface="+mn-lt"/>
              </a:rPr>
              <a:t>f</a:t>
            </a:r>
            <a:r>
              <a:rPr lang="en-AU" dirty="0">
                <a:latin typeface="+mn-lt"/>
              </a:rPr>
              <a:t> </a:t>
            </a:r>
            <a:r>
              <a:rPr lang="en-AU" dirty="0" smtClean="0">
                <a:latin typeface="+mn-lt"/>
              </a:rPr>
              <a:t>(</a:t>
            </a:r>
            <a:r>
              <a:rPr lang="en-AU" dirty="0">
                <a:ea typeface="Times New Roman" pitchFamily="18" charset="0"/>
                <a:cs typeface="Times New Roman" pitchFamily="18" charset="0"/>
              </a:rPr>
              <a:t>Mg</a:t>
            </a:r>
            <a:r>
              <a:rPr lang="en-AU" baseline="30000" dirty="0">
                <a:ea typeface="Times New Roman" pitchFamily="18" charset="0"/>
                <a:cs typeface="Times New Roman" pitchFamily="18" charset="0"/>
              </a:rPr>
              <a:t>++</a:t>
            </a:r>
            <a:r>
              <a:rPr lang="en-AU" dirty="0">
                <a:ea typeface="Times New Roman" pitchFamily="18" charset="0"/>
                <a:cs typeface="Times New Roman" pitchFamily="18" charset="0"/>
              </a:rPr>
              <a:t>,</a:t>
            </a:r>
            <a:r>
              <a:rPr lang="en-AU" dirty="0" err="1">
                <a:ea typeface="Times New Roman" pitchFamily="18" charset="0"/>
                <a:cs typeface="Times New Roman" pitchFamily="18" charset="0"/>
              </a:rPr>
              <a:t>aq</a:t>
            </a:r>
            <a:r>
              <a:rPr lang="en-AU" dirty="0" smtClean="0">
                <a:latin typeface="+mn-lt"/>
              </a:rPr>
              <a:t>) </a:t>
            </a:r>
            <a:r>
              <a:rPr lang="en-AU" dirty="0">
                <a:latin typeface="+mn-lt"/>
              </a:rPr>
              <a:t>+ </a:t>
            </a:r>
            <a:r>
              <a:rPr lang="en-AU" dirty="0">
                <a:latin typeface="+mn-lt"/>
                <a:sym typeface="Symbol"/>
              </a:rPr>
              <a:t></a:t>
            </a:r>
            <a:r>
              <a:rPr lang="en-AU" dirty="0" err="1">
                <a:latin typeface="+mn-lt"/>
              </a:rPr>
              <a:t>G</a:t>
            </a:r>
            <a:r>
              <a:rPr lang="en-AU" baseline="30000" dirty="0" err="1">
                <a:latin typeface="+mn-lt"/>
              </a:rPr>
              <a:t>o</a:t>
            </a:r>
            <a:r>
              <a:rPr lang="en-AU" baseline="-25000" dirty="0" err="1">
                <a:latin typeface="+mn-lt"/>
              </a:rPr>
              <a:t>f</a:t>
            </a:r>
            <a:r>
              <a:rPr lang="en-AU" dirty="0">
                <a:latin typeface="+mn-lt"/>
              </a:rPr>
              <a:t> </a:t>
            </a:r>
            <a:r>
              <a:rPr lang="en-AU" dirty="0" smtClean="0">
                <a:latin typeface="+mn-lt"/>
              </a:rPr>
              <a:t>(</a:t>
            </a:r>
            <a:r>
              <a:rPr lang="en-AU" dirty="0">
                <a:ea typeface="Times New Roman" pitchFamily="18" charset="0"/>
                <a:cs typeface="Times New Roman" pitchFamily="18" charset="0"/>
              </a:rPr>
              <a:t>CO</a:t>
            </a:r>
            <a:r>
              <a:rPr lang="en-AU" baseline="-30000" dirty="0">
                <a:ea typeface="Times New Roman" pitchFamily="18" charset="0"/>
                <a:cs typeface="Times New Roman" pitchFamily="18" charset="0"/>
              </a:rPr>
              <a:t>3</a:t>
            </a:r>
            <a:r>
              <a:rPr lang="en-AU" baseline="30000" dirty="0">
                <a:ea typeface="Times New Roman" pitchFamily="18" charset="0"/>
                <a:cs typeface="Times New Roman" pitchFamily="18" charset="0"/>
              </a:rPr>
              <a:t>--</a:t>
            </a:r>
            <a:r>
              <a:rPr lang="en-AU" dirty="0">
                <a:ea typeface="Times New Roman" pitchFamily="18" charset="0"/>
                <a:cs typeface="Times New Roman" pitchFamily="18" charset="0"/>
                <a:sym typeface="Symbol" pitchFamily="18" charset="2"/>
              </a:rPr>
              <a:t>,</a:t>
            </a:r>
            <a:r>
              <a:rPr lang="en-AU" dirty="0" err="1">
                <a:ea typeface="Times New Roman" pitchFamily="18" charset="0"/>
                <a:cs typeface="Times New Roman" pitchFamily="18" charset="0"/>
                <a:sym typeface="Symbol" pitchFamily="18" charset="2"/>
              </a:rPr>
              <a:t>aq</a:t>
            </a:r>
            <a:r>
              <a:rPr lang="en-AU" dirty="0" smtClean="0">
                <a:latin typeface="+mn-lt"/>
              </a:rPr>
              <a:t>) </a:t>
            </a:r>
            <a:r>
              <a:rPr lang="en-AU" dirty="0">
                <a:latin typeface="+mn-lt"/>
              </a:rPr>
              <a:t>+ 2 X </a:t>
            </a:r>
            <a:r>
              <a:rPr lang="en-AU" dirty="0">
                <a:latin typeface="+mn-lt"/>
                <a:sym typeface="Symbol"/>
              </a:rPr>
              <a:t></a:t>
            </a:r>
            <a:r>
              <a:rPr lang="en-AU" dirty="0" err="1">
                <a:latin typeface="+mn-lt"/>
              </a:rPr>
              <a:t>G</a:t>
            </a:r>
            <a:r>
              <a:rPr lang="en-AU" baseline="30000" dirty="0" err="1">
                <a:latin typeface="+mn-lt"/>
              </a:rPr>
              <a:t>o</a:t>
            </a:r>
            <a:r>
              <a:rPr lang="en-AU" baseline="-25000" dirty="0" err="1">
                <a:latin typeface="+mn-lt"/>
              </a:rPr>
              <a:t>f</a:t>
            </a:r>
            <a:r>
              <a:rPr lang="en-AU" dirty="0">
                <a:latin typeface="+mn-lt"/>
              </a:rPr>
              <a:t> (H</a:t>
            </a:r>
            <a:r>
              <a:rPr lang="en-AU" baseline="-25000" dirty="0">
                <a:latin typeface="+mn-lt"/>
              </a:rPr>
              <a:t>2</a:t>
            </a:r>
            <a:r>
              <a:rPr lang="en-AU" dirty="0">
                <a:latin typeface="+mn-lt"/>
              </a:rPr>
              <a:t>O,l)}</a:t>
            </a:r>
          </a:p>
          <a:p>
            <a:r>
              <a:rPr lang="en-AU" dirty="0">
                <a:latin typeface="+mn-lt"/>
                <a:sym typeface="Symbol"/>
              </a:rPr>
              <a:t></a:t>
            </a:r>
            <a:r>
              <a:rPr lang="en-AU" dirty="0" err="1">
                <a:latin typeface="+mn-lt"/>
              </a:rPr>
              <a:t>G</a:t>
            </a:r>
            <a:r>
              <a:rPr lang="en-AU" baseline="30000" dirty="0" err="1">
                <a:latin typeface="+mn-lt"/>
              </a:rPr>
              <a:t>o</a:t>
            </a:r>
            <a:r>
              <a:rPr lang="en-AU" baseline="-25000" dirty="0" err="1">
                <a:latin typeface="+mn-lt"/>
              </a:rPr>
              <a:t>r</a:t>
            </a:r>
            <a:r>
              <a:rPr lang="en-AU" dirty="0">
                <a:latin typeface="+mn-lt"/>
              </a:rPr>
              <a:t> = - 1723.75 - (- </a:t>
            </a:r>
            <a:r>
              <a:rPr lang="en-AU" dirty="0" smtClean="0">
                <a:latin typeface="+mn-lt"/>
              </a:rPr>
              <a:t>454.8 – 527.90 </a:t>
            </a:r>
            <a:r>
              <a:rPr lang="en-AU" dirty="0">
                <a:latin typeface="+mn-lt"/>
              </a:rPr>
              <a:t>- </a:t>
            </a:r>
            <a:r>
              <a:rPr lang="en-AU" dirty="0" smtClean="0">
                <a:latin typeface="+mn-lt"/>
              </a:rPr>
              <a:t>3 </a:t>
            </a:r>
            <a:r>
              <a:rPr lang="en-AU" dirty="0">
                <a:latin typeface="+mn-lt"/>
              </a:rPr>
              <a:t>X 228.57) kJ.mol</a:t>
            </a:r>
            <a:r>
              <a:rPr lang="en-AU" baseline="30000" dirty="0">
                <a:latin typeface="+mn-lt"/>
              </a:rPr>
              <a:t>-1</a:t>
            </a:r>
            <a:endParaRPr lang="en-AU" dirty="0">
              <a:latin typeface="+mn-lt"/>
            </a:endParaRPr>
          </a:p>
          <a:p>
            <a:r>
              <a:rPr lang="en-AU" dirty="0">
                <a:latin typeface="+mn-lt"/>
                <a:sym typeface="Symbol"/>
              </a:rPr>
              <a:t></a:t>
            </a:r>
            <a:r>
              <a:rPr lang="en-AU" dirty="0" err="1">
                <a:latin typeface="+mn-lt"/>
              </a:rPr>
              <a:t>G</a:t>
            </a:r>
            <a:r>
              <a:rPr lang="en-AU" baseline="30000" dirty="0" err="1">
                <a:latin typeface="+mn-lt"/>
              </a:rPr>
              <a:t>o</a:t>
            </a:r>
            <a:r>
              <a:rPr lang="en-AU" baseline="-25000" dirty="0" err="1">
                <a:latin typeface="+mn-lt"/>
              </a:rPr>
              <a:t>r</a:t>
            </a:r>
            <a:r>
              <a:rPr lang="en-AU" dirty="0">
                <a:latin typeface="+mn-lt"/>
              </a:rPr>
              <a:t> = - </a:t>
            </a:r>
            <a:r>
              <a:rPr lang="en-AU" dirty="0" smtClean="0">
                <a:latin typeface="+mn-lt"/>
              </a:rPr>
              <a:t>51.34 </a:t>
            </a:r>
            <a:r>
              <a:rPr lang="en-AU" dirty="0">
                <a:latin typeface="+mn-lt"/>
              </a:rPr>
              <a:t>kJ.mol</a:t>
            </a:r>
            <a:r>
              <a:rPr lang="en-AU" baseline="30000" dirty="0">
                <a:latin typeface="+mn-lt"/>
              </a:rPr>
              <a:t>-1</a:t>
            </a:r>
            <a:endParaRPr lang="en-AU" dirty="0">
              <a:latin typeface="+mn-lt"/>
            </a:endParaRPr>
          </a:p>
          <a:p>
            <a:r>
              <a:rPr lang="en-AU" dirty="0">
                <a:latin typeface="+mn-lt"/>
              </a:rPr>
              <a:t>The reaction is spontaneous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AU" b="0" i="0" u="none" strike="noStrike" cap="none" normalizeH="0" baseline="0" dirty="0" smtClean="0">
              <a:ln>
                <a:noFill/>
              </a:ln>
              <a:solidFill>
                <a:schemeClr val="tx1"/>
              </a:solidFill>
              <a:effectLst/>
              <a:latin typeface="+mn-lt"/>
              <a:ea typeface="Times New Roman" pitchFamily="18" charset="0"/>
              <a:cs typeface="Times New Roman" pitchFamily="18" charset="0"/>
              <a:sym typeface="Symbol" pitchFamily="18" charset="2"/>
            </a:endParaRPr>
          </a:p>
        </p:txBody>
      </p:sp>
      <p:sp>
        <p:nvSpPr>
          <p:cNvPr id="5" name="TextBox 4"/>
          <p:cNvSpPr txBox="1"/>
          <p:nvPr/>
        </p:nvSpPr>
        <p:spPr>
          <a:xfrm>
            <a:off x="484094" y="5440065"/>
            <a:ext cx="8266206" cy="1200329"/>
          </a:xfrm>
          <a:prstGeom prst="rect">
            <a:avLst/>
          </a:prstGeom>
          <a:solidFill>
            <a:schemeClr val="accent2">
              <a:lumMod val="40000"/>
              <a:lumOff val="60000"/>
            </a:schemeClr>
          </a:solidFill>
        </p:spPr>
        <p:txBody>
          <a:bodyPr wrap="square" rtlCol="0">
            <a:spAutoFit/>
          </a:bodyPr>
          <a:lstStyle/>
          <a:p>
            <a:r>
              <a:rPr lang="en-AU" b="1" dirty="0" smtClean="0"/>
              <a:t>Remaining Research Issues</a:t>
            </a:r>
          </a:p>
          <a:p>
            <a:r>
              <a:rPr lang="en-AU" dirty="0" smtClean="0"/>
              <a:t>How to remove unsuitable carbonates and other salts from a mixed brine or output. Disposal of by-products such as </a:t>
            </a:r>
            <a:r>
              <a:rPr lang="en-AU" dirty="0" err="1" smtClean="0"/>
              <a:t>HCl</a:t>
            </a:r>
            <a:r>
              <a:rPr lang="en-AU" dirty="0" smtClean="0"/>
              <a:t>. Existing patented solutions complex and involve energy.</a:t>
            </a:r>
            <a:endParaRPr lang="en-AU" dirty="0"/>
          </a:p>
        </p:txBody>
      </p:sp>
    </p:spTree>
    <p:extLst>
      <p:ext uri="{BB962C8B-B14F-4D97-AF65-F5344CB8AC3E}">
        <p14:creationId xmlns:p14="http://schemas.microsoft.com/office/powerpoint/2010/main" val="17209001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Structure of </a:t>
            </a:r>
            <a:r>
              <a:rPr lang="en-AU" dirty="0" err="1" smtClean="0"/>
              <a:t>Nesquehonite</a:t>
            </a:r>
            <a:endParaRPr lang="en-AU" dirty="0"/>
          </a:p>
        </p:txBody>
      </p:sp>
      <p:pic>
        <p:nvPicPr>
          <p:cNvPr id="8194" name="Picture 2" descr="D:\TecEco\Graphics\Chemistry\Magnesium Compounds\StructureNesquehonit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935" y="1061944"/>
            <a:ext cx="3784600" cy="43307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60935" y="5638954"/>
            <a:ext cx="4276164" cy="738664"/>
          </a:xfrm>
          <a:prstGeom prst="rect">
            <a:avLst/>
          </a:prstGeom>
          <a:noFill/>
        </p:spPr>
        <p:txBody>
          <a:bodyPr wrap="square" rtlCol="0">
            <a:spAutoFit/>
          </a:bodyPr>
          <a:lstStyle/>
          <a:p>
            <a:r>
              <a:rPr lang="en-AU" sz="1400" dirty="0"/>
              <a:t>Stephan G W , </a:t>
            </a:r>
            <a:r>
              <a:rPr lang="en-AU" sz="1400" dirty="0" err="1"/>
              <a:t>MacGillavry</a:t>
            </a:r>
            <a:r>
              <a:rPr lang="en-AU" sz="1400" dirty="0"/>
              <a:t> C H , </a:t>
            </a:r>
            <a:r>
              <a:rPr lang="en-AU" sz="1400" dirty="0" err="1"/>
              <a:t>Acta</a:t>
            </a:r>
            <a:r>
              <a:rPr lang="en-AU" sz="1400" dirty="0"/>
              <a:t> </a:t>
            </a:r>
            <a:r>
              <a:rPr lang="en-AU" sz="1400" dirty="0" err="1"/>
              <a:t>Crystallographica</a:t>
            </a:r>
            <a:r>
              <a:rPr lang="en-AU" sz="1400" dirty="0"/>
              <a:t>, Section B , 28 (1972) p.1031-1033, The crystal structure of </a:t>
            </a:r>
            <a:r>
              <a:rPr lang="en-AU" sz="1400" dirty="0" err="1"/>
              <a:t>nesquehonite</a:t>
            </a:r>
            <a:r>
              <a:rPr lang="en-AU" sz="1400" dirty="0"/>
              <a:t>, MgCO3*3H2O</a:t>
            </a:r>
          </a:p>
        </p:txBody>
      </p:sp>
      <p:sp>
        <p:nvSpPr>
          <p:cNvPr id="5" name="TextBox 4"/>
          <p:cNvSpPr txBox="1"/>
          <p:nvPr/>
        </p:nvSpPr>
        <p:spPr>
          <a:xfrm>
            <a:off x="4583427" y="1172338"/>
            <a:ext cx="4408173" cy="2677656"/>
          </a:xfrm>
          <a:prstGeom prst="rect">
            <a:avLst/>
          </a:prstGeom>
          <a:noFill/>
        </p:spPr>
        <p:txBody>
          <a:bodyPr wrap="square" rtlCol="0">
            <a:spAutoFit/>
          </a:bodyPr>
          <a:lstStyle/>
          <a:p>
            <a:r>
              <a:rPr lang="en-AU" sz="2400" dirty="0" smtClean="0"/>
              <a:t>Infinite chains of MgO</a:t>
            </a:r>
            <a:r>
              <a:rPr lang="en-AU" sz="2400" baseline="-25000" dirty="0" smtClean="0"/>
              <a:t>6</a:t>
            </a:r>
            <a:r>
              <a:rPr lang="en-AU" sz="2400" dirty="0" smtClean="0"/>
              <a:t> </a:t>
            </a:r>
            <a:r>
              <a:rPr lang="en-AU" sz="2400" dirty="0" err="1" smtClean="0"/>
              <a:t>octahedra</a:t>
            </a:r>
            <a:r>
              <a:rPr lang="en-AU" sz="2400" dirty="0" smtClean="0"/>
              <a:t> and CO</a:t>
            </a:r>
            <a:r>
              <a:rPr lang="en-AU" sz="2400" baseline="-25000" dirty="0" smtClean="0"/>
              <a:t>3</a:t>
            </a:r>
            <a:r>
              <a:rPr lang="en-AU" sz="2400" dirty="0" smtClean="0"/>
              <a:t> groups hydrogen </a:t>
            </a:r>
            <a:r>
              <a:rPr lang="en-AU" sz="2400" dirty="0"/>
              <a:t>bonded together. </a:t>
            </a:r>
            <a:r>
              <a:rPr lang="en-AU" sz="2400" dirty="0" smtClean="0"/>
              <a:t>Note that the </a:t>
            </a:r>
            <a:r>
              <a:rPr lang="en-AU" sz="2400" dirty="0"/>
              <a:t>atomic arrangement in </a:t>
            </a:r>
            <a:r>
              <a:rPr lang="en-AU" sz="2400" dirty="0" err="1"/>
              <a:t>nesquehonite</a:t>
            </a:r>
            <a:r>
              <a:rPr lang="en-AU" sz="2400" dirty="0"/>
              <a:t> shows no close </a:t>
            </a:r>
            <a:r>
              <a:rPr lang="en-AU" sz="2400" dirty="0" smtClean="0"/>
              <a:t>relationship </a:t>
            </a:r>
            <a:r>
              <a:rPr lang="en-AU" sz="2400" dirty="0"/>
              <a:t>to </a:t>
            </a:r>
            <a:r>
              <a:rPr lang="en-AU" sz="2400" dirty="0" smtClean="0"/>
              <a:t>those of </a:t>
            </a:r>
            <a:r>
              <a:rPr lang="en-AU" sz="2400" dirty="0"/>
              <a:t>the other known hydrated </a:t>
            </a:r>
            <a:r>
              <a:rPr lang="en-AU" sz="2400" dirty="0" smtClean="0"/>
              <a:t>magnesium carbonates</a:t>
            </a:r>
            <a:endParaRPr lang="en-AU" sz="2400" dirty="0"/>
          </a:p>
        </p:txBody>
      </p:sp>
      <p:sp>
        <p:nvSpPr>
          <p:cNvPr id="7" name="TextBox 6"/>
          <p:cNvSpPr txBox="1"/>
          <p:nvPr/>
        </p:nvSpPr>
        <p:spPr>
          <a:xfrm>
            <a:off x="5458691" y="4058373"/>
            <a:ext cx="3098546" cy="1569660"/>
          </a:xfrm>
          <a:prstGeom prst="rect">
            <a:avLst/>
          </a:prstGeom>
          <a:noFill/>
        </p:spPr>
        <p:txBody>
          <a:bodyPr wrap="square" rtlCol="0">
            <a:spAutoFit/>
          </a:bodyPr>
          <a:lstStyle/>
          <a:p>
            <a:r>
              <a:rPr lang="en-AU" sz="1600" dirty="0" err="1" smtClean="0"/>
              <a:t>Giester</a:t>
            </a:r>
            <a:r>
              <a:rPr lang="en-AU" sz="1600" dirty="0"/>
              <a:t>, </a:t>
            </a:r>
            <a:r>
              <a:rPr lang="en-AU" sz="1600" dirty="0" smtClean="0"/>
              <a:t>G., </a:t>
            </a:r>
            <a:r>
              <a:rPr lang="en-AU" sz="1600" dirty="0" err="1" smtClean="0"/>
              <a:t>Lengauer</a:t>
            </a:r>
            <a:r>
              <a:rPr lang="en-AU" sz="1600" dirty="0" smtClean="0"/>
              <a:t> </a:t>
            </a:r>
            <a:r>
              <a:rPr lang="en-AU" sz="1600" dirty="0"/>
              <a:t>C. L. </a:t>
            </a:r>
            <a:r>
              <a:rPr lang="en-AU" sz="1600" dirty="0" smtClean="0"/>
              <a:t>, </a:t>
            </a:r>
            <a:r>
              <a:rPr lang="en-AU" sz="1600" dirty="0"/>
              <a:t>and </a:t>
            </a:r>
            <a:r>
              <a:rPr lang="en-AU" sz="1600" dirty="0" err="1" smtClean="0"/>
              <a:t>Rieck</a:t>
            </a:r>
            <a:r>
              <a:rPr lang="en-AU" sz="1600" dirty="0" smtClean="0"/>
              <a:t> </a:t>
            </a:r>
            <a:r>
              <a:rPr lang="en-AU" sz="1600" dirty="0"/>
              <a:t>B. </a:t>
            </a:r>
            <a:r>
              <a:rPr lang="en-AU" sz="1600" dirty="0" smtClean="0"/>
              <a:t>, The </a:t>
            </a:r>
            <a:r>
              <a:rPr lang="en-AU" sz="1600" dirty="0"/>
              <a:t>crystal structure of </a:t>
            </a:r>
            <a:r>
              <a:rPr lang="en-AU" sz="1600" dirty="0" err="1"/>
              <a:t>nesquehonite</a:t>
            </a:r>
            <a:r>
              <a:rPr lang="en-AU" sz="1600" dirty="0"/>
              <a:t>,</a:t>
            </a:r>
          </a:p>
          <a:p>
            <a:r>
              <a:rPr lang="en-AU" sz="1600" dirty="0" smtClean="0"/>
              <a:t>MgCO3.3H </a:t>
            </a:r>
            <a:r>
              <a:rPr lang="en-AU" sz="1600" dirty="0"/>
              <a:t>2 O, from </a:t>
            </a:r>
            <a:r>
              <a:rPr lang="en-AU" sz="1600" dirty="0" err="1"/>
              <a:t>Lavrion</a:t>
            </a:r>
            <a:r>
              <a:rPr lang="en-AU" sz="1600" dirty="0"/>
              <a:t>, Greece, Mineralogy and Petrology (2000) 70: 153–163</a:t>
            </a:r>
          </a:p>
        </p:txBody>
      </p:sp>
    </p:spTree>
    <p:extLst>
      <p:ext uri="{BB962C8B-B14F-4D97-AF65-F5344CB8AC3E}">
        <p14:creationId xmlns:p14="http://schemas.microsoft.com/office/powerpoint/2010/main" val="22437541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6105" y="-1"/>
            <a:ext cx="8229600" cy="937561"/>
          </a:xfrm>
        </p:spPr>
        <p:txBody>
          <a:bodyPr/>
          <a:lstStyle/>
          <a:p>
            <a:r>
              <a:rPr lang="en-AU" sz="2800" dirty="0" smtClean="0"/>
              <a:t>Manufacture of </a:t>
            </a:r>
            <a:r>
              <a:rPr lang="en-AU" sz="2800" dirty="0" err="1" smtClean="0"/>
              <a:t>Nesquehonite</a:t>
            </a:r>
            <a:r>
              <a:rPr lang="en-AU" sz="2800" dirty="0" smtClean="0"/>
              <a:t/>
            </a:r>
            <a:br>
              <a:rPr lang="en-AU" sz="2800" dirty="0" smtClean="0"/>
            </a:br>
            <a:r>
              <a:rPr lang="en-AU" sz="2800" dirty="0" smtClean="0"/>
              <a:t>(Tec-Kiln, N-Mg route)</a:t>
            </a:r>
            <a:endParaRPr lang="en-AU" sz="2800" dirty="0"/>
          </a:p>
        </p:txBody>
      </p:sp>
      <p:pic>
        <p:nvPicPr>
          <p:cNvPr id="7"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235" y="1129553"/>
            <a:ext cx="4572000" cy="45526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4698000" y="937561"/>
            <a:ext cx="4233333" cy="5909310"/>
          </a:xfrm>
          <a:prstGeom prst="rect">
            <a:avLst/>
          </a:prstGeom>
          <a:noFill/>
        </p:spPr>
        <p:txBody>
          <a:bodyPr wrap="square" rtlCol="0">
            <a:spAutoFit/>
          </a:bodyPr>
          <a:lstStyle/>
          <a:p>
            <a:r>
              <a:rPr lang="en-AU" b="1" dirty="0" smtClean="0"/>
              <a:t>Scope for Reducing Energy Using Waste Heat?</a:t>
            </a:r>
          </a:p>
          <a:p>
            <a:endParaRPr lang="en-AU" dirty="0"/>
          </a:p>
          <a:p>
            <a:r>
              <a:rPr lang="en-AU" dirty="0" smtClean="0"/>
              <a:t>Initial  weight  loss  below  100</a:t>
            </a:r>
            <a:r>
              <a:rPr lang="en-AU" baseline="30000" dirty="0" smtClean="0"/>
              <a:t>o</a:t>
            </a:r>
            <a:r>
              <a:rPr lang="en-AU" dirty="0" smtClean="0"/>
              <a:t>C consists  almost  entirely  of  water  (1.3 molecules  per  molecule of  </a:t>
            </a:r>
            <a:r>
              <a:rPr lang="en-AU" dirty="0" err="1" smtClean="0"/>
              <a:t>nesquehonite</a:t>
            </a:r>
            <a:r>
              <a:rPr lang="en-AU" dirty="0" smtClean="0"/>
              <a:t>).   Between 100 and 150</a:t>
            </a:r>
            <a:r>
              <a:rPr lang="en-AU" baseline="30000" dirty="0" smtClean="0"/>
              <a:t>0</a:t>
            </a:r>
            <a:r>
              <a:rPr lang="en-AU" dirty="0" smtClean="0"/>
              <a:t>C volatilization  of  further  water is  associated with  a  small  loss  of  carbon  dioxide (~3-5  %).</a:t>
            </a:r>
          </a:p>
          <a:p>
            <a:endParaRPr lang="en-AU" dirty="0" smtClean="0"/>
          </a:p>
          <a:p>
            <a:r>
              <a:rPr lang="en-AU" dirty="0" smtClean="0"/>
              <a:t>From  150</a:t>
            </a:r>
            <a:r>
              <a:rPr lang="en-AU" baseline="30000" dirty="0" smtClean="0"/>
              <a:t>0</a:t>
            </a:r>
            <a:r>
              <a:rPr lang="en-AU" dirty="0" smtClean="0"/>
              <a:t>C  to  250</a:t>
            </a:r>
            <a:r>
              <a:rPr lang="en-AU" baseline="30000" dirty="0" smtClean="0"/>
              <a:t>0</a:t>
            </a:r>
            <a:r>
              <a:rPr lang="en-AU" dirty="0" smtClean="0"/>
              <a:t>C,  the residual  water  content varies between 0-6 and 0-2 molecules per molecule of  MgC03.    Above  300</a:t>
            </a:r>
            <a:r>
              <a:rPr lang="en-AU" baseline="30000" dirty="0" smtClean="0"/>
              <a:t>0</a:t>
            </a:r>
            <a:r>
              <a:rPr lang="en-AU" dirty="0" smtClean="0"/>
              <a:t>C, loss  of  carbon  dioxide becomes  appreciable  and  is virtually complete by 420</a:t>
            </a:r>
            <a:r>
              <a:rPr lang="en-AU" baseline="30000" dirty="0" smtClean="0"/>
              <a:t>0</a:t>
            </a:r>
            <a:r>
              <a:rPr lang="en-AU" dirty="0" smtClean="0"/>
              <a:t>C,  leaving </a:t>
            </a:r>
            <a:r>
              <a:rPr lang="en-AU" dirty="0" err="1" smtClean="0"/>
              <a:t>MgO</a:t>
            </a:r>
            <a:r>
              <a:rPr lang="en-AU" dirty="0" smtClean="0"/>
              <a:t> with a  small residual water content.</a:t>
            </a:r>
          </a:p>
          <a:p>
            <a:endParaRPr lang="en-AU" dirty="0"/>
          </a:p>
          <a:p>
            <a:r>
              <a:rPr lang="en-AU" dirty="0" smtClean="0"/>
              <a:t>Energy could be saved using a two stage calcination process using waste energy for the first stage. </a:t>
            </a:r>
            <a:endParaRPr lang="en-AU" dirty="0"/>
          </a:p>
        </p:txBody>
      </p:sp>
      <p:sp>
        <p:nvSpPr>
          <p:cNvPr id="9" name="TextBox 8"/>
          <p:cNvSpPr txBox="1"/>
          <p:nvPr/>
        </p:nvSpPr>
        <p:spPr>
          <a:xfrm>
            <a:off x="110575" y="5682173"/>
            <a:ext cx="4326954" cy="954107"/>
          </a:xfrm>
          <a:prstGeom prst="rect">
            <a:avLst/>
          </a:prstGeom>
          <a:noFill/>
        </p:spPr>
        <p:txBody>
          <a:bodyPr wrap="square" rtlCol="0">
            <a:spAutoFit/>
          </a:bodyPr>
          <a:lstStyle/>
          <a:p>
            <a:r>
              <a:rPr lang="en-AU" sz="1400" dirty="0" smtClean="0"/>
              <a:t>Dell, R. M. and S. W. Weller (1959). "The Thermal Decomposition of </a:t>
            </a:r>
            <a:r>
              <a:rPr lang="en-AU" sz="1400" dirty="0" err="1" smtClean="0"/>
              <a:t>Nesquehonite</a:t>
            </a:r>
            <a:r>
              <a:rPr lang="en-AU" sz="1400" dirty="0" smtClean="0"/>
              <a:t> MgCO3 3H20 And Magnesium Ammonium Carbonate MgCO3 (NH4)2CO3 4H2O." </a:t>
            </a:r>
            <a:r>
              <a:rPr lang="en-AU" sz="1400" u="sng" dirty="0" smtClean="0"/>
              <a:t>Trans Faraday </a:t>
            </a:r>
            <a:r>
              <a:rPr lang="en-AU" sz="1400" u="sng" dirty="0" err="1" smtClean="0"/>
              <a:t>Soc</a:t>
            </a:r>
            <a:r>
              <a:rPr lang="en-AU" sz="1400" u="sng" dirty="0" smtClean="0"/>
              <a:t> </a:t>
            </a:r>
            <a:r>
              <a:rPr lang="en-AU" sz="1400" b="1" u="sng" dirty="0" smtClean="0"/>
              <a:t>55</a:t>
            </a:r>
            <a:r>
              <a:rPr lang="en-AU" sz="1400" b="0" u="sng" dirty="0" smtClean="0"/>
              <a:t>(10): 2203 - 2220.</a:t>
            </a:r>
            <a:endParaRPr lang="en-AU" sz="1400" dirty="0"/>
          </a:p>
        </p:txBody>
      </p:sp>
    </p:spTree>
    <p:extLst>
      <p:ext uri="{BB962C8B-B14F-4D97-AF65-F5344CB8AC3E}">
        <p14:creationId xmlns:p14="http://schemas.microsoft.com/office/powerpoint/2010/main" val="149517236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Gaia Engineering</a:t>
            </a:r>
            <a:endParaRPr lang="en-AU" dirty="0"/>
          </a:p>
        </p:txBody>
      </p:sp>
      <p:pic>
        <p:nvPicPr>
          <p:cNvPr id="50" name="Picture 5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2913" y="711200"/>
            <a:ext cx="1208087" cy="1063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3" name="Group 2"/>
          <p:cNvGrpSpPr/>
          <p:nvPr/>
        </p:nvGrpSpPr>
        <p:grpSpPr>
          <a:xfrm>
            <a:off x="502574" y="812047"/>
            <a:ext cx="8412825" cy="5616575"/>
            <a:chOff x="417511" y="819150"/>
            <a:chExt cx="8723893" cy="5927339"/>
          </a:xfrm>
        </p:grpSpPr>
        <p:sp>
          <p:nvSpPr>
            <p:cNvPr id="62" name="Line 10"/>
            <p:cNvSpPr>
              <a:spLocks noChangeShapeType="1"/>
            </p:cNvSpPr>
            <p:nvPr/>
          </p:nvSpPr>
          <p:spPr bwMode="auto">
            <a:xfrm flipH="1">
              <a:off x="7917364" y="2754352"/>
              <a:ext cx="223026" cy="1159726"/>
            </a:xfrm>
            <a:prstGeom prst="line">
              <a:avLst/>
            </a:prstGeom>
            <a:noFill/>
            <a:ln w="635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AU"/>
            </a:p>
          </p:txBody>
        </p:sp>
        <p:sp>
          <p:nvSpPr>
            <p:cNvPr id="63" name="Line 10"/>
            <p:cNvSpPr>
              <a:spLocks noChangeShapeType="1"/>
            </p:cNvSpPr>
            <p:nvPr/>
          </p:nvSpPr>
          <p:spPr bwMode="auto">
            <a:xfrm flipH="1">
              <a:off x="7961970" y="3902928"/>
              <a:ext cx="390292" cy="334536"/>
            </a:xfrm>
            <a:prstGeom prst="line">
              <a:avLst/>
            </a:prstGeom>
            <a:noFill/>
            <a:ln w="635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AU"/>
            </a:p>
          </p:txBody>
        </p:sp>
        <p:sp>
          <p:nvSpPr>
            <p:cNvPr id="61" name="Line 37"/>
            <p:cNvSpPr>
              <a:spLocks noChangeShapeType="1"/>
            </p:cNvSpPr>
            <p:nvPr/>
          </p:nvSpPr>
          <p:spPr bwMode="auto">
            <a:xfrm flipH="1" flipV="1">
              <a:off x="4326671" y="2486719"/>
              <a:ext cx="401445" cy="669075"/>
            </a:xfrm>
            <a:prstGeom prst="line">
              <a:avLst/>
            </a:prstGeom>
            <a:noFill/>
            <a:ln w="635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AU"/>
            </a:p>
          </p:txBody>
        </p:sp>
        <p:sp>
          <p:nvSpPr>
            <p:cNvPr id="58" name="Line 22"/>
            <p:cNvSpPr>
              <a:spLocks noChangeShapeType="1"/>
            </p:cNvSpPr>
            <p:nvPr/>
          </p:nvSpPr>
          <p:spPr bwMode="auto">
            <a:xfrm flipH="1">
              <a:off x="1962614" y="3554796"/>
              <a:ext cx="567704" cy="783028"/>
            </a:xfrm>
            <a:prstGeom prst="line">
              <a:avLst/>
            </a:prstGeom>
            <a:noFill/>
            <a:ln w="635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AU"/>
            </a:p>
          </p:txBody>
        </p:sp>
        <p:sp>
          <p:nvSpPr>
            <p:cNvPr id="6" name="Line 3"/>
            <p:cNvSpPr>
              <a:spLocks noChangeShapeType="1"/>
            </p:cNvSpPr>
            <p:nvPr/>
          </p:nvSpPr>
          <p:spPr bwMode="auto">
            <a:xfrm flipH="1" flipV="1">
              <a:off x="7549376" y="1594624"/>
              <a:ext cx="501804" cy="379142"/>
            </a:xfrm>
            <a:prstGeom prst="line">
              <a:avLst/>
            </a:prstGeom>
            <a:noFill/>
            <a:ln w="317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AU"/>
            </a:p>
          </p:txBody>
        </p:sp>
        <p:sp>
          <p:nvSpPr>
            <p:cNvPr id="7" name="Line 4"/>
            <p:cNvSpPr>
              <a:spLocks noChangeShapeType="1"/>
            </p:cNvSpPr>
            <p:nvPr/>
          </p:nvSpPr>
          <p:spPr bwMode="auto">
            <a:xfrm flipH="1">
              <a:off x="3166946" y="6233532"/>
              <a:ext cx="3579542" cy="2"/>
            </a:xfrm>
            <a:prstGeom prst="line">
              <a:avLst/>
            </a:prstGeom>
            <a:noFill/>
            <a:ln w="635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AU"/>
            </a:p>
          </p:txBody>
        </p:sp>
        <p:sp>
          <p:nvSpPr>
            <p:cNvPr id="9" name="Line 6"/>
            <p:cNvSpPr>
              <a:spLocks noChangeShapeType="1"/>
            </p:cNvSpPr>
            <p:nvPr/>
          </p:nvSpPr>
          <p:spPr bwMode="auto">
            <a:xfrm flipH="1">
              <a:off x="417511" y="6434254"/>
              <a:ext cx="898332" cy="1471"/>
            </a:xfrm>
            <a:prstGeom prst="line">
              <a:avLst/>
            </a:prstGeom>
            <a:noFill/>
            <a:ln w="635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bIns="144000" anchor="ctr">
              <a:spAutoFit/>
            </a:bodyPr>
            <a:lstStyle/>
            <a:p>
              <a:endParaRPr lang="en-AU"/>
            </a:p>
          </p:txBody>
        </p:sp>
        <p:sp>
          <p:nvSpPr>
            <p:cNvPr id="10" name="Line 7"/>
            <p:cNvSpPr>
              <a:spLocks noChangeShapeType="1"/>
            </p:cNvSpPr>
            <p:nvPr/>
          </p:nvSpPr>
          <p:spPr bwMode="auto">
            <a:xfrm flipH="1">
              <a:off x="446088" y="819150"/>
              <a:ext cx="0" cy="5616575"/>
            </a:xfrm>
            <a:prstGeom prst="line">
              <a:avLst/>
            </a:prstGeom>
            <a:noFill/>
            <a:ln w="635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bIns="144000" anchor="ctr">
              <a:spAutoFit/>
            </a:bodyPr>
            <a:lstStyle/>
            <a:p>
              <a:endParaRPr lang="en-AU"/>
            </a:p>
          </p:txBody>
        </p:sp>
        <p:sp>
          <p:nvSpPr>
            <p:cNvPr id="11" name="Line 8"/>
            <p:cNvSpPr>
              <a:spLocks noChangeShapeType="1"/>
            </p:cNvSpPr>
            <p:nvPr/>
          </p:nvSpPr>
          <p:spPr bwMode="auto">
            <a:xfrm>
              <a:off x="6057900" y="5961063"/>
              <a:ext cx="614363" cy="3175"/>
            </a:xfrm>
            <a:prstGeom prst="line">
              <a:avLst/>
            </a:prstGeom>
            <a:noFill/>
            <a:ln w="635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a:p>
          </p:txBody>
        </p:sp>
        <p:sp>
          <p:nvSpPr>
            <p:cNvPr id="12" name="Line 9"/>
            <p:cNvSpPr>
              <a:spLocks noChangeShapeType="1"/>
            </p:cNvSpPr>
            <p:nvPr/>
          </p:nvSpPr>
          <p:spPr bwMode="auto">
            <a:xfrm>
              <a:off x="7429190" y="4522788"/>
              <a:ext cx="1588" cy="495300"/>
            </a:xfrm>
            <a:prstGeom prst="line">
              <a:avLst/>
            </a:prstGeom>
            <a:noFill/>
            <a:ln w="1016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a:p>
          </p:txBody>
        </p:sp>
        <p:sp>
          <p:nvSpPr>
            <p:cNvPr id="13" name="Line 10"/>
            <p:cNvSpPr>
              <a:spLocks noChangeShapeType="1"/>
            </p:cNvSpPr>
            <p:nvPr/>
          </p:nvSpPr>
          <p:spPr bwMode="auto">
            <a:xfrm>
              <a:off x="6411951" y="4471639"/>
              <a:ext cx="363499" cy="551212"/>
            </a:xfrm>
            <a:prstGeom prst="line">
              <a:avLst/>
            </a:prstGeom>
            <a:noFill/>
            <a:ln w="635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AU"/>
            </a:p>
          </p:txBody>
        </p:sp>
        <p:sp>
          <p:nvSpPr>
            <p:cNvPr id="14" name="Line 11"/>
            <p:cNvSpPr>
              <a:spLocks noChangeShapeType="1"/>
            </p:cNvSpPr>
            <p:nvPr/>
          </p:nvSpPr>
          <p:spPr bwMode="auto">
            <a:xfrm flipH="1" flipV="1">
              <a:off x="4643438" y="1471613"/>
              <a:ext cx="1587" cy="492125"/>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a:p>
          </p:txBody>
        </p:sp>
        <p:sp>
          <p:nvSpPr>
            <p:cNvPr id="15" name="Line 12"/>
            <p:cNvSpPr>
              <a:spLocks noChangeShapeType="1"/>
            </p:cNvSpPr>
            <p:nvPr/>
          </p:nvSpPr>
          <p:spPr bwMode="auto">
            <a:xfrm flipV="1">
              <a:off x="5083175" y="1136650"/>
              <a:ext cx="566738" cy="3175"/>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bIns="144000" anchor="ctr">
              <a:spAutoFit/>
            </a:bodyPr>
            <a:lstStyle/>
            <a:p>
              <a:endParaRPr lang="en-AU"/>
            </a:p>
          </p:txBody>
        </p:sp>
        <p:sp>
          <p:nvSpPr>
            <p:cNvPr id="17" name="Line 14"/>
            <p:cNvSpPr>
              <a:spLocks noChangeShapeType="1"/>
            </p:cNvSpPr>
            <p:nvPr/>
          </p:nvSpPr>
          <p:spPr bwMode="auto">
            <a:xfrm flipH="1">
              <a:off x="6197909" y="3367668"/>
              <a:ext cx="2169" cy="551947"/>
            </a:xfrm>
            <a:prstGeom prst="line">
              <a:avLst/>
            </a:prstGeom>
            <a:noFill/>
            <a:ln w="635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AU"/>
            </a:p>
          </p:txBody>
        </p:sp>
        <p:sp>
          <p:nvSpPr>
            <p:cNvPr id="18" name="Line 15"/>
            <p:cNvSpPr>
              <a:spLocks noChangeShapeType="1"/>
            </p:cNvSpPr>
            <p:nvPr/>
          </p:nvSpPr>
          <p:spPr bwMode="auto">
            <a:xfrm flipV="1">
              <a:off x="446088" y="836341"/>
              <a:ext cx="3456839" cy="5034"/>
            </a:xfrm>
            <a:prstGeom prst="line">
              <a:avLst/>
            </a:prstGeom>
            <a:noFill/>
            <a:ln w="635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AU"/>
            </a:p>
          </p:txBody>
        </p:sp>
        <p:sp>
          <p:nvSpPr>
            <p:cNvPr id="19" name="Line 16"/>
            <p:cNvSpPr>
              <a:spLocks noChangeShapeType="1"/>
            </p:cNvSpPr>
            <p:nvPr/>
          </p:nvSpPr>
          <p:spPr bwMode="auto">
            <a:xfrm>
              <a:off x="5196469" y="5241073"/>
              <a:ext cx="1483112" cy="89210"/>
            </a:xfrm>
            <a:prstGeom prst="line">
              <a:avLst/>
            </a:prstGeom>
            <a:noFill/>
            <a:ln w="1270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AU"/>
            </a:p>
          </p:txBody>
        </p:sp>
        <p:sp>
          <p:nvSpPr>
            <p:cNvPr id="20" name="Line 17"/>
            <p:cNvSpPr>
              <a:spLocks noChangeShapeType="1"/>
            </p:cNvSpPr>
            <p:nvPr/>
          </p:nvSpPr>
          <p:spPr bwMode="auto">
            <a:xfrm flipH="1">
              <a:off x="7225990" y="3423425"/>
              <a:ext cx="11155" cy="468352"/>
            </a:xfrm>
            <a:prstGeom prst="line">
              <a:avLst/>
            </a:prstGeom>
            <a:noFill/>
            <a:ln w="444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AU"/>
            </a:p>
          </p:txBody>
        </p:sp>
        <p:sp>
          <p:nvSpPr>
            <p:cNvPr id="21" name="Line 18"/>
            <p:cNvSpPr>
              <a:spLocks noChangeShapeType="1"/>
            </p:cNvSpPr>
            <p:nvPr/>
          </p:nvSpPr>
          <p:spPr bwMode="auto">
            <a:xfrm>
              <a:off x="6255837" y="1984919"/>
              <a:ext cx="11150" cy="434898"/>
            </a:xfrm>
            <a:prstGeom prst="line">
              <a:avLst/>
            </a:prstGeom>
            <a:noFill/>
            <a:ln w="635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AU"/>
            </a:p>
          </p:txBody>
        </p:sp>
        <p:sp>
          <p:nvSpPr>
            <p:cNvPr id="22" name="Line 19"/>
            <p:cNvSpPr>
              <a:spLocks noChangeShapeType="1"/>
            </p:cNvSpPr>
            <p:nvPr/>
          </p:nvSpPr>
          <p:spPr bwMode="auto">
            <a:xfrm>
              <a:off x="4728117" y="3456879"/>
              <a:ext cx="15953" cy="1302524"/>
            </a:xfrm>
            <a:prstGeom prst="line">
              <a:avLst/>
            </a:prstGeom>
            <a:noFill/>
            <a:ln w="1270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AU"/>
            </a:p>
          </p:txBody>
        </p:sp>
        <p:sp>
          <p:nvSpPr>
            <p:cNvPr id="23" name="Line 20"/>
            <p:cNvSpPr>
              <a:spLocks noChangeShapeType="1"/>
            </p:cNvSpPr>
            <p:nvPr/>
          </p:nvSpPr>
          <p:spPr bwMode="auto">
            <a:xfrm>
              <a:off x="2524319" y="1899851"/>
              <a:ext cx="0" cy="1052512"/>
            </a:xfrm>
            <a:prstGeom prst="line">
              <a:avLst/>
            </a:prstGeom>
            <a:noFill/>
            <a:ln w="1016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a:p>
          </p:txBody>
        </p:sp>
        <p:sp>
          <p:nvSpPr>
            <p:cNvPr id="24" name="Line 22"/>
            <p:cNvSpPr>
              <a:spLocks noChangeShapeType="1"/>
            </p:cNvSpPr>
            <p:nvPr/>
          </p:nvSpPr>
          <p:spPr bwMode="auto">
            <a:xfrm>
              <a:off x="2667852" y="3469304"/>
              <a:ext cx="231465" cy="612042"/>
            </a:xfrm>
            <a:prstGeom prst="line">
              <a:avLst/>
            </a:prstGeom>
            <a:noFill/>
            <a:ln w="635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AU"/>
            </a:p>
          </p:txBody>
        </p:sp>
        <p:sp>
          <p:nvSpPr>
            <p:cNvPr id="25" name="Line 25"/>
            <p:cNvSpPr>
              <a:spLocks noChangeShapeType="1"/>
            </p:cNvSpPr>
            <p:nvPr/>
          </p:nvSpPr>
          <p:spPr bwMode="auto">
            <a:xfrm>
              <a:off x="3356518" y="3300761"/>
              <a:ext cx="847496" cy="0"/>
            </a:xfrm>
            <a:prstGeom prst="line">
              <a:avLst/>
            </a:prstGeom>
            <a:noFill/>
            <a:ln w="1270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AU"/>
            </a:p>
          </p:txBody>
        </p:sp>
        <p:sp>
          <p:nvSpPr>
            <p:cNvPr id="27" name="Line 27"/>
            <p:cNvSpPr>
              <a:spLocks noChangeShapeType="1"/>
            </p:cNvSpPr>
            <p:nvPr/>
          </p:nvSpPr>
          <p:spPr bwMode="auto">
            <a:xfrm flipH="1">
              <a:off x="3294063" y="1916113"/>
              <a:ext cx="911225" cy="7937"/>
            </a:xfrm>
            <a:prstGeom prst="line">
              <a:avLst/>
            </a:prstGeom>
            <a:noFill/>
            <a:ln w="635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a:p>
          </p:txBody>
        </p:sp>
        <p:sp>
          <p:nvSpPr>
            <p:cNvPr id="28" name="AutoShape 28"/>
            <p:cNvSpPr>
              <a:spLocks noChangeArrowheads="1"/>
            </p:cNvSpPr>
            <p:nvPr/>
          </p:nvSpPr>
          <p:spPr bwMode="auto">
            <a:xfrm>
              <a:off x="4226312" y="3078642"/>
              <a:ext cx="1525200" cy="408311"/>
            </a:xfrm>
            <a:prstGeom prst="flowChartAlternateProcess">
              <a:avLst/>
            </a:prstGeom>
            <a:solidFill>
              <a:srgbClr val="CC9900"/>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36000" bIns="36000" anchor="ctr">
              <a:spAutoFit/>
            </a:bodyPr>
            <a:lstStyle/>
            <a:p>
              <a:pPr algn="ctr"/>
              <a:r>
                <a:rPr lang="en-US" dirty="0" smtClean="0"/>
                <a:t>MgCO</a:t>
              </a:r>
              <a:r>
                <a:rPr lang="en-US" baseline="-25000" dirty="0" smtClean="0"/>
                <a:t>3</a:t>
              </a:r>
              <a:r>
                <a:rPr lang="en-US" dirty="0" smtClean="0"/>
                <a:t>.3H</a:t>
              </a:r>
              <a:r>
                <a:rPr lang="en-US" baseline="-25000" dirty="0" smtClean="0"/>
                <a:t>2</a:t>
              </a:r>
              <a:r>
                <a:rPr lang="en-US" dirty="0" smtClean="0"/>
                <a:t>O</a:t>
              </a:r>
              <a:endParaRPr lang="en-US" dirty="0"/>
            </a:p>
          </p:txBody>
        </p:sp>
        <p:sp>
          <p:nvSpPr>
            <p:cNvPr id="29" name="Rectangle 29"/>
            <p:cNvSpPr>
              <a:spLocks noChangeArrowheads="1"/>
            </p:cNvSpPr>
            <p:nvPr/>
          </p:nvSpPr>
          <p:spPr bwMode="auto">
            <a:xfrm>
              <a:off x="2017987" y="2964183"/>
              <a:ext cx="1563688" cy="688256"/>
            </a:xfrm>
            <a:prstGeom prst="rect">
              <a:avLst/>
            </a:prstGeom>
            <a:solidFill>
              <a:srgbClr val="FFFFFF"/>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36000" bIns="36000" anchor="ctr">
              <a:spAutoFit/>
            </a:bodyPr>
            <a:lstStyle/>
            <a:p>
              <a:pPr algn="ctr"/>
              <a:r>
                <a:rPr lang="en-US" sz="2000" dirty="0" smtClean="0"/>
                <a:t>N-Mg Process</a:t>
              </a:r>
              <a:endParaRPr lang="en-US" sz="2000" dirty="0"/>
            </a:p>
          </p:txBody>
        </p:sp>
        <p:sp>
          <p:nvSpPr>
            <p:cNvPr id="30" name="AutoShape 32"/>
            <p:cNvSpPr>
              <a:spLocks noChangeArrowheads="1"/>
            </p:cNvSpPr>
            <p:nvPr/>
          </p:nvSpPr>
          <p:spPr bwMode="auto">
            <a:xfrm>
              <a:off x="2517773" y="4153246"/>
              <a:ext cx="1418605" cy="496811"/>
            </a:xfrm>
            <a:prstGeom prst="flowChartAlternateProcess">
              <a:avLst/>
            </a:prstGeom>
            <a:solidFill>
              <a:srgbClr val="FF9933"/>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36000" bIns="36000" anchor="t" anchorCtr="0">
              <a:noAutofit/>
            </a:bodyPr>
            <a:lstStyle/>
            <a:p>
              <a:pPr algn="l"/>
              <a:r>
                <a:rPr lang="en-US" sz="2400" baseline="-25000" dirty="0" smtClean="0"/>
                <a:t>NH4Cl or </a:t>
              </a:r>
              <a:r>
                <a:rPr lang="en-US" sz="2400" baseline="-25000" dirty="0" err="1" smtClean="0"/>
                <a:t>HCl</a:t>
              </a:r>
              <a:endParaRPr lang="en-US" sz="2400" baseline="-25000" dirty="0"/>
            </a:p>
          </p:txBody>
        </p:sp>
        <p:sp>
          <p:nvSpPr>
            <p:cNvPr id="31" name="AutoShape 33"/>
            <p:cNvSpPr>
              <a:spLocks noChangeArrowheads="1"/>
            </p:cNvSpPr>
            <p:nvPr/>
          </p:nvSpPr>
          <p:spPr bwMode="auto">
            <a:xfrm>
              <a:off x="1425575" y="1758950"/>
              <a:ext cx="1847850" cy="355600"/>
            </a:xfrm>
            <a:prstGeom prst="flowChartAlternateProcess">
              <a:avLst/>
            </a:prstGeom>
            <a:solidFill>
              <a:srgbClr val="CCFFCC"/>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36000" bIns="36000" anchor="ctr">
              <a:spAutoFit/>
            </a:bodyPr>
            <a:lstStyle/>
            <a:p>
              <a:pPr algn="l"/>
              <a:r>
                <a:rPr lang="en-US" sz="1600" dirty="0"/>
                <a:t>Industrial CO</a:t>
              </a:r>
              <a:r>
                <a:rPr lang="en-US" sz="1600" baseline="-25000" dirty="0"/>
                <a:t>2</a:t>
              </a:r>
            </a:p>
          </p:txBody>
        </p:sp>
        <p:sp>
          <p:nvSpPr>
            <p:cNvPr id="33" name="Line 35"/>
            <p:cNvSpPr>
              <a:spLocks noChangeShapeType="1"/>
            </p:cNvSpPr>
            <p:nvPr/>
          </p:nvSpPr>
          <p:spPr bwMode="auto">
            <a:xfrm flipV="1">
              <a:off x="1418490" y="3311911"/>
              <a:ext cx="566427" cy="4413"/>
            </a:xfrm>
            <a:prstGeom prst="line">
              <a:avLst/>
            </a:prstGeom>
            <a:noFill/>
            <a:ln w="1270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AU"/>
            </a:p>
          </p:txBody>
        </p:sp>
        <p:sp>
          <p:nvSpPr>
            <p:cNvPr id="34" name="AutoShape 36"/>
            <p:cNvSpPr>
              <a:spLocks noChangeArrowheads="1"/>
            </p:cNvSpPr>
            <p:nvPr/>
          </p:nvSpPr>
          <p:spPr bwMode="auto">
            <a:xfrm>
              <a:off x="5751513" y="1753533"/>
              <a:ext cx="754062" cy="355600"/>
            </a:xfrm>
            <a:prstGeom prst="flowChartAlternateProcess">
              <a:avLst/>
            </a:prstGeom>
            <a:solidFill>
              <a:srgbClr val="CCFFCC"/>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36000" bIns="36000" anchor="ctr">
              <a:spAutoFit/>
            </a:bodyPr>
            <a:lstStyle/>
            <a:p>
              <a:pPr algn="ctr"/>
              <a:r>
                <a:rPr lang="en-US" sz="1600"/>
                <a:t>MgO</a:t>
              </a:r>
              <a:endParaRPr lang="en-US" sz="1600" baseline="-25000"/>
            </a:p>
          </p:txBody>
        </p:sp>
        <p:sp>
          <p:nvSpPr>
            <p:cNvPr id="35" name="Line 37"/>
            <p:cNvSpPr>
              <a:spLocks noChangeShapeType="1"/>
            </p:cNvSpPr>
            <p:nvPr/>
          </p:nvSpPr>
          <p:spPr bwMode="auto">
            <a:xfrm>
              <a:off x="4678363" y="1948796"/>
              <a:ext cx="1039812" cy="1587"/>
            </a:xfrm>
            <a:prstGeom prst="line">
              <a:avLst/>
            </a:prstGeom>
            <a:noFill/>
            <a:ln w="635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a:p>
          </p:txBody>
        </p:sp>
        <p:sp>
          <p:nvSpPr>
            <p:cNvPr id="36" name="Rectangle 38"/>
            <p:cNvSpPr>
              <a:spLocks noChangeArrowheads="1"/>
            </p:cNvSpPr>
            <p:nvPr/>
          </p:nvSpPr>
          <p:spPr bwMode="auto">
            <a:xfrm>
              <a:off x="3668713" y="1465263"/>
              <a:ext cx="1136650" cy="1006475"/>
            </a:xfrm>
            <a:prstGeom prst="rect">
              <a:avLst/>
            </a:prstGeom>
            <a:solidFill>
              <a:schemeClr val="bg1"/>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36000" bIns="36000" anchor="ctr">
              <a:spAutoFit/>
            </a:bodyPr>
            <a:lstStyle/>
            <a:p>
              <a:pPr algn="ctr"/>
              <a:r>
                <a:rPr lang="en-US" sz="2000"/>
                <a:t>TecEco</a:t>
              </a:r>
              <a:br>
                <a:rPr lang="en-US" sz="2000"/>
              </a:br>
              <a:r>
                <a:rPr lang="en-US" sz="2000"/>
                <a:t>Tec-Kiln</a:t>
              </a:r>
            </a:p>
          </p:txBody>
        </p:sp>
        <p:sp>
          <p:nvSpPr>
            <p:cNvPr id="37" name="AutoShape 39"/>
            <p:cNvSpPr>
              <a:spLocks noChangeArrowheads="1"/>
            </p:cNvSpPr>
            <p:nvPr/>
          </p:nvSpPr>
          <p:spPr bwMode="auto">
            <a:xfrm>
              <a:off x="5419492" y="3882207"/>
              <a:ext cx="1174209" cy="731735"/>
            </a:xfrm>
            <a:prstGeom prst="flowChartAlternateProcess">
              <a:avLst/>
            </a:prstGeom>
            <a:solidFill>
              <a:srgbClr val="EAEAEA"/>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36000" bIns="36000" anchor="ctr">
              <a:spAutoFit/>
            </a:bodyPr>
            <a:lstStyle/>
            <a:p>
              <a:pPr algn="l"/>
              <a:r>
                <a:rPr lang="en-US" dirty="0"/>
                <a:t>Eco-Cements</a:t>
              </a:r>
              <a:endParaRPr lang="en-US" baseline="-25000" dirty="0"/>
            </a:p>
          </p:txBody>
        </p:sp>
        <p:pic>
          <p:nvPicPr>
            <p:cNvPr id="38" name="Picture 40"/>
            <p:cNvPicPr preferRelativeResize="0">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85000" y="5011699"/>
              <a:ext cx="2314033" cy="1534067"/>
            </a:xfrm>
            <a:prstGeom prst="rect">
              <a:avLst/>
            </a:prstGeom>
            <a:noFill/>
            <a:extLst>
              <a:ext uri="{909E8E84-426E-40DD-AFC4-6F175D3DCCD1}">
                <a14:hiddenFill xmlns:a14="http://schemas.microsoft.com/office/drawing/2010/main">
                  <a:solidFill>
                    <a:srgbClr val="FFFFFF"/>
                  </a:solidFill>
                </a14:hiddenFill>
              </a:ext>
            </a:extLst>
          </p:spPr>
        </p:pic>
        <p:sp>
          <p:nvSpPr>
            <p:cNvPr id="39" name="AutoShape 41"/>
            <p:cNvSpPr>
              <a:spLocks noChangeArrowheads="1"/>
            </p:cNvSpPr>
            <p:nvPr/>
          </p:nvSpPr>
          <p:spPr bwMode="auto">
            <a:xfrm>
              <a:off x="3657561" y="4787977"/>
              <a:ext cx="1668462" cy="884238"/>
            </a:xfrm>
            <a:prstGeom prst="flowChartAlternateProcess">
              <a:avLst/>
            </a:prstGeom>
            <a:solidFill>
              <a:srgbClr val="CC6600"/>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36000" bIns="36000" anchor="ctr">
              <a:spAutoFit/>
            </a:bodyPr>
            <a:lstStyle/>
            <a:p>
              <a:pPr algn="l"/>
              <a:r>
                <a:rPr lang="en-US" sz="1600" dirty="0"/>
                <a:t>Building</a:t>
              </a:r>
              <a:br>
                <a:rPr lang="en-US" sz="1600" dirty="0"/>
              </a:br>
              <a:r>
                <a:rPr lang="en-US" sz="1600" dirty="0"/>
                <a:t>components &amp; aggregates</a:t>
              </a:r>
            </a:p>
          </p:txBody>
        </p:sp>
        <p:sp>
          <p:nvSpPr>
            <p:cNvPr id="40" name="Rectangle 42"/>
            <p:cNvSpPr>
              <a:spLocks noChangeArrowheads="1"/>
            </p:cNvSpPr>
            <p:nvPr/>
          </p:nvSpPr>
          <p:spPr bwMode="auto">
            <a:xfrm>
              <a:off x="5974041" y="2466436"/>
              <a:ext cx="1653393" cy="1006475"/>
            </a:xfrm>
            <a:prstGeom prst="rect">
              <a:avLst/>
            </a:prstGeom>
            <a:solidFill>
              <a:srgbClr val="FFFFFF"/>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36000" bIns="36000" anchor="ctr">
              <a:spAutoFit/>
            </a:bodyPr>
            <a:lstStyle/>
            <a:p>
              <a:pPr algn="l"/>
              <a:r>
                <a:rPr lang="en-US" sz="2000" dirty="0"/>
                <a:t>TecEco</a:t>
              </a:r>
              <a:br>
                <a:rPr lang="en-US" sz="2000" dirty="0"/>
              </a:br>
              <a:r>
                <a:rPr lang="en-US" sz="2000" dirty="0"/>
                <a:t>Cement</a:t>
              </a:r>
              <a:br>
                <a:rPr lang="en-US" sz="2000" dirty="0"/>
              </a:br>
              <a:r>
                <a:rPr lang="en-US" sz="2000" dirty="0"/>
                <a:t>Manufacture</a:t>
              </a:r>
            </a:p>
          </p:txBody>
        </p:sp>
        <p:sp>
          <p:nvSpPr>
            <p:cNvPr id="41" name="AutoShape 43"/>
            <p:cNvSpPr>
              <a:spLocks noChangeArrowheads="1"/>
            </p:cNvSpPr>
            <p:nvPr/>
          </p:nvSpPr>
          <p:spPr bwMode="auto">
            <a:xfrm>
              <a:off x="4535488" y="952500"/>
              <a:ext cx="704850" cy="355600"/>
            </a:xfrm>
            <a:prstGeom prst="flowChartAlternateProcess">
              <a:avLst/>
            </a:prstGeom>
            <a:solidFill>
              <a:srgbClr val="FF00FF"/>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36000" bIns="36000" anchor="ctr">
              <a:spAutoFit/>
            </a:bodyPr>
            <a:lstStyle/>
            <a:p>
              <a:pPr algn="ctr"/>
              <a:r>
                <a:rPr lang="en-US" sz="1600"/>
                <a:t>CaO</a:t>
              </a:r>
              <a:endParaRPr lang="en-US" sz="1600" baseline="-25000"/>
            </a:p>
          </p:txBody>
        </p:sp>
        <p:sp>
          <p:nvSpPr>
            <p:cNvPr id="42" name="AutoShape 44"/>
            <p:cNvSpPr>
              <a:spLocks noChangeArrowheads="1"/>
            </p:cNvSpPr>
            <p:nvPr/>
          </p:nvSpPr>
          <p:spPr bwMode="auto">
            <a:xfrm>
              <a:off x="7935488" y="1883900"/>
              <a:ext cx="782638" cy="355600"/>
            </a:xfrm>
            <a:prstGeom prst="flowChartAlternateProcess">
              <a:avLst/>
            </a:prstGeom>
            <a:solidFill>
              <a:srgbClr val="CCCC00"/>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36000" bIns="36000" anchor="ctr">
              <a:spAutoFit/>
            </a:bodyPr>
            <a:lstStyle/>
            <a:p>
              <a:pPr algn="ctr"/>
              <a:r>
                <a:rPr lang="en-US" sz="1600"/>
                <a:t>Clays</a:t>
              </a:r>
              <a:endParaRPr lang="en-US" sz="1600" baseline="-25000"/>
            </a:p>
          </p:txBody>
        </p:sp>
        <p:sp>
          <p:nvSpPr>
            <p:cNvPr id="43" name="Line 45"/>
            <p:cNvSpPr>
              <a:spLocks noChangeShapeType="1"/>
            </p:cNvSpPr>
            <p:nvPr/>
          </p:nvSpPr>
          <p:spPr bwMode="auto">
            <a:xfrm>
              <a:off x="6813395" y="1483112"/>
              <a:ext cx="11150" cy="914400"/>
            </a:xfrm>
            <a:prstGeom prst="line">
              <a:avLst/>
            </a:prstGeom>
            <a:noFill/>
            <a:ln w="349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bIns="144000" anchor="ctr">
              <a:spAutoFit/>
            </a:bodyPr>
            <a:lstStyle/>
            <a:p>
              <a:endParaRPr lang="en-AU"/>
            </a:p>
          </p:txBody>
        </p:sp>
        <p:sp>
          <p:nvSpPr>
            <p:cNvPr id="44" name="Rectangle 46"/>
            <p:cNvSpPr>
              <a:spLocks noChangeArrowheads="1"/>
            </p:cNvSpPr>
            <p:nvPr/>
          </p:nvSpPr>
          <p:spPr bwMode="auto">
            <a:xfrm>
              <a:off x="5680075" y="844550"/>
              <a:ext cx="2400300" cy="701675"/>
            </a:xfrm>
            <a:prstGeom prst="rect">
              <a:avLst/>
            </a:prstGeom>
            <a:solidFill>
              <a:srgbClr val="FFFFFF"/>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36000" bIns="36000" anchor="ctr">
              <a:spAutoFit/>
            </a:bodyPr>
            <a:lstStyle/>
            <a:p>
              <a:pPr algn="l"/>
              <a:r>
                <a:rPr lang="en-US" sz="2000"/>
                <a:t>Portland Cement</a:t>
              </a:r>
              <a:br>
                <a:rPr lang="en-US" sz="2000"/>
              </a:br>
              <a:r>
                <a:rPr lang="en-US" sz="2000"/>
                <a:t>Manufacture</a:t>
              </a:r>
            </a:p>
          </p:txBody>
        </p:sp>
        <p:sp>
          <p:nvSpPr>
            <p:cNvPr id="46" name="AutoShape 48"/>
            <p:cNvSpPr>
              <a:spLocks noChangeArrowheads="1"/>
            </p:cNvSpPr>
            <p:nvPr/>
          </p:nvSpPr>
          <p:spPr bwMode="auto">
            <a:xfrm>
              <a:off x="530225" y="2182615"/>
              <a:ext cx="941735" cy="2608463"/>
            </a:xfrm>
            <a:prstGeom prst="flowChartAlternateProcess">
              <a:avLst/>
            </a:prstGeom>
            <a:solidFill>
              <a:srgbClr val="99CCFF"/>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36000" bIns="36000" anchor="ctr">
              <a:spAutoFit/>
            </a:bodyPr>
            <a:lstStyle/>
            <a:p>
              <a:pPr algn="l"/>
              <a:r>
                <a:rPr lang="en-US" sz="1600" dirty="0" smtClean="0"/>
                <a:t>Brine, Sea</a:t>
              </a:r>
              <a:r>
                <a:rPr lang="en-US" sz="1600" dirty="0"/>
                <a:t/>
              </a:r>
              <a:br>
                <a:rPr lang="en-US" sz="1600" dirty="0"/>
              </a:br>
              <a:r>
                <a:rPr lang="en-US" sz="1600" dirty="0" smtClean="0"/>
                <a:t>water, Oil Process water, De Sal Waste Water </a:t>
              </a:r>
              <a:r>
                <a:rPr lang="en-US" sz="1600" dirty="0" err="1" smtClean="0"/>
                <a:t>etc</a:t>
              </a:r>
              <a:r>
                <a:rPr lang="en-US" sz="1600" dirty="0" smtClean="0"/>
                <a:t> .</a:t>
              </a:r>
              <a:endParaRPr lang="en-US" sz="1600" dirty="0"/>
            </a:p>
          </p:txBody>
        </p:sp>
        <p:sp>
          <p:nvSpPr>
            <p:cNvPr id="47" name="AutoShape 49"/>
            <p:cNvSpPr>
              <a:spLocks noChangeArrowheads="1"/>
            </p:cNvSpPr>
            <p:nvPr/>
          </p:nvSpPr>
          <p:spPr bwMode="auto">
            <a:xfrm>
              <a:off x="6764686" y="3904563"/>
              <a:ext cx="1177925" cy="693371"/>
            </a:xfrm>
            <a:prstGeom prst="flowChartAlternateProcess">
              <a:avLst/>
            </a:prstGeom>
            <a:solidFill>
              <a:srgbClr val="B2B2B2"/>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36000" bIns="36000" anchor="ctr">
              <a:spAutoFit/>
            </a:bodyPr>
            <a:lstStyle/>
            <a:p>
              <a:pPr algn="l"/>
              <a:r>
                <a:rPr lang="en-US" dirty="0"/>
                <a:t>Tec-Cements</a:t>
              </a:r>
              <a:endParaRPr lang="en-US" baseline="-25000" dirty="0"/>
            </a:p>
          </p:txBody>
        </p:sp>
        <p:sp>
          <p:nvSpPr>
            <p:cNvPr id="49" name="AutoShape 51"/>
            <p:cNvSpPr>
              <a:spLocks noChangeArrowheads="1"/>
            </p:cNvSpPr>
            <p:nvPr/>
          </p:nvSpPr>
          <p:spPr bwMode="auto">
            <a:xfrm>
              <a:off x="4672361" y="5795749"/>
              <a:ext cx="1449659" cy="352853"/>
            </a:xfrm>
            <a:prstGeom prst="flowChartAlternateProcess">
              <a:avLst/>
            </a:prstGeom>
            <a:solidFill>
              <a:srgbClr val="FF99CC"/>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36000" bIns="36000" anchor="ctr">
              <a:spAutoFit/>
            </a:bodyPr>
            <a:lstStyle/>
            <a:p>
              <a:pPr algn="l"/>
              <a:r>
                <a:rPr lang="en-US" sz="1600" dirty="0"/>
                <a:t>Other </a:t>
              </a:r>
              <a:r>
                <a:rPr lang="en-US" sz="1600" dirty="0" smtClean="0"/>
                <a:t>wastes</a:t>
              </a:r>
              <a:endParaRPr lang="en-US" sz="1600" dirty="0"/>
            </a:p>
          </p:txBody>
        </p:sp>
        <p:sp>
          <p:nvSpPr>
            <p:cNvPr id="52" name="AutoShape 54"/>
            <p:cNvSpPr>
              <a:spLocks noChangeArrowheads="1"/>
            </p:cNvSpPr>
            <p:nvPr/>
          </p:nvSpPr>
          <p:spPr bwMode="auto">
            <a:xfrm>
              <a:off x="1553003" y="4378390"/>
              <a:ext cx="799906" cy="625268"/>
            </a:xfrm>
            <a:prstGeom prst="flowChartAlternateProcess">
              <a:avLst/>
            </a:prstGeom>
            <a:solidFill>
              <a:srgbClr val="CCFFFF"/>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36000" bIns="36000" anchor="ctr">
              <a:spAutoFit/>
            </a:bodyPr>
            <a:lstStyle/>
            <a:p>
              <a:pPr algn="l"/>
              <a:r>
                <a:rPr lang="en-US" sz="1600" dirty="0" smtClean="0"/>
                <a:t>Fresh</a:t>
              </a:r>
              <a:br>
                <a:rPr lang="en-US" sz="1600" dirty="0" smtClean="0"/>
              </a:br>
              <a:r>
                <a:rPr lang="en-US" sz="1600" dirty="0" smtClean="0"/>
                <a:t>Water</a:t>
              </a:r>
              <a:endParaRPr lang="en-US" sz="1600" baseline="-25000" dirty="0"/>
            </a:p>
          </p:txBody>
        </p:sp>
        <p:sp>
          <p:nvSpPr>
            <p:cNvPr id="53" name="Line 55"/>
            <p:cNvSpPr>
              <a:spLocks noChangeShapeType="1"/>
            </p:cNvSpPr>
            <p:nvPr/>
          </p:nvSpPr>
          <p:spPr bwMode="auto">
            <a:xfrm flipH="1">
              <a:off x="3871874" y="857212"/>
              <a:ext cx="0" cy="573087"/>
            </a:xfrm>
            <a:prstGeom prst="line">
              <a:avLst/>
            </a:prstGeom>
            <a:noFill/>
            <a:ln w="635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a:p>
          </p:txBody>
        </p:sp>
        <p:sp>
          <p:nvSpPr>
            <p:cNvPr id="56" name="Line 4"/>
            <p:cNvSpPr>
              <a:spLocks noChangeShapeType="1"/>
            </p:cNvSpPr>
            <p:nvPr/>
          </p:nvSpPr>
          <p:spPr bwMode="auto">
            <a:xfrm flipV="1">
              <a:off x="3077737" y="6400801"/>
              <a:ext cx="3601844" cy="1"/>
            </a:xfrm>
            <a:prstGeom prst="line">
              <a:avLst/>
            </a:prstGeom>
            <a:noFill/>
            <a:ln w="444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AU"/>
            </a:p>
          </p:txBody>
        </p:sp>
        <p:pic>
          <p:nvPicPr>
            <p:cNvPr id="57" name="Picture 36" descr="j021519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66212" y="5174165"/>
              <a:ext cx="1972598" cy="1572324"/>
            </a:xfrm>
            <a:prstGeom prst="rect">
              <a:avLst/>
            </a:prstGeom>
            <a:noFill/>
            <a:ln w="25400">
              <a:noFill/>
              <a:miter lim="800000"/>
              <a:headEnd/>
              <a:tailEnd/>
            </a:ln>
            <a:extLst>
              <a:ext uri="{909E8E84-426E-40DD-AFC4-6F175D3DCCD1}">
                <a14:hiddenFill xmlns:a14="http://schemas.microsoft.com/office/drawing/2010/main">
                  <a:solidFill>
                    <a:srgbClr val="FFFFFF"/>
                  </a:solidFill>
                </a14:hiddenFill>
              </a:ext>
            </a:extLst>
          </p:spPr>
        </p:pic>
        <p:sp>
          <p:nvSpPr>
            <p:cNvPr id="59" name="AutoShape 44"/>
            <p:cNvSpPr>
              <a:spLocks noChangeArrowheads="1"/>
            </p:cNvSpPr>
            <p:nvPr/>
          </p:nvSpPr>
          <p:spPr bwMode="auto">
            <a:xfrm>
              <a:off x="8087887" y="2439117"/>
              <a:ext cx="782638" cy="352853"/>
            </a:xfrm>
            <a:prstGeom prst="flowChartAlternateProcess">
              <a:avLst/>
            </a:prstGeom>
            <a:solidFill>
              <a:srgbClr val="CCCC00"/>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36000" bIns="36000" anchor="ctr">
              <a:spAutoFit/>
            </a:bodyPr>
            <a:lstStyle/>
            <a:p>
              <a:pPr algn="ctr"/>
              <a:r>
                <a:rPr lang="en-US" sz="1600" dirty="0" smtClean="0"/>
                <a:t>GBFS</a:t>
              </a:r>
              <a:endParaRPr lang="en-US" sz="1600" baseline="-25000" dirty="0"/>
            </a:p>
          </p:txBody>
        </p:sp>
        <p:sp>
          <p:nvSpPr>
            <p:cNvPr id="60" name="AutoShape 44"/>
            <p:cNvSpPr>
              <a:spLocks noChangeArrowheads="1"/>
            </p:cNvSpPr>
            <p:nvPr/>
          </p:nvSpPr>
          <p:spPr bwMode="auto">
            <a:xfrm>
              <a:off x="8227548" y="3650882"/>
              <a:ext cx="913856" cy="352853"/>
            </a:xfrm>
            <a:prstGeom prst="flowChartAlternateProcess">
              <a:avLst/>
            </a:prstGeom>
            <a:solidFill>
              <a:srgbClr val="CCCC00"/>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36000" bIns="36000" anchor="ctr">
              <a:noAutofit/>
            </a:bodyPr>
            <a:lstStyle/>
            <a:p>
              <a:pPr algn="ctr"/>
              <a:r>
                <a:rPr lang="en-US" sz="1600" dirty="0" smtClean="0"/>
                <a:t>Fly ash</a:t>
              </a:r>
              <a:endParaRPr lang="en-US" sz="1600" baseline="-25000" dirty="0"/>
            </a:p>
          </p:txBody>
        </p:sp>
      </p:grpSp>
      <p:sp>
        <p:nvSpPr>
          <p:cNvPr id="4" name="TextBox 3"/>
          <p:cNvSpPr txBox="1"/>
          <p:nvPr/>
        </p:nvSpPr>
        <p:spPr>
          <a:xfrm>
            <a:off x="2368962" y="6465690"/>
            <a:ext cx="4757200" cy="369332"/>
          </a:xfrm>
          <a:prstGeom prst="rect">
            <a:avLst/>
          </a:prstGeom>
          <a:noFill/>
        </p:spPr>
        <p:txBody>
          <a:bodyPr wrap="none" rtlCol="0">
            <a:spAutoFit/>
          </a:bodyPr>
          <a:lstStyle/>
          <a:p>
            <a:r>
              <a:rPr lang="en-AU" dirty="0" smtClean="0">
                <a:hlinkClick r:id="rId5"/>
              </a:rPr>
              <a:t>www.gaiaengineering.com</a:t>
            </a:r>
            <a:r>
              <a:rPr lang="en-AU" dirty="0" smtClean="0"/>
              <a:t> and </a:t>
            </a:r>
            <a:r>
              <a:rPr lang="en-AU" dirty="0" smtClean="0">
                <a:hlinkClick r:id="rId6"/>
              </a:rPr>
              <a:t>www.tececo.com</a:t>
            </a:r>
            <a:endParaRPr lang="en-AU" dirty="0"/>
          </a:p>
        </p:txBody>
      </p:sp>
    </p:spTree>
    <p:extLst>
      <p:ext uri="{BB962C8B-B14F-4D97-AF65-F5344CB8AC3E}">
        <p14:creationId xmlns:p14="http://schemas.microsoft.com/office/powerpoint/2010/main" val="179814146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4954" y="0"/>
            <a:ext cx="8229600" cy="769437"/>
          </a:xfrm>
        </p:spPr>
        <p:txBody>
          <a:bodyPr/>
          <a:lstStyle/>
          <a:p>
            <a:r>
              <a:rPr lang="en-AU" sz="2400" dirty="0" err="1" smtClean="0"/>
              <a:t>Moleconomic</a:t>
            </a:r>
            <a:r>
              <a:rPr lang="en-AU" sz="2400" dirty="0" smtClean="0"/>
              <a:t> Flows – N-Mg Process</a:t>
            </a:r>
            <a:br>
              <a:rPr lang="en-AU" sz="2400" dirty="0" smtClean="0"/>
            </a:br>
            <a:r>
              <a:rPr lang="en-AU" sz="2400" dirty="0" smtClean="0"/>
              <a:t>The </a:t>
            </a:r>
            <a:r>
              <a:rPr lang="en-AU" sz="2400" dirty="0" err="1" smtClean="0"/>
              <a:t>Nesquehonite</a:t>
            </a:r>
            <a:r>
              <a:rPr lang="en-AU" sz="2400" dirty="0" smtClean="0"/>
              <a:t> Route</a:t>
            </a:r>
            <a:endParaRPr lang="en-AU" sz="2400" dirty="0"/>
          </a:p>
        </p:txBody>
      </p:sp>
      <p:sp>
        <p:nvSpPr>
          <p:cNvPr id="3" name="TextBox 2"/>
          <p:cNvSpPr txBox="1"/>
          <p:nvPr/>
        </p:nvSpPr>
        <p:spPr>
          <a:xfrm rot="10800000" flipV="1">
            <a:off x="847164" y="6011614"/>
            <a:ext cx="4597671" cy="738664"/>
          </a:xfrm>
          <a:prstGeom prst="rect">
            <a:avLst/>
          </a:prstGeom>
          <a:noFill/>
        </p:spPr>
        <p:txBody>
          <a:bodyPr wrap="square" rtlCol="0">
            <a:spAutoFit/>
          </a:bodyPr>
          <a:lstStyle/>
          <a:p>
            <a:r>
              <a:rPr lang="en-AU" sz="1400" dirty="0" smtClean="0"/>
              <a:t>The </a:t>
            </a:r>
            <a:r>
              <a:rPr lang="en-AU" sz="1400" dirty="0"/>
              <a:t>annual world production of </a:t>
            </a:r>
            <a:r>
              <a:rPr lang="en-AU" sz="1400" dirty="0" err="1"/>
              <a:t>HCl</a:t>
            </a:r>
            <a:r>
              <a:rPr lang="en-AU" sz="1400" dirty="0"/>
              <a:t> is about 20 million tons, most of which is captive (about 5 million tons on the merchant market).  </a:t>
            </a:r>
          </a:p>
        </p:txBody>
      </p:sp>
      <p:pic>
        <p:nvPicPr>
          <p:cNvPr id="9218" name="Picture 2" descr="D:\Gaia Engineering\Graphics\Process Vector\GaiaEngineeringProcessVector12Feb1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2101" y="978033"/>
            <a:ext cx="8720699" cy="48882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143098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6105" y="-1"/>
            <a:ext cx="8229600" cy="1102659"/>
          </a:xfrm>
        </p:spPr>
        <p:txBody>
          <a:bodyPr/>
          <a:lstStyle/>
          <a:p>
            <a:r>
              <a:rPr lang="en-AU" dirty="0" smtClean="0"/>
              <a:t>The Tec-Reactor Hydroxide</a:t>
            </a:r>
            <a:br>
              <a:rPr lang="en-AU" dirty="0" smtClean="0"/>
            </a:br>
            <a:r>
              <a:rPr lang="en-AU" dirty="0" smtClean="0"/>
              <a:t>Carbonate Capture Cycle</a:t>
            </a:r>
            <a:endParaRPr lang="en-AU" dirty="0"/>
          </a:p>
        </p:txBody>
      </p:sp>
      <p:sp>
        <p:nvSpPr>
          <p:cNvPr id="4" name="Rectangle 3"/>
          <p:cNvSpPr>
            <a:spLocks noGrp="1" noChangeArrowheads="1"/>
          </p:cNvSpPr>
          <p:nvPr>
            <p:ph idx="1"/>
          </p:nvPr>
        </p:nvSpPr>
        <p:spPr>
          <a:xfrm>
            <a:off x="475239" y="1496245"/>
            <a:ext cx="8229600" cy="4939201"/>
          </a:xfrm>
        </p:spPr>
        <p:txBody>
          <a:bodyPr/>
          <a:lstStyle/>
          <a:p>
            <a:r>
              <a:rPr lang="en-US" sz="2400" dirty="0"/>
              <a:t>The solubility of carbon dioxide gas in seawater</a:t>
            </a:r>
          </a:p>
          <a:p>
            <a:pPr lvl="1"/>
            <a:r>
              <a:rPr lang="en-US" dirty="0"/>
              <a:t>Increases as the temperature approached zero and</a:t>
            </a:r>
          </a:p>
          <a:p>
            <a:pPr lvl="1"/>
            <a:r>
              <a:rPr lang="en-US" dirty="0"/>
              <a:t>Is at a maxima around 4</a:t>
            </a:r>
            <a:r>
              <a:rPr lang="en-US" baseline="30000" dirty="0"/>
              <a:t>o</a:t>
            </a:r>
            <a:r>
              <a:rPr lang="en-US" dirty="0"/>
              <a:t>C</a:t>
            </a:r>
          </a:p>
          <a:p>
            <a:r>
              <a:rPr lang="en-US" sz="2400" dirty="0"/>
              <a:t>This phenomenon is related to the chemical nature of CO</a:t>
            </a:r>
            <a:r>
              <a:rPr lang="en-US" sz="2400" baseline="-25000" dirty="0"/>
              <a:t>2</a:t>
            </a:r>
            <a:r>
              <a:rPr lang="en-US" sz="2400" dirty="0"/>
              <a:t> and water and</a:t>
            </a:r>
          </a:p>
          <a:p>
            <a:r>
              <a:rPr lang="en-US" sz="2400" dirty="0"/>
              <a:t>Can be </a:t>
            </a:r>
            <a:r>
              <a:rPr lang="en-US" sz="2400" dirty="0" err="1"/>
              <a:t>utilised</a:t>
            </a:r>
            <a:r>
              <a:rPr lang="en-US" sz="2400" dirty="0"/>
              <a:t> in a carbonate – hydroxide slurry process to capture CO</a:t>
            </a:r>
            <a:r>
              <a:rPr lang="en-US" sz="2400" baseline="-25000" dirty="0"/>
              <a:t>2</a:t>
            </a:r>
            <a:r>
              <a:rPr lang="en-US" sz="2400" dirty="0"/>
              <a:t> out of the air and release it for storage or use in a controlled manner</a:t>
            </a:r>
          </a:p>
        </p:txBody>
      </p:sp>
    </p:spTree>
    <p:extLst>
      <p:ext uri="{BB962C8B-B14F-4D97-AF65-F5344CB8AC3E}">
        <p14:creationId xmlns:p14="http://schemas.microsoft.com/office/powerpoint/2010/main" val="10329236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1462" y="1174758"/>
            <a:ext cx="6299200" cy="379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426105" y="0"/>
            <a:ext cx="8229600" cy="965200"/>
          </a:xfrm>
        </p:spPr>
        <p:txBody>
          <a:bodyPr/>
          <a:lstStyle/>
          <a:p>
            <a:r>
              <a:rPr lang="en-AU" dirty="0" smtClean="0"/>
              <a:t>The N-Mg Process</a:t>
            </a:r>
            <a:endParaRPr lang="en-AU" dirty="0"/>
          </a:p>
        </p:txBody>
      </p:sp>
      <p:sp>
        <p:nvSpPr>
          <p:cNvPr id="6" name="TextBox 5"/>
          <p:cNvSpPr txBox="1"/>
          <p:nvPr/>
        </p:nvSpPr>
        <p:spPr>
          <a:xfrm rot="16200000">
            <a:off x="4115714" y="2413010"/>
            <a:ext cx="1024639" cy="369332"/>
          </a:xfrm>
          <a:prstGeom prst="rect">
            <a:avLst/>
          </a:prstGeom>
          <a:noFill/>
        </p:spPr>
        <p:txBody>
          <a:bodyPr wrap="none" rtlCol="0">
            <a:spAutoFit/>
          </a:bodyPr>
          <a:lstStyle/>
          <a:p>
            <a:r>
              <a:rPr lang="en-AU" dirty="0" smtClean="0">
                <a:solidFill>
                  <a:schemeClr val="tx2">
                    <a:lumMod val="75000"/>
                  </a:schemeClr>
                </a:solidFill>
                <a:latin typeface="Berlin Sans FB Demi" pitchFamily="34" charset="0"/>
              </a:rPr>
              <a:t>Tec-Kiln</a:t>
            </a:r>
            <a:endParaRPr lang="en-AU" dirty="0">
              <a:solidFill>
                <a:schemeClr val="tx2">
                  <a:lumMod val="75000"/>
                </a:schemeClr>
              </a:solidFill>
              <a:latin typeface="Berlin Sans FB Demi" pitchFamily="34" charset="0"/>
            </a:endParaRPr>
          </a:p>
        </p:txBody>
      </p:sp>
      <p:sp>
        <p:nvSpPr>
          <p:cNvPr id="9" name="TextBox 8"/>
          <p:cNvSpPr txBox="1"/>
          <p:nvPr/>
        </p:nvSpPr>
        <p:spPr>
          <a:xfrm>
            <a:off x="3005662" y="1041409"/>
            <a:ext cx="2845138" cy="338554"/>
          </a:xfrm>
          <a:prstGeom prst="rect">
            <a:avLst/>
          </a:prstGeom>
          <a:noFill/>
        </p:spPr>
        <p:txBody>
          <a:bodyPr wrap="none" rtlCol="0">
            <a:spAutoFit/>
          </a:bodyPr>
          <a:lstStyle/>
          <a:p>
            <a:r>
              <a:rPr lang="en-AU" sz="1600" dirty="0" smtClean="0">
                <a:solidFill>
                  <a:schemeClr val="tx2">
                    <a:lumMod val="75000"/>
                  </a:schemeClr>
                </a:solidFill>
              </a:rPr>
              <a:t>NH</a:t>
            </a:r>
            <a:r>
              <a:rPr lang="en-AU" sz="1600" baseline="-25000" dirty="0" smtClean="0">
                <a:solidFill>
                  <a:schemeClr val="tx2">
                    <a:lumMod val="75000"/>
                  </a:schemeClr>
                </a:solidFill>
              </a:rPr>
              <a:t>3</a:t>
            </a:r>
            <a:r>
              <a:rPr lang="en-AU" sz="1600" dirty="0" smtClean="0">
                <a:solidFill>
                  <a:schemeClr val="tx2">
                    <a:lumMod val="75000"/>
                  </a:schemeClr>
                </a:solidFill>
              </a:rPr>
              <a:t> and a small amount of CO</a:t>
            </a:r>
            <a:r>
              <a:rPr lang="en-AU" sz="1600" baseline="-25000" dirty="0" smtClean="0">
                <a:solidFill>
                  <a:schemeClr val="tx2">
                    <a:lumMod val="75000"/>
                  </a:schemeClr>
                </a:solidFill>
              </a:rPr>
              <a:t>2</a:t>
            </a:r>
            <a:endParaRPr lang="en-AU" sz="1600" baseline="-25000" dirty="0">
              <a:solidFill>
                <a:schemeClr val="tx2">
                  <a:lumMod val="75000"/>
                </a:schemeClr>
              </a:solidFill>
            </a:endParaRPr>
          </a:p>
        </p:txBody>
      </p:sp>
      <p:sp>
        <p:nvSpPr>
          <p:cNvPr id="12" name="TextBox 11"/>
          <p:cNvSpPr txBox="1"/>
          <p:nvPr/>
        </p:nvSpPr>
        <p:spPr>
          <a:xfrm>
            <a:off x="5105396" y="1540945"/>
            <a:ext cx="1256883" cy="338554"/>
          </a:xfrm>
          <a:prstGeom prst="rect">
            <a:avLst/>
          </a:prstGeom>
          <a:noFill/>
        </p:spPr>
        <p:txBody>
          <a:bodyPr wrap="none" rtlCol="0">
            <a:spAutoFit/>
          </a:bodyPr>
          <a:lstStyle/>
          <a:p>
            <a:r>
              <a:rPr lang="en-AU" sz="1600" dirty="0" smtClean="0">
                <a:solidFill>
                  <a:schemeClr val="tx2">
                    <a:lumMod val="75000"/>
                  </a:schemeClr>
                </a:solidFill>
              </a:rPr>
              <a:t>MgCO</a:t>
            </a:r>
            <a:r>
              <a:rPr lang="en-AU" sz="1600" baseline="-25000" dirty="0" smtClean="0">
                <a:solidFill>
                  <a:schemeClr val="tx2">
                    <a:lumMod val="75000"/>
                  </a:schemeClr>
                </a:solidFill>
              </a:rPr>
              <a:t>3</a:t>
            </a:r>
            <a:r>
              <a:rPr lang="en-AU" sz="1600" dirty="0" smtClean="0">
                <a:solidFill>
                  <a:schemeClr val="tx2">
                    <a:lumMod val="75000"/>
                  </a:schemeClr>
                </a:solidFill>
              </a:rPr>
              <a:t>.3H</a:t>
            </a:r>
            <a:r>
              <a:rPr lang="en-AU" sz="1600" baseline="-25000" dirty="0" smtClean="0">
                <a:solidFill>
                  <a:schemeClr val="tx2">
                    <a:lumMod val="75000"/>
                  </a:schemeClr>
                </a:solidFill>
              </a:rPr>
              <a:t>2</a:t>
            </a:r>
            <a:r>
              <a:rPr lang="en-AU" sz="1600" dirty="0" smtClean="0">
                <a:solidFill>
                  <a:schemeClr val="tx2">
                    <a:lumMod val="75000"/>
                  </a:schemeClr>
                </a:solidFill>
              </a:rPr>
              <a:t>O</a:t>
            </a:r>
            <a:endParaRPr lang="en-AU" sz="1600" dirty="0">
              <a:solidFill>
                <a:schemeClr val="tx2">
                  <a:lumMod val="75000"/>
                </a:schemeClr>
              </a:solidFill>
            </a:endParaRPr>
          </a:p>
        </p:txBody>
      </p:sp>
      <p:sp>
        <p:nvSpPr>
          <p:cNvPr id="13" name="TextBox 12"/>
          <p:cNvSpPr txBox="1"/>
          <p:nvPr/>
        </p:nvSpPr>
        <p:spPr>
          <a:xfrm>
            <a:off x="5215456" y="2370683"/>
            <a:ext cx="591829" cy="338554"/>
          </a:xfrm>
          <a:prstGeom prst="rect">
            <a:avLst/>
          </a:prstGeom>
          <a:noFill/>
        </p:spPr>
        <p:txBody>
          <a:bodyPr wrap="none" rtlCol="0">
            <a:spAutoFit/>
          </a:bodyPr>
          <a:lstStyle/>
          <a:p>
            <a:r>
              <a:rPr lang="en-AU" sz="1600" dirty="0" err="1" smtClean="0">
                <a:solidFill>
                  <a:schemeClr val="tx2">
                    <a:lumMod val="75000"/>
                  </a:schemeClr>
                </a:solidFill>
              </a:rPr>
              <a:t>MgO</a:t>
            </a:r>
            <a:endParaRPr lang="en-AU" sz="1600" dirty="0">
              <a:solidFill>
                <a:schemeClr val="tx2">
                  <a:lumMod val="75000"/>
                </a:schemeClr>
              </a:solidFill>
            </a:endParaRPr>
          </a:p>
        </p:txBody>
      </p:sp>
      <p:cxnSp>
        <p:nvCxnSpPr>
          <p:cNvPr id="11" name="Straight Arrow Connector 10"/>
          <p:cNvCxnSpPr/>
          <p:nvPr/>
        </p:nvCxnSpPr>
        <p:spPr>
          <a:xfrm flipV="1">
            <a:off x="4885262" y="2548475"/>
            <a:ext cx="304800" cy="3"/>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4555055" y="3183482"/>
            <a:ext cx="542136" cy="307777"/>
          </a:xfrm>
          <a:prstGeom prst="rect">
            <a:avLst/>
          </a:prstGeom>
          <a:noFill/>
        </p:spPr>
        <p:txBody>
          <a:bodyPr wrap="none" rtlCol="0">
            <a:spAutoFit/>
          </a:bodyPr>
          <a:lstStyle/>
          <a:p>
            <a:r>
              <a:rPr lang="en-AU" sz="1400" dirty="0" err="1" smtClean="0">
                <a:solidFill>
                  <a:schemeClr val="tx2">
                    <a:lumMod val="75000"/>
                  </a:schemeClr>
                </a:solidFill>
              </a:rPr>
              <a:t>MgO</a:t>
            </a:r>
            <a:endParaRPr lang="en-AU" sz="1400" dirty="0">
              <a:solidFill>
                <a:schemeClr val="tx2">
                  <a:lumMod val="75000"/>
                </a:schemeClr>
              </a:solidFill>
            </a:endParaRPr>
          </a:p>
        </p:txBody>
      </p:sp>
      <p:sp>
        <p:nvSpPr>
          <p:cNvPr id="22" name="TextBox 21"/>
          <p:cNvSpPr txBox="1"/>
          <p:nvPr/>
        </p:nvSpPr>
        <p:spPr>
          <a:xfrm>
            <a:off x="5249328" y="3107276"/>
            <a:ext cx="914033" cy="338554"/>
          </a:xfrm>
          <a:prstGeom prst="rect">
            <a:avLst/>
          </a:prstGeom>
          <a:noFill/>
        </p:spPr>
        <p:txBody>
          <a:bodyPr wrap="none" rtlCol="0">
            <a:spAutoFit/>
          </a:bodyPr>
          <a:lstStyle/>
          <a:p>
            <a:r>
              <a:rPr lang="en-AU" sz="1600" dirty="0" smtClean="0">
                <a:solidFill>
                  <a:schemeClr val="tx2">
                    <a:lumMod val="75000"/>
                  </a:schemeClr>
                </a:solidFill>
              </a:rPr>
              <a:t>Mg(OH)</a:t>
            </a:r>
            <a:r>
              <a:rPr lang="en-AU" sz="1600" baseline="-25000" dirty="0" smtClean="0">
                <a:solidFill>
                  <a:schemeClr val="tx2">
                    <a:lumMod val="75000"/>
                  </a:schemeClr>
                </a:solidFill>
              </a:rPr>
              <a:t>2</a:t>
            </a:r>
            <a:endParaRPr lang="en-AU" sz="1600" baseline="-25000" dirty="0">
              <a:solidFill>
                <a:schemeClr val="tx2">
                  <a:lumMod val="75000"/>
                </a:schemeClr>
              </a:solidFill>
            </a:endParaRPr>
          </a:p>
        </p:txBody>
      </p:sp>
      <p:sp>
        <p:nvSpPr>
          <p:cNvPr id="23" name="TextBox 22"/>
          <p:cNvSpPr txBox="1"/>
          <p:nvPr/>
        </p:nvSpPr>
        <p:spPr>
          <a:xfrm>
            <a:off x="3826930" y="2108211"/>
            <a:ext cx="497059" cy="338554"/>
          </a:xfrm>
          <a:prstGeom prst="rect">
            <a:avLst/>
          </a:prstGeom>
          <a:noFill/>
        </p:spPr>
        <p:txBody>
          <a:bodyPr wrap="none" rtlCol="0">
            <a:spAutoFit/>
          </a:bodyPr>
          <a:lstStyle/>
          <a:p>
            <a:r>
              <a:rPr lang="en-AU" sz="1600" dirty="0" smtClean="0">
                <a:solidFill>
                  <a:schemeClr val="tx2">
                    <a:lumMod val="75000"/>
                  </a:schemeClr>
                </a:solidFill>
              </a:rPr>
              <a:t>CO</a:t>
            </a:r>
            <a:r>
              <a:rPr lang="en-AU" sz="1600" baseline="-25000" dirty="0" smtClean="0">
                <a:solidFill>
                  <a:schemeClr val="tx2">
                    <a:lumMod val="75000"/>
                  </a:schemeClr>
                </a:solidFill>
              </a:rPr>
              <a:t>2</a:t>
            </a:r>
            <a:endParaRPr lang="en-AU" sz="1600" dirty="0">
              <a:solidFill>
                <a:schemeClr val="tx2">
                  <a:lumMod val="75000"/>
                </a:schemeClr>
              </a:solidFill>
            </a:endParaRPr>
          </a:p>
        </p:txBody>
      </p:sp>
      <p:sp>
        <p:nvSpPr>
          <p:cNvPr id="24" name="TextBox 23"/>
          <p:cNvSpPr txBox="1"/>
          <p:nvPr/>
        </p:nvSpPr>
        <p:spPr>
          <a:xfrm>
            <a:off x="3945463" y="3141145"/>
            <a:ext cx="518091" cy="338554"/>
          </a:xfrm>
          <a:prstGeom prst="rect">
            <a:avLst/>
          </a:prstGeom>
          <a:noFill/>
        </p:spPr>
        <p:txBody>
          <a:bodyPr wrap="none" rtlCol="0">
            <a:spAutoFit/>
          </a:bodyPr>
          <a:lstStyle/>
          <a:p>
            <a:r>
              <a:rPr lang="en-AU" sz="1600" dirty="0" smtClean="0">
                <a:solidFill>
                  <a:schemeClr val="tx2">
                    <a:lumMod val="75000"/>
                  </a:schemeClr>
                </a:solidFill>
              </a:rPr>
              <a:t>H</a:t>
            </a:r>
            <a:r>
              <a:rPr lang="en-AU" sz="1600" baseline="-25000" dirty="0" smtClean="0">
                <a:solidFill>
                  <a:schemeClr val="tx2">
                    <a:lumMod val="75000"/>
                  </a:schemeClr>
                </a:solidFill>
              </a:rPr>
              <a:t>2</a:t>
            </a:r>
            <a:r>
              <a:rPr lang="en-AU" sz="1600" dirty="0" smtClean="0">
                <a:solidFill>
                  <a:schemeClr val="tx2">
                    <a:lumMod val="75000"/>
                  </a:schemeClr>
                </a:solidFill>
              </a:rPr>
              <a:t>O</a:t>
            </a:r>
            <a:endParaRPr lang="en-AU" sz="1600" dirty="0">
              <a:solidFill>
                <a:schemeClr val="tx2">
                  <a:lumMod val="75000"/>
                </a:schemeClr>
              </a:solidFill>
            </a:endParaRPr>
          </a:p>
        </p:txBody>
      </p:sp>
      <p:sp>
        <p:nvSpPr>
          <p:cNvPr id="25" name="TextBox 24"/>
          <p:cNvSpPr txBox="1"/>
          <p:nvPr/>
        </p:nvSpPr>
        <p:spPr>
          <a:xfrm>
            <a:off x="5545664" y="3750742"/>
            <a:ext cx="709874" cy="338554"/>
          </a:xfrm>
          <a:prstGeom prst="rect">
            <a:avLst/>
          </a:prstGeom>
          <a:noFill/>
        </p:spPr>
        <p:txBody>
          <a:bodyPr wrap="none" rtlCol="0">
            <a:spAutoFit/>
          </a:bodyPr>
          <a:lstStyle/>
          <a:p>
            <a:r>
              <a:rPr lang="en-AU" sz="1600" dirty="0" smtClean="0">
                <a:solidFill>
                  <a:schemeClr val="tx2">
                    <a:lumMod val="75000"/>
                  </a:schemeClr>
                </a:solidFill>
              </a:rPr>
              <a:t>Steam</a:t>
            </a:r>
            <a:endParaRPr lang="en-AU" sz="1600" dirty="0">
              <a:solidFill>
                <a:schemeClr val="tx2">
                  <a:lumMod val="75000"/>
                </a:schemeClr>
              </a:solidFill>
            </a:endParaRPr>
          </a:p>
        </p:txBody>
      </p:sp>
      <p:sp>
        <p:nvSpPr>
          <p:cNvPr id="26" name="TextBox 25"/>
          <p:cNvSpPr txBox="1"/>
          <p:nvPr/>
        </p:nvSpPr>
        <p:spPr>
          <a:xfrm>
            <a:off x="4063995" y="4682076"/>
            <a:ext cx="3459088" cy="338554"/>
          </a:xfrm>
          <a:prstGeom prst="rect">
            <a:avLst/>
          </a:prstGeom>
          <a:noFill/>
        </p:spPr>
        <p:txBody>
          <a:bodyPr wrap="none" rtlCol="0">
            <a:spAutoFit/>
          </a:bodyPr>
          <a:lstStyle/>
          <a:p>
            <a:r>
              <a:rPr lang="en-AU" sz="1600" dirty="0" smtClean="0">
                <a:solidFill>
                  <a:schemeClr val="tx2">
                    <a:lumMod val="75000"/>
                  </a:schemeClr>
                </a:solidFill>
              </a:rPr>
              <a:t>NH</a:t>
            </a:r>
            <a:r>
              <a:rPr lang="en-AU" sz="1600" baseline="-25000" dirty="0" smtClean="0">
                <a:solidFill>
                  <a:schemeClr val="tx2">
                    <a:lumMod val="75000"/>
                  </a:schemeClr>
                </a:solidFill>
              </a:rPr>
              <a:t>4</a:t>
            </a:r>
            <a:r>
              <a:rPr lang="en-AU" sz="1600" dirty="0" smtClean="0">
                <a:solidFill>
                  <a:schemeClr val="tx2">
                    <a:lumMod val="75000"/>
                  </a:schemeClr>
                </a:solidFill>
              </a:rPr>
              <a:t>Cl and a small amount of NH</a:t>
            </a:r>
            <a:r>
              <a:rPr lang="en-AU" sz="1600" baseline="-25000" dirty="0" smtClean="0">
                <a:solidFill>
                  <a:schemeClr val="tx2">
                    <a:lumMod val="75000"/>
                  </a:schemeClr>
                </a:solidFill>
              </a:rPr>
              <a:t>4</a:t>
            </a:r>
            <a:r>
              <a:rPr lang="en-AU" sz="1600" dirty="0" smtClean="0">
                <a:solidFill>
                  <a:schemeClr val="tx2">
                    <a:lumMod val="75000"/>
                  </a:schemeClr>
                </a:solidFill>
              </a:rPr>
              <a:t>HCO</a:t>
            </a:r>
            <a:r>
              <a:rPr lang="en-AU" sz="1600" baseline="-25000" dirty="0" smtClean="0">
                <a:solidFill>
                  <a:schemeClr val="tx2">
                    <a:lumMod val="75000"/>
                  </a:schemeClr>
                </a:solidFill>
              </a:rPr>
              <a:t>3</a:t>
            </a:r>
            <a:endParaRPr lang="en-AU" sz="1600" baseline="-25000" dirty="0">
              <a:solidFill>
                <a:schemeClr val="tx2">
                  <a:lumMod val="75000"/>
                </a:schemeClr>
              </a:solidFill>
            </a:endParaRPr>
          </a:p>
        </p:txBody>
      </p:sp>
      <p:sp>
        <p:nvSpPr>
          <p:cNvPr id="27" name="TextBox 26"/>
          <p:cNvSpPr txBox="1"/>
          <p:nvPr/>
        </p:nvSpPr>
        <p:spPr>
          <a:xfrm>
            <a:off x="3183462" y="4800610"/>
            <a:ext cx="613694" cy="338554"/>
          </a:xfrm>
          <a:prstGeom prst="rect">
            <a:avLst/>
          </a:prstGeom>
          <a:noFill/>
        </p:spPr>
        <p:txBody>
          <a:bodyPr wrap="none" rtlCol="0">
            <a:spAutoFit/>
          </a:bodyPr>
          <a:lstStyle/>
          <a:p>
            <a:r>
              <a:rPr lang="en-AU" sz="1600" dirty="0" smtClean="0">
                <a:solidFill>
                  <a:schemeClr val="tx2">
                    <a:lumMod val="75000"/>
                  </a:schemeClr>
                </a:solidFill>
              </a:rPr>
              <a:t>Filter</a:t>
            </a:r>
            <a:endParaRPr lang="en-AU" sz="1600" baseline="-25000" dirty="0">
              <a:solidFill>
                <a:schemeClr val="tx2">
                  <a:lumMod val="75000"/>
                </a:schemeClr>
              </a:solidFill>
            </a:endParaRPr>
          </a:p>
        </p:txBody>
      </p:sp>
      <p:sp>
        <p:nvSpPr>
          <p:cNvPr id="28" name="TextBox 27"/>
          <p:cNvSpPr txBox="1"/>
          <p:nvPr/>
        </p:nvSpPr>
        <p:spPr>
          <a:xfrm>
            <a:off x="2099729" y="4529676"/>
            <a:ext cx="613694" cy="338554"/>
          </a:xfrm>
          <a:prstGeom prst="rect">
            <a:avLst/>
          </a:prstGeom>
          <a:noFill/>
        </p:spPr>
        <p:txBody>
          <a:bodyPr wrap="none" rtlCol="0">
            <a:spAutoFit/>
          </a:bodyPr>
          <a:lstStyle/>
          <a:p>
            <a:r>
              <a:rPr lang="en-AU" sz="1600" dirty="0" smtClean="0">
                <a:solidFill>
                  <a:schemeClr val="tx2">
                    <a:lumMod val="75000"/>
                  </a:schemeClr>
                </a:solidFill>
              </a:rPr>
              <a:t>Filter</a:t>
            </a:r>
            <a:endParaRPr lang="en-AU" sz="1600" baseline="-25000" dirty="0">
              <a:solidFill>
                <a:schemeClr val="tx2">
                  <a:lumMod val="75000"/>
                </a:schemeClr>
              </a:solidFill>
            </a:endParaRPr>
          </a:p>
        </p:txBody>
      </p:sp>
      <p:sp>
        <p:nvSpPr>
          <p:cNvPr id="29" name="TextBox 28"/>
          <p:cNvSpPr txBox="1"/>
          <p:nvPr/>
        </p:nvSpPr>
        <p:spPr>
          <a:xfrm>
            <a:off x="787396" y="2116676"/>
            <a:ext cx="1343638" cy="338554"/>
          </a:xfrm>
          <a:prstGeom prst="rect">
            <a:avLst/>
          </a:prstGeom>
          <a:noFill/>
        </p:spPr>
        <p:txBody>
          <a:bodyPr wrap="none" rtlCol="0">
            <a:spAutoFit/>
          </a:bodyPr>
          <a:lstStyle/>
          <a:p>
            <a:r>
              <a:rPr lang="en-AU" sz="1600" dirty="0" smtClean="0">
                <a:solidFill>
                  <a:schemeClr val="tx2">
                    <a:lumMod val="75000"/>
                  </a:schemeClr>
                </a:solidFill>
              </a:rPr>
              <a:t>Mg rich water</a:t>
            </a:r>
            <a:endParaRPr lang="en-AU" sz="1600" baseline="-25000" dirty="0">
              <a:solidFill>
                <a:schemeClr val="tx2">
                  <a:lumMod val="75000"/>
                </a:schemeClr>
              </a:solidFill>
            </a:endParaRPr>
          </a:p>
        </p:txBody>
      </p:sp>
      <p:sp>
        <p:nvSpPr>
          <p:cNvPr id="30" name="TextBox 29"/>
          <p:cNvSpPr txBox="1"/>
          <p:nvPr/>
        </p:nvSpPr>
        <p:spPr>
          <a:xfrm rot="16200000">
            <a:off x="1413930" y="2819409"/>
            <a:ext cx="2425536" cy="338554"/>
          </a:xfrm>
          <a:prstGeom prst="rect">
            <a:avLst/>
          </a:prstGeom>
          <a:noFill/>
        </p:spPr>
        <p:txBody>
          <a:bodyPr wrap="none" rtlCol="0">
            <a:spAutoFit/>
          </a:bodyPr>
          <a:lstStyle/>
          <a:p>
            <a:r>
              <a:rPr lang="en-AU" sz="1600" dirty="0" err="1" smtClean="0">
                <a:solidFill>
                  <a:schemeClr val="tx2">
                    <a:lumMod val="75000"/>
                  </a:schemeClr>
                </a:solidFill>
              </a:rPr>
              <a:t>Ammoniacal</a:t>
            </a:r>
            <a:r>
              <a:rPr lang="en-AU" sz="1600" dirty="0" smtClean="0">
                <a:solidFill>
                  <a:schemeClr val="tx2">
                    <a:lumMod val="75000"/>
                  </a:schemeClr>
                </a:solidFill>
              </a:rPr>
              <a:t> Mg rich water</a:t>
            </a:r>
            <a:endParaRPr lang="en-AU" sz="1600" baseline="-25000" dirty="0">
              <a:solidFill>
                <a:schemeClr val="tx2">
                  <a:lumMod val="75000"/>
                </a:schemeClr>
              </a:solidFill>
            </a:endParaRPr>
          </a:p>
        </p:txBody>
      </p:sp>
      <p:sp>
        <p:nvSpPr>
          <p:cNvPr id="31" name="TextBox 30"/>
          <p:cNvSpPr txBox="1"/>
          <p:nvPr/>
        </p:nvSpPr>
        <p:spPr>
          <a:xfrm>
            <a:off x="3920063" y="4097877"/>
            <a:ext cx="1256883" cy="338554"/>
          </a:xfrm>
          <a:prstGeom prst="rect">
            <a:avLst/>
          </a:prstGeom>
          <a:noFill/>
        </p:spPr>
        <p:txBody>
          <a:bodyPr wrap="none" rtlCol="0">
            <a:spAutoFit/>
          </a:bodyPr>
          <a:lstStyle/>
          <a:p>
            <a:r>
              <a:rPr lang="en-AU" sz="1600" dirty="0" smtClean="0">
                <a:solidFill>
                  <a:schemeClr val="tx2">
                    <a:lumMod val="75000"/>
                  </a:schemeClr>
                </a:solidFill>
              </a:rPr>
              <a:t>MgCO</a:t>
            </a:r>
            <a:r>
              <a:rPr lang="en-AU" sz="1600" baseline="-25000" dirty="0" smtClean="0">
                <a:solidFill>
                  <a:schemeClr val="tx2">
                    <a:lumMod val="75000"/>
                  </a:schemeClr>
                </a:solidFill>
              </a:rPr>
              <a:t>3</a:t>
            </a:r>
            <a:r>
              <a:rPr lang="en-AU" sz="1600" dirty="0" smtClean="0">
                <a:solidFill>
                  <a:schemeClr val="tx2">
                    <a:lumMod val="75000"/>
                  </a:schemeClr>
                </a:solidFill>
              </a:rPr>
              <a:t>.3H</a:t>
            </a:r>
            <a:r>
              <a:rPr lang="en-AU" sz="1600" baseline="-25000" dirty="0" smtClean="0">
                <a:solidFill>
                  <a:schemeClr val="tx2">
                    <a:lumMod val="75000"/>
                  </a:schemeClr>
                </a:solidFill>
              </a:rPr>
              <a:t>2</a:t>
            </a:r>
            <a:r>
              <a:rPr lang="en-AU" sz="1600" dirty="0" smtClean="0">
                <a:solidFill>
                  <a:schemeClr val="tx2">
                    <a:lumMod val="75000"/>
                  </a:schemeClr>
                </a:solidFill>
              </a:rPr>
              <a:t>O</a:t>
            </a:r>
            <a:endParaRPr lang="en-AU" sz="1600" dirty="0">
              <a:solidFill>
                <a:schemeClr val="tx2">
                  <a:lumMod val="75000"/>
                </a:schemeClr>
              </a:solidFill>
            </a:endParaRPr>
          </a:p>
        </p:txBody>
      </p:sp>
      <p:sp>
        <p:nvSpPr>
          <p:cNvPr id="32" name="TextBox 31"/>
          <p:cNvSpPr txBox="1"/>
          <p:nvPr/>
        </p:nvSpPr>
        <p:spPr>
          <a:xfrm>
            <a:off x="6454997" y="694510"/>
            <a:ext cx="468398" cy="338554"/>
          </a:xfrm>
          <a:prstGeom prst="rect">
            <a:avLst/>
          </a:prstGeom>
          <a:noFill/>
        </p:spPr>
        <p:txBody>
          <a:bodyPr wrap="none" rtlCol="0">
            <a:spAutoFit/>
          </a:bodyPr>
          <a:lstStyle/>
          <a:p>
            <a:r>
              <a:rPr lang="en-AU" sz="1600" dirty="0" err="1" smtClean="0">
                <a:solidFill>
                  <a:schemeClr val="tx2">
                    <a:lumMod val="75000"/>
                  </a:schemeClr>
                </a:solidFill>
              </a:rPr>
              <a:t>HCl</a:t>
            </a:r>
            <a:endParaRPr lang="en-AU" sz="1600" dirty="0">
              <a:solidFill>
                <a:schemeClr val="tx2">
                  <a:lumMod val="75000"/>
                </a:schemeClr>
              </a:solidFill>
            </a:endParaRPr>
          </a:p>
        </p:txBody>
      </p:sp>
      <p:cxnSp>
        <p:nvCxnSpPr>
          <p:cNvPr id="7" name="Straight Connector 6"/>
          <p:cNvCxnSpPr/>
          <p:nvPr/>
        </p:nvCxnSpPr>
        <p:spPr>
          <a:xfrm flipV="1">
            <a:off x="6689196" y="1041409"/>
            <a:ext cx="0" cy="338554"/>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1626403" y="5164563"/>
            <a:ext cx="5699702" cy="461665"/>
          </a:xfrm>
          <a:prstGeom prst="rect">
            <a:avLst/>
          </a:prstGeom>
          <a:noFill/>
        </p:spPr>
        <p:txBody>
          <a:bodyPr wrap="none" rtlCol="0">
            <a:spAutoFit/>
          </a:bodyPr>
          <a:lstStyle/>
          <a:p>
            <a:r>
              <a:rPr lang="en-AU" sz="2400" dirty="0" smtClean="0"/>
              <a:t>A </a:t>
            </a:r>
            <a:r>
              <a:rPr lang="en-AU" sz="2400" dirty="0"/>
              <a:t>Modified </a:t>
            </a:r>
            <a:r>
              <a:rPr lang="en-AU" sz="2400" dirty="0" smtClean="0"/>
              <a:t>Solvay Process </a:t>
            </a:r>
            <a:r>
              <a:rPr lang="en-AU" sz="2400" dirty="0"/>
              <a:t>for </a:t>
            </a:r>
            <a:r>
              <a:rPr lang="en-AU" sz="2400" dirty="0" err="1"/>
              <a:t>Nesquehonite</a:t>
            </a:r>
            <a:endParaRPr lang="en-AU" sz="2400" dirty="0"/>
          </a:p>
        </p:txBody>
      </p:sp>
      <p:sp>
        <p:nvSpPr>
          <p:cNvPr id="17" name="TextBox 16"/>
          <p:cNvSpPr txBox="1"/>
          <p:nvPr/>
        </p:nvSpPr>
        <p:spPr>
          <a:xfrm>
            <a:off x="980005" y="5854700"/>
            <a:ext cx="7454900" cy="830997"/>
          </a:xfrm>
          <a:prstGeom prst="rect">
            <a:avLst/>
          </a:prstGeom>
          <a:noFill/>
        </p:spPr>
        <p:txBody>
          <a:bodyPr wrap="square" rtlCol="0">
            <a:spAutoFit/>
          </a:bodyPr>
          <a:lstStyle/>
          <a:p>
            <a:r>
              <a:rPr lang="en-AU" sz="2400" dirty="0" smtClean="0"/>
              <a:t>The process is not dissimilar to the conventional softening of water using sodium carbonates and bicarbonates</a:t>
            </a:r>
            <a:endParaRPr lang="en-AU" sz="2400" dirty="0"/>
          </a:p>
        </p:txBody>
      </p:sp>
    </p:spTree>
    <p:extLst>
      <p:ext uri="{BB962C8B-B14F-4D97-AF65-F5344CB8AC3E}">
        <p14:creationId xmlns:p14="http://schemas.microsoft.com/office/powerpoint/2010/main" val="181907966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The TecEco Tec-Kiln</a:t>
            </a:r>
            <a:endParaRPr lang="en-AU" dirty="0"/>
          </a:p>
        </p:txBody>
      </p:sp>
      <p:sp>
        <p:nvSpPr>
          <p:cNvPr id="15" name="Rectangle 14"/>
          <p:cNvSpPr/>
          <p:nvPr/>
        </p:nvSpPr>
        <p:spPr>
          <a:xfrm>
            <a:off x="237068" y="633471"/>
            <a:ext cx="6617447" cy="5509200"/>
          </a:xfrm>
          <a:prstGeom prst="rect">
            <a:avLst/>
          </a:prstGeom>
        </p:spPr>
        <p:txBody>
          <a:bodyPr wrap="square">
            <a:spAutoFit/>
          </a:bodyPr>
          <a:lstStyle/>
          <a:p>
            <a:r>
              <a:rPr lang="en-AU" sz="1600" dirty="0" smtClean="0"/>
              <a:t>An obvious future requirement will be to make cements without releases so TecEco are developing a top secret </a:t>
            </a:r>
            <a:r>
              <a:rPr lang="en-AU" sz="1600" dirty="0"/>
              <a:t>kiln </a:t>
            </a:r>
            <a:r>
              <a:rPr lang="en-AU" sz="1600" dirty="0" smtClean="0"/>
              <a:t>for </a:t>
            </a:r>
            <a:r>
              <a:rPr lang="en-AU" sz="1600" dirty="0"/>
              <a:t>low temperature calcination of alkali metal carbonates and the pyro processing and simultaneous grinding of other minerals such as clays</a:t>
            </a:r>
            <a:r>
              <a:rPr lang="en-AU" sz="1600" dirty="0" smtClean="0"/>
              <a:t>.</a:t>
            </a:r>
          </a:p>
          <a:p>
            <a:endParaRPr lang="en-AU" sz="1600" dirty="0"/>
          </a:p>
          <a:p>
            <a:r>
              <a:rPr lang="en-AU" sz="1600" dirty="0"/>
              <a:t>The TecEco Tec-Kiln makes no releases and is an essential part of </a:t>
            </a:r>
            <a:r>
              <a:rPr lang="en-AU" sz="1600" dirty="0" err="1"/>
              <a:t>TecEco's</a:t>
            </a:r>
            <a:r>
              <a:rPr lang="en-AU" sz="1600" dirty="0"/>
              <a:t> plan to sequester massive amounts of CO2 as man made carbonate in the built </a:t>
            </a:r>
            <a:r>
              <a:rPr lang="en-AU" sz="1600" dirty="0" smtClean="0"/>
              <a:t>environment</a:t>
            </a:r>
            <a:r>
              <a:rPr lang="en-AU" sz="1600" dirty="0"/>
              <a:t> .</a:t>
            </a:r>
            <a:endParaRPr lang="en-AU" sz="1600" dirty="0" smtClean="0"/>
          </a:p>
          <a:p>
            <a:endParaRPr lang="en-AU" sz="1600" dirty="0"/>
          </a:p>
          <a:p>
            <a:r>
              <a:rPr lang="en-AU" sz="1600" dirty="0"/>
              <a:t>The TecEco Tec-Kiln has the following features</a:t>
            </a:r>
            <a:r>
              <a:rPr lang="en-AU" sz="1600" dirty="0" smtClean="0"/>
              <a:t>:</a:t>
            </a:r>
          </a:p>
          <a:p>
            <a:endParaRPr lang="en-AU" sz="1600" dirty="0"/>
          </a:p>
          <a:p>
            <a:pPr marL="285750" indent="-285750">
              <a:buFont typeface="Arial" pitchFamily="34" charset="0"/>
              <a:buChar char="•"/>
            </a:pPr>
            <a:r>
              <a:rPr lang="en-AU" sz="1600" dirty="0"/>
              <a:t>Operates in a closed system and therefore does not release CO2 or other volatiles substances to the atmosphere </a:t>
            </a:r>
          </a:p>
          <a:p>
            <a:pPr marL="285750" indent="-285750">
              <a:buFont typeface="Arial" pitchFamily="34" charset="0"/>
              <a:buChar char="•"/>
            </a:pPr>
            <a:r>
              <a:rPr lang="en-AU" sz="1600" dirty="0"/>
              <a:t>Can be powered by various potentially cheaper non fossil sources of energy such as intermittent solar or wind energy. </a:t>
            </a:r>
          </a:p>
          <a:p>
            <a:pPr marL="285750" indent="-285750">
              <a:buFont typeface="Arial" pitchFamily="34" charset="0"/>
              <a:buChar char="•"/>
            </a:pPr>
            <a:r>
              <a:rPr lang="en-AU" sz="1600" dirty="0"/>
              <a:t>Grinds and </a:t>
            </a:r>
            <a:r>
              <a:rPr lang="en-AU" sz="1600" dirty="0" err="1"/>
              <a:t>calcines</a:t>
            </a:r>
            <a:r>
              <a:rPr lang="en-AU" sz="1600" dirty="0"/>
              <a:t> at the same time thereby running 25% to 30% more efficiently.</a:t>
            </a:r>
          </a:p>
          <a:p>
            <a:pPr marL="285750" indent="-285750">
              <a:buFont typeface="Arial" pitchFamily="34" charset="0"/>
              <a:buChar char="•"/>
            </a:pPr>
            <a:r>
              <a:rPr lang="en-AU" sz="1600" dirty="0"/>
              <a:t>Produces more precisely definable product. (Secret as disclosure would give away the design)</a:t>
            </a:r>
          </a:p>
          <a:p>
            <a:pPr marL="285750" indent="-285750">
              <a:buFont typeface="Arial" pitchFamily="34" charset="0"/>
              <a:buChar char="•"/>
            </a:pPr>
            <a:r>
              <a:rPr lang="en-AU" sz="1600" dirty="0"/>
              <a:t>The CO2 produced can be sold or </a:t>
            </a:r>
            <a:r>
              <a:rPr lang="en-AU" sz="1600" dirty="0" smtClean="0"/>
              <a:t>re-used in for example the N-Mg process. </a:t>
            </a:r>
            <a:endParaRPr lang="en-AU" sz="1600" dirty="0"/>
          </a:p>
          <a:p>
            <a:pPr marL="285750" indent="-285750">
              <a:buFont typeface="Arial" pitchFamily="34" charset="0"/>
              <a:buChar char="•"/>
            </a:pPr>
            <a:r>
              <a:rPr lang="en-AU" sz="1600" dirty="0"/>
              <a:t>Cement made with the Tec-Kiln will be eligible for carbon offsets. </a:t>
            </a:r>
          </a:p>
        </p:txBody>
      </p:sp>
      <p:pic>
        <p:nvPicPr>
          <p:cNvPr id="16" name="Picture 4" descr="D:\TecEco\Graphics\Tec-Kiln\NewKiln30Jan06.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9973" y="1202797"/>
            <a:ext cx="2462212" cy="164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Picture 3" descr="D:\Webpages\TecEco\images\graphics\chemistry\MgcarbonatetoM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2204" y="3324023"/>
            <a:ext cx="2574396" cy="3347710"/>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16"/>
          <p:cNvSpPr/>
          <p:nvPr/>
        </p:nvSpPr>
        <p:spPr>
          <a:xfrm>
            <a:off x="237068" y="6142671"/>
            <a:ext cx="6375400" cy="646331"/>
          </a:xfrm>
          <a:prstGeom prst="rect">
            <a:avLst/>
          </a:prstGeom>
        </p:spPr>
        <p:txBody>
          <a:bodyPr wrap="square">
            <a:spAutoFit/>
          </a:bodyPr>
          <a:lstStyle/>
          <a:p>
            <a:r>
              <a:rPr lang="en-AU" b="1" dirty="0"/>
              <a:t>To further develop the </a:t>
            </a:r>
            <a:r>
              <a:rPr lang="en-AU" b="1" dirty="0" smtClean="0"/>
              <a:t>Tec-Kiln, TecEco </a:t>
            </a:r>
            <a:r>
              <a:rPr lang="en-AU" b="1" dirty="0"/>
              <a:t>require not only additional funding but also partners able to </a:t>
            </a:r>
            <a:r>
              <a:rPr lang="en-AU" b="1" dirty="0" smtClean="0"/>
              <a:t>provide expertise. </a:t>
            </a:r>
            <a:endParaRPr lang="en-AU" dirty="0"/>
          </a:p>
        </p:txBody>
      </p:sp>
    </p:spTree>
    <p:extLst>
      <p:ext uri="{BB962C8B-B14F-4D97-AF65-F5344CB8AC3E}">
        <p14:creationId xmlns:p14="http://schemas.microsoft.com/office/powerpoint/2010/main" val="296281031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smtClean="0"/>
              <a:t>Carbon Capture During Manufacture </a:t>
            </a:r>
            <a:r>
              <a:rPr lang="en-AU" sz="2400" dirty="0" err="1" smtClean="0"/>
              <a:t>MgO</a:t>
            </a:r>
            <a:endParaRPr lang="en-AU" sz="2400" dirty="0"/>
          </a:p>
        </p:txBody>
      </p:sp>
      <p:sp>
        <p:nvSpPr>
          <p:cNvPr id="4" name="Text Box 2"/>
          <p:cNvSpPr txBox="1">
            <a:spLocks noChangeArrowheads="1"/>
          </p:cNvSpPr>
          <p:nvPr/>
        </p:nvSpPr>
        <p:spPr bwMode="auto">
          <a:xfrm>
            <a:off x="5086350" y="719138"/>
            <a:ext cx="2147888" cy="1089025"/>
          </a:xfrm>
          <a:prstGeom prst="rect">
            <a:avLst/>
          </a:prstGeom>
          <a:solidFill>
            <a:schemeClr val="bg1"/>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AU" sz="1600">
                <a:solidFill>
                  <a:srgbClr val="000000"/>
                </a:solidFill>
              </a:rPr>
              <a:t>Eco-Cement – With Capture during Manufacture</a:t>
            </a:r>
            <a:endParaRPr lang="en-US" sz="1600">
              <a:solidFill>
                <a:srgbClr val="000000"/>
              </a:solidFill>
            </a:endParaRPr>
          </a:p>
        </p:txBody>
      </p:sp>
      <p:sp>
        <p:nvSpPr>
          <p:cNvPr id="5" name="Text Box 3"/>
          <p:cNvSpPr txBox="1">
            <a:spLocks noChangeArrowheads="1"/>
          </p:cNvSpPr>
          <p:nvPr/>
        </p:nvSpPr>
        <p:spPr bwMode="auto">
          <a:xfrm>
            <a:off x="2085975" y="746125"/>
            <a:ext cx="1995488" cy="844550"/>
          </a:xfrm>
          <a:prstGeom prst="rect">
            <a:avLst/>
          </a:prstGeom>
          <a:solidFill>
            <a:schemeClr val="bg1"/>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AU" sz="1600">
                <a:solidFill>
                  <a:srgbClr val="000000"/>
                </a:solidFill>
              </a:rPr>
              <a:t>Eco-Cement – No Capture during Manufacture</a:t>
            </a:r>
            <a:endParaRPr lang="en-US" sz="1600">
              <a:solidFill>
                <a:srgbClr val="000000"/>
              </a:solidFill>
            </a:endParaRPr>
          </a:p>
        </p:txBody>
      </p:sp>
      <p:sp>
        <p:nvSpPr>
          <p:cNvPr id="6" name="AutoShape 5"/>
          <p:cNvSpPr>
            <a:spLocks noChangeArrowheads="1"/>
          </p:cNvSpPr>
          <p:nvPr/>
        </p:nvSpPr>
        <p:spPr bwMode="auto">
          <a:xfrm rot="7827886">
            <a:off x="1451769" y="3067844"/>
            <a:ext cx="1787525" cy="1643063"/>
          </a:xfrm>
          <a:custGeom>
            <a:avLst/>
            <a:gdLst>
              <a:gd name="G0" fmla="+- -1837267 0 0"/>
              <a:gd name="G1" fmla="+- -7864066 0 0"/>
              <a:gd name="G2" fmla="+- -1837267 0 -7864066"/>
              <a:gd name="G3" fmla="+- 10800 0 0"/>
              <a:gd name="G4" fmla="+- 0 0 -1837267"/>
              <a:gd name="T0" fmla="*/ 360 256 1"/>
              <a:gd name="T1" fmla="*/ 0 256 1"/>
              <a:gd name="G5" fmla="+- G2 T0 T1"/>
              <a:gd name="G6" fmla="?: G2 G2 G5"/>
              <a:gd name="G7" fmla="+- 0 0 G6"/>
              <a:gd name="G8" fmla="+- 9574 0 0"/>
              <a:gd name="G9" fmla="+- 0 0 -7864066"/>
              <a:gd name="G10" fmla="+- 9574 0 2700"/>
              <a:gd name="G11" fmla="cos G10 -1837267"/>
              <a:gd name="G12" fmla="sin G10 -1837267"/>
              <a:gd name="G13" fmla="cos 13500 -1837267"/>
              <a:gd name="G14" fmla="sin 13500 -1837267"/>
              <a:gd name="G15" fmla="+- G11 10800 0"/>
              <a:gd name="G16" fmla="+- G12 10800 0"/>
              <a:gd name="G17" fmla="+- G13 10800 0"/>
              <a:gd name="G18" fmla="+- G14 10800 0"/>
              <a:gd name="G19" fmla="*/ 9574 1 2"/>
              <a:gd name="G20" fmla="+- G19 5400 0"/>
              <a:gd name="G21" fmla="cos G20 -1837267"/>
              <a:gd name="G22" fmla="sin G20 -1837267"/>
              <a:gd name="G23" fmla="+- G21 10800 0"/>
              <a:gd name="G24" fmla="+- G12 G23 G22"/>
              <a:gd name="G25" fmla="+- G22 G23 G11"/>
              <a:gd name="G26" fmla="cos 10800 -1837267"/>
              <a:gd name="G27" fmla="sin 10800 -1837267"/>
              <a:gd name="G28" fmla="cos 9574 -1837267"/>
              <a:gd name="G29" fmla="sin 9574 -1837267"/>
              <a:gd name="G30" fmla="+- G26 10800 0"/>
              <a:gd name="G31" fmla="+- G27 10800 0"/>
              <a:gd name="G32" fmla="+- G28 10800 0"/>
              <a:gd name="G33" fmla="+- G29 10800 0"/>
              <a:gd name="G34" fmla="+- G19 5400 0"/>
              <a:gd name="G35" fmla="cos G34 -7864066"/>
              <a:gd name="G36" fmla="sin G34 -7864066"/>
              <a:gd name="G37" fmla="+/ -7864066 -1837267 2"/>
              <a:gd name="T2" fmla="*/ 180 256 1"/>
              <a:gd name="T3" fmla="*/ 0 256 1"/>
              <a:gd name="G38" fmla="+- G37 T2 T3"/>
              <a:gd name="G39" fmla="?: G2 G37 G38"/>
              <a:gd name="G40" fmla="cos 10800 G39"/>
              <a:gd name="G41" fmla="sin 10800 G39"/>
              <a:gd name="G42" fmla="cos 9574 G39"/>
              <a:gd name="G43" fmla="sin 9574 G39"/>
              <a:gd name="G44" fmla="+- G40 10800 0"/>
              <a:gd name="G45" fmla="+- G41 10800 0"/>
              <a:gd name="G46" fmla="+- G42 10800 0"/>
              <a:gd name="G47" fmla="+- G43 10800 0"/>
              <a:gd name="G48" fmla="+- G35 10800 0"/>
              <a:gd name="G49" fmla="+- G36 10800 0"/>
              <a:gd name="T4" fmla="*/ 13774 w 21600"/>
              <a:gd name="T5" fmla="*/ 417 h 21600"/>
              <a:gd name="T6" fmla="*/ 5707 w 21600"/>
              <a:gd name="T7" fmla="*/ 1977 h 21600"/>
              <a:gd name="T8" fmla="*/ 13436 w 21600"/>
              <a:gd name="T9" fmla="*/ 1596 h 21600"/>
              <a:gd name="T10" fmla="*/ 22715 w 21600"/>
              <a:gd name="T11" fmla="*/ 4454 h 21600"/>
              <a:gd name="T12" fmla="*/ 21348 w 21600"/>
              <a:gd name="T13" fmla="*/ 8936 h 21600"/>
              <a:gd name="T14" fmla="*/ 16867 w 21600"/>
              <a:gd name="T15" fmla="*/ 7569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9250" y="6300"/>
                </a:moveTo>
                <a:cubicBezTo>
                  <a:pt x="17587" y="3177"/>
                  <a:pt x="14338" y="1226"/>
                  <a:pt x="10800" y="1226"/>
                </a:cubicBezTo>
                <a:cubicBezTo>
                  <a:pt x="9119" y="1225"/>
                  <a:pt x="7468" y="1668"/>
                  <a:pt x="6013" y="2508"/>
                </a:cubicBezTo>
                <a:lnTo>
                  <a:pt x="5400" y="1446"/>
                </a:lnTo>
                <a:cubicBezTo>
                  <a:pt x="7042" y="498"/>
                  <a:pt x="8904" y="-1"/>
                  <a:pt x="10800" y="0"/>
                </a:cubicBezTo>
                <a:cubicBezTo>
                  <a:pt x="14791" y="0"/>
                  <a:pt x="18456" y="2201"/>
                  <a:pt x="20332" y="5723"/>
                </a:cubicBezTo>
                <a:lnTo>
                  <a:pt x="22715" y="4454"/>
                </a:lnTo>
                <a:lnTo>
                  <a:pt x="21348" y="8936"/>
                </a:lnTo>
                <a:lnTo>
                  <a:pt x="16867" y="7569"/>
                </a:lnTo>
                <a:lnTo>
                  <a:pt x="19250" y="6300"/>
                </a:lnTo>
                <a:close/>
              </a:path>
            </a:pathLst>
          </a:custGeom>
          <a:gradFill rotWithShape="1">
            <a:gsLst>
              <a:gs pos="0">
                <a:srgbClr val="FFFF00"/>
              </a:gs>
              <a:gs pos="100000">
                <a:srgbClr val="33CCFF"/>
              </a:gs>
            </a:gsLst>
            <a:lin ang="0" scaled="1"/>
          </a:gra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AU"/>
          </a:p>
        </p:txBody>
      </p:sp>
      <p:sp>
        <p:nvSpPr>
          <p:cNvPr id="7" name="AutoShape 6"/>
          <p:cNvSpPr>
            <a:spLocks noChangeArrowheads="1"/>
          </p:cNvSpPr>
          <p:nvPr/>
        </p:nvSpPr>
        <p:spPr bwMode="auto">
          <a:xfrm rot="521418">
            <a:off x="1430338" y="3079750"/>
            <a:ext cx="1731962" cy="1698625"/>
          </a:xfrm>
          <a:custGeom>
            <a:avLst/>
            <a:gdLst>
              <a:gd name="G0" fmla="+- -1837267 0 0"/>
              <a:gd name="G1" fmla="+- -7864066 0 0"/>
              <a:gd name="G2" fmla="+- -1837267 0 -7864066"/>
              <a:gd name="G3" fmla="+- 10800 0 0"/>
              <a:gd name="G4" fmla="+- 0 0 -1837267"/>
              <a:gd name="T0" fmla="*/ 360 256 1"/>
              <a:gd name="T1" fmla="*/ 0 256 1"/>
              <a:gd name="G5" fmla="+- G2 T0 T1"/>
              <a:gd name="G6" fmla="?: G2 G2 G5"/>
              <a:gd name="G7" fmla="+- 0 0 G6"/>
              <a:gd name="G8" fmla="+- 9574 0 0"/>
              <a:gd name="G9" fmla="+- 0 0 -7864066"/>
              <a:gd name="G10" fmla="+- 9574 0 2700"/>
              <a:gd name="G11" fmla="cos G10 -1837267"/>
              <a:gd name="G12" fmla="sin G10 -1837267"/>
              <a:gd name="G13" fmla="cos 13500 -1837267"/>
              <a:gd name="G14" fmla="sin 13500 -1837267"/>
              <a:gd name="G15" fmla="+- G11 10800 0"/>
              <a:gd name="G16" fmla="+- G12 10800 0"/>
              <a:gd name="G17" fmla="+- G13 10800 0"/>
              <a:gd name="G18" fmla="+- G14 10800 0"/>
              <a:gd name="G19" fmla="*/ 9574 1 2"/>
              <a:gd name="G20" fmla="+- G19 5400 0"/>
              <a:gd name="G21" fmla="cos G20 -1837267"/>
              <a:gd name="G22" fmla="sin G20 -1837267"/>
              <a:gd name="G23" fmla="+- G21 10800 0"/>
              <a:gd name="G24" fmla="+- G12 G23 G22"/>
              <a:gd name="G25" fmla="+- G22 G23 G11"/>
              <a:gd name="G26" fmla="cos 10800 -1837267"/>
              <a:gd name="G27" fmla="sin 10800 -1837267"/>
              <a:gd name="G28" fmla="cos 9574 -1837267"/>
              <a:gd name="G29" fmla="sin 9574 -1837267"/>
              <a:gd name="G30" fmla="+- G26 10800 0"/>
              <a:gd name="G31" fmla="+- G27 10800 0"/>
              <a:gd name="G32" fmla="+- G28 10800 0"/>
              <a:gd name="G33" fmla="+- G29 10800 0"/>
              <a:gd name="G34" fmla="+- G19 5400 0"/>
              <a:gd name="G35" fmla="cos G34 -7864066"/>
              <a:gd name="G36" fmla="sin G34 -7864066"/>
              <a:gd name="G37" fmla="+/ -7864066 -1837267 2"/>
              <a:gd name="T2" fmla="*/ 180 256 1"/>
              <a:gd name="T3" fmla="*/ 0 256 1"/>
              <a:gd name="G38" fmla="+- G37 T2 T3"/>
              <a:gd name="G39" fmla="?: G2 G37 G38"/>
              <a:gd name="G40" fmla="cos 10800 G39"/>
              <a:gd name="G41" fmla="sin 10800 G39"/>
              <a:gd name="G42" fmla="cos 9574 G39"/>
              <a:gd name="G43" fmla="sin 9574 G39"/>
              <a:gd name="G44" fmla="+- G40 10800 0"/>
              <a:gd name="G45" fmla="+- G41 10800 0"/>
              <a:gd name="G46" fmla="+- G42 10800 0"/>
              <a:gd name="G47" fmla="+- G43 10800 0"/>
              <a:gd name="G48" fmla="+- G35 10800 0"/>
              <a:gd name="G49" fmla="+- G36 10800 0"/>
              <a:gd name="T4" fmla="*/ 13774 w 21600"/>
              <a:gd name="T5" fmla="*/ 417 h 21600"/>
              <a:gd name="T6" fmla="*/ 5707 w 21600"/>
              <a:gd name="T7" fmla="*/ 1977 h 21600"/>
              <a:gd name="T8" fmla="*/ 13436 w 21600"/>
              <a:gd name="T9" fmla="*/ 1596 h 21600"/>
              <a:gd name="T10" fmla="*/ 22715 w 21600"/>
              <a:gd name="T11" fmla="*/ 4454 h 21600"/>
              <a:gd name="T12" fmla="*/ 21348 w 21600"/>
              <a:gd name="T13" fmla="*/ 8936 h 21600"/>
              <a:gd name="T14" fmla="*/ 16867 w 21600"/>
              <a:gd name="T15" fmla="*/ 7569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9250" y="6300"/>
                </a:moveTo>
                <a:cubicBezTo>
                  <a:pt x="17587" y="3177"/>
                  <a:pt x="14338" y="1226"/>
                  <a:pt x="10800" y="1226"/>
                </a:cubicBezTo>
                <a:cubicBezTo>
                  <a:pt x="9119" y="1225"/>
                  <a:pt x="7468" y="1668"/>
                  <a:pt x="6013" y="2508"/>
                </a:cubicBezTo>
                <a:lnTo>
                  <a:pt x="5400" y="1446"/>
                </a:lnTo>
                <a:cubicBezTo>
                  <a:pt x="7042" y="498"/>
                  <a:pt x="8904" y="-1"/>
                  <a:pt x="10800" y="0"/>
                </a:cubicBezTo>
                <a:cubicBezTo>
                  <a:pt x="14791" y="0"/>
                  <a:pt x="18456" y="2201"/>
                  <a:pt x="20332" y="5723"/>
                </a:cubicBezTo>
                <a:lnTo>
                  <a:pt x="22715" y="4454"/>
                </a:lnTo>
                <a:lnTo>
                  <a:pt x="21348" y="8936"/>
                </a:lnTo>
                <a:lnTo>
                  <a:pt x="16867" y="7569"/>
                </a:lnTo>
                <a:lnTo>
                  <a:pt x="19250" y="6300"/>
                </a:lnTo>
                <a:close/>
              </a:path>
            </a:pathLst>
          </a:custGeom>
          <a:gradFill rotWithShape="1">
            <a:gsLst>
              <a:gs pos="0">
                <a:srgbClr val="FF0000"/>
              </a:gs>
              <a:gs pos="100000">
                <a:srgbClr val="FFFF00"/>
              </a:gs>
            </a:gsLst>
            <a:lin ang="0" scaled="1"/>
          </a:gra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AU"/>
          </a:p>
        </p:txBody>
      </p:sp>
      <p:sp>
        <p:nvSpPr>
          <p:cNvPr id="8" name="AutoShape 7"/>
          <p:cNvSpPr>
            <a:spLocks noChangeArrowheads="1"/>
          </p:cNvSpPr>
          <p:nvPr/>
        </p:nvSpPr>
        <p:spPr bwMode="auto">
          <a:xfrm rot="5572625" flipH="1">
            <a:off x="1546225" y="1649413"/>
            <a:ext cx="1487487" cy="1697038"/>
          </a:xfrm>
          <a:custGeom>
            <a:avLst/>
            <a:gdLst>
              <a:gd name="G0" fmla="+- -2086435 0 0"/>
              <a:gd name="G1" fmla="+- -10828005 0 0"/>
              <a:gd name="G2" fmla="+- -2086435 0 -10828005"/>
              <a:gd name="G3" fmla="+- 10800 0 0"/>
              <a:gd name="G4" fmla="+- 0 0 -2086435"/>
              <a:gd name="T0" fmla="*/ 360 256 1"/>
              <a:gd name="T1" fmla="*/ 0 256 1"/>
              <a:gd name="G5" fmla="+- G2 T0 T1"/>
              <a:gd name="G6" fmla="?: G2 G2 G5"/>
              <a:gd name="G7" fmla="+- 0 0 G6"/>
              <a:gd name="G8" fmla="+- 9492 0 0"/>
              <a:gd name="G9" fmla="+- 0 0 -10828005"/>
              <a:gd name="G10" fmla="+- 9492 0 2700"/>
              <a:gd name="G11" fmla="cos G10 -2086435"/>
              <a:gd name="G12" fmla="sin G10 -2086435"/>
              <a:gd name="G13" fmla="cos 13500 -2086435"/>
              <a:gd name="G14" fmla="sin 13500 -2086435"/>
              <a:gd name="G15" fmla="+- G11 10800 0"/>
              <a:gd name="G16" fmla="+- G12 10800 0"/>
              <a:gd name="G17" fmla="+- G13 10800 0"/>
              <a:gd name="G18" fmla="+- G14 10800 0"/>
              <a:gd name="G19" fmla="*/ 9492 1 2"/>
              <a:gd name="G20" fmla="+- G19 5400 0"/>
              <a:gd name="G21" fmla="cos G20 -2086435"/>
              <a:gd name="G22" fmla="sin G20 -2086435"/>
              <a:gd name="G23" fmla="+- G21 10800 0"/>
              <a:gd name="G24" fmla="+- G12 G23 G22"/>
              <a:gd name="G25" fmla="+- G22 G23 G11"/>
              <a:gd name="G26" fmla="cos 10800 -2086435"/>
              <a:gd name="G27" fmla="sin 10800 -2086435"/>
              <a:gd name="G28" fmla="cos 9492 -2086435"/>
              <a:gd name="G29" fmla="sin 9492 -2086435"/>
              <a:gd name="G30" fmla="+- G26 10800 0"/>
              <a:gd name="G31" fmla="+- G27 10800 0"/>
              <a:gd name="G32" fmla="+- G28 10800 0"/>
              <a:gd name="G33" fmla="+- G29 10800 0"/>
              <a:gd name="G34" fmla="+- G19 5400 0"/>
              <a:gd name="G35" fmla="cos G34 -10828005"/>
              <a:gd name="G36" fmla="sin G34 -10828005"/>
              <a:gd name="G37" fmla="+/ -10828005 -2086435 2"/>
              <a:gd name="T2" fmla="*/ 180 256 1"/>
              <a:gd name="T3" fmla="*/ 0 256 1"/>
              <a:gd name="G38" fmla="+- G37 T2 T3"/>
              <a:gd name="G39" fmla="?: G2 G37 G38"/>
              <a:gd name="G40" fmla="cos 10800 G39"/>
              <a:gd name="G41" fmla="sin 10800 G39"/>
              <a:gd name="G42" fmla="cos 9492 G39"/>
              <a:gd name="G43" fmla="sin 9492 G39"/>
              <a:gd name="G44" fmla="+- G40 10800 0"/>
              <a:gd name="G45" fmla="+- G41 10800 0"/>
              <a:gd name="G46" fmla="+- G42 10800 0"/>
              <a:gd name="G47" fmla="+- G43 10800 0"/>
              <a:gd name="G48" fmla="+- G35 10800 0"/>
              <a:gd name="G49" fmla="+- G36 10800 0"/>
              <a:gd name="T4" fmla="*/ 9198 w 21600"/>
              <a:gd name="T5" fmla="*/ 119 h 21600"/>
              <a:gd name="T6" fmla="*/ 989 w 21600"/>
              <a:gd name="T7" fmla="*/ 8212 h 21600"/>
              <a:gd name="T8" fmla="*/ 9392 w 21600"/>
              <a:gd name="T9" fmla="*/ 1412 h 21600"/>
              <a:gd name="T10" fmla="*/ 22269 w 21600"/>
              <a:gd name="T11" fmla="*/ 3678 h 21600"/>
              <a:gd name="T12" fmla="*/ 21188 w 21600"/>
              <a:gd name="T13" fmla="*/ 8297 h 21600"/>
              <a:gd name="T14" fmla="*/ 16570 w 21600"/>
              <a:gd name="T15" fmla="*/ 7217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863" y="5793"/>
                </a:moveTo>
                <a:cubicBezTo>
                  <a:pt x="17132" y="3004"/>
                  <a:pt x="14082" y="1308"/>
                  <a:pt x="10800" y="1308"/>
                </a:cubicBezTo>
                <a:cubicBezTo>
                  <a:pt x="6490" y="1307"/>
                  <a:pt x="2721" y="4211"/>
                  <a:pt x="1621" y="8378"/>
                </a:cubicBezTo>
                <a:lnTo>
                  <a:pt x="357" y="8045"/>
                </a:lnTo>
                <a:cubicBezTo>
                  <a:pt x="1608" y="3303"/>
                  <a:pt x="5896" y="-1"/>
                  <a:pt x="10800" y="0"/>
                </a:cubicBezTo>
                <a:cubicBezTo>
                  <a:pt x="14535" y="0"/>
                  <a:pt x="18004" y="1929"/>
                  <a:pt x="19975" y="5103"/>
                </a:cubicBezTo>
                <a:lnTo>
                  <a:pt x="22269" y="3678"/>
                </a:lnTo>
                <a:lnTo>
                  <a:pt x="21188" y="8297"/>
                </a:lnTo>
                <a:lnTo>
                  <a:pt x="16570" y="7217"/>
                </a:lnTo>
                <a:lnTo>
                  <a:pt x="18863" y="5793"/>
                </a:lnTo>
                <a:close/>
              </a:path>
            </a:pathLst>
          </a:custGeom>
          <a:gradFill rotWithShape="1">
            <a:gsLst>
              <a:gs pos="0">
                <a:srgbClr val="FFFF99"/>
              </a:gs>
              <a:gs pos="100000">
                <a:schemeClr val="bg1"/>
              </a:gs>
            </a:gsLst>
            <a:lin ang="0" scaled="1"/>
          </a:gra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a:p>
        </p:txBody>
      </p:sp>
      <p:sp>
        <p:nvSpPr>
          <p:cNvPr id="9" name="AutoShape 8"/>
          <p:cNvSpPr>
            <a:spLocks noChangeArrowheads="1"/>
          </p:cNvSpPr>
          <p:nvPr/>
        </p:nvSpPr>
        <p:spPr bwMode="auto">
          <a:xfrm rot="13668818" flipH="1">
            <a:off x="654051" y="1419225"/>
            <a:ext cx="1778000" cy="2047875"/>
          </a:xfrm>
          <a:custGeom>
            <a:avLst/>
            <a:gdLst>
              <a:gd name="G0" fmla="+- -2758562 0 0"/>
              <a:gd name="G1" fmla="+- 7133495 0 0"/>
              <a:gd name="G2" fmla="+- -2758562 0 7133495"/>
              <a:gd name="G3" fmla="+- 10800 0 0"/>
              <a:gd name="G4" fmla="+- 0 0 -2758562"/>
              <a:gd name="T0" fmla="*/ 360 256 1"/>
              <a:gd name="T1" fmla="*/ 0 256 1"/>
              <a:gd name="G5" fmla="+- G2 T0 T1"/>
              <a:gd name="G6" fmla="?: G2 G2 G5"/>
              <a:gd name="G7" fmla="+- 0 0 G6"/>
              <a:gd name="G8" fmla="+- 9604 0 0"/>
              <a:gd name="G9" fmla="+- 0 0 7133495"/>
              <a:gd name="G10" fmla="+- 9604 0 2700"/>
              <a:gd name="G11" fmla="cos G10 -2758562"/>
              <a:gd name="G12" fmla="sin G10 -2758562"/>
              <a:gd name="G13" fmla="cos 13500 -2758562"/>
              <a:gd name="G14" fmla="sin 13500 -2758562"/>
              <a:gd name="G15" fmla="+- G11 10800 0"/>
              <a:gd name="G16" fmla="+- G12 10800 0"/>
              <a:gd name="G17" fmla="+- G13 10800 0"/>
              <a:gd name="G18" fmla="+- G14 10800 0"/>
              <a:gd name="G19" fmla="*/ 9604 1 2"/>
              <a:gd name="G20" fmla="+- G19 5400 0"/>
              <a:gd name="G21" fmla="cos G20 -2758562"/>
              <a:gd name="G22" fmla="sin G20 -2758562"/>
              <a:gd name="G23" fmla="+- G21 10800 0"/>
              <a:gd name="G24" fmla="+- G12 G23 G22"/>
              <a:gd name="G25" fmla="+- G22 G23 G11"/>
              <a:gd name="G26" fmla="cos 10800 -2758562"/>
              <a:gd name="G27" fmla="sin 10800 -2758562"/>
              <a:gd name="G28" fmla="cos 9604 -2758562"/>
              <a:gd name="G29" fmla="sin 9604 -2758562"/>
              <a:gd name="G30" fmla="+- G26 10800 0"/>
              <a:gd name="G31" fmla="+- G27 10800 0"/>
              <a:gd name="G32" fmla="+- G28 10800 0"/>
              <a:gd name="G33" fmla="+- G29 10800 0"/>
              <a:gd name="G34" fmla="+- G19 5400 0"/>
              <a:gd name="G35" fmla="cos G34 7133495"/>
              <a:gd name="G36" fmla="sin G34 7133495"/>
              <a:gd name="G37" fmla="+/ 7133495 -2758562 2"/>
              <a:gd name="T2" fmla="*/ 180 256 1"/>
              <a:gd name="T3" fmla="*/ 0 256 1"/>
              <a:gd name="G38" fmla="+- G37 T2 T3"/>
              <a:gd name="G39" fmla="?: G2 G37 G38"/>
              <a:gd name="G40" fmla="cos 10800 G39"/>
              <a:gd name="G41" fmla="sin 10800 G39"/>
              <a:gd name="G42" fmla="cos 9604 G39"/>
              <a:gd name="G43" fmla="sin 9604 G39"/>
              <a:gd name="G44" fmla="+- G40 10800 0"/>
              <a:gd name="G45" fmla="+- G41 10800 0"/>
              <a:gd name="G46" fmla="+- G42 10800 0"/>
              <a:gd name="G47" fmla="+- G43 10800 0"/>
              <a:gd name="G48" fmla="+- G35 10800 0"/>
              <a:gd name="G49" fmla="+- G36 10800 0"/>
              <a:gd name="T4" fmla="*/ 1781 w 21600"/>
              <a:gd name="T5" fmla="*/ 4858 h 21600"/>
              <a:gd name="T6" fmla="*/ 7504 w 21600"/>
              <a:gd name="T7" fmla="*/ 20454 h 21600"/>
              <a:gd name="T8" fmla="*/ 2780 w 21600"/>
              <a:gd name="T9" fmla="*/ 5516 h 21600"/>
              <a:gd name="T10" fmla="*/ 20817 w 21600"/>
              <a:gd name="T11" fmla="*/ 1750 h 21600"/>
              <a:gd name="T12" fmla="*/ 20581 w 21600"/>
              <a:gd name="T13" fmla="*/ 6408 h 21600"/>
              <a:gd name="T14" fmla="*/ 15923 w 21600"/>
              <a:gd name="T15" fmla="*/ 617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7926" y="4362"/>
                </a:moveTo>
                <a:cubicBezTo>
                  <a:pt x="16105" y="2346"/>
                  <a:pt x="13516" y="1196"/>
                  <a:pt x="10800" y="1196"/>
                </a:cubicBezTo>
                <a:cubicBezTo>
                  <a:pt x="5495" y="1196"/>
                  <a:pt x="1196" y="5495"/>
                  <a:pt x="1196" y="10800"/>
                </a:cubicBezTo>
                <a:cubicBezTo>
                  <a:pt x="1195" y="14908"/>
                  <a:pt x="3809" y="18561"/>
                  <a:pt x="7697" y="19888"/>
                </a:cubicBezTo>
                <a:lnTo>
                  <a:pt x="7310" y="21020"/>
                </a:lnTo>
                <a:cubicBezTo>
                  <a:pt x="2938" y="19528"/>
                  <a:pt x="0" y="15419"/>
                  <a:pt x="0" y="10800"/>
                </a:cubicBezTo>
                <a:cubicBezTo>
                  <a:pt x="0" y="4835"/>
                  <a:pt x="4835" y="0"/>
                  <a:pt x="10800" y="0"/>
                </a:cubicBezTo>
                <a:cubicBezTo>
                  <a:pt x="13854" y="-1"/>
                  <a:pt x="16766" y="1293"/>
                  <a:pt x="18814" y="3560"/>
                </a:cubicBezTo>
                <a:lnTo>
                  <a:pt x="20817" y="1750"/>
                </a:lnTo>
                <a:lnTo>
                  <a:pt x="20581" y="6408"/>
                </a:lnTo>
                <a:lnTo>
                  <a:pt x="15923" y="6172"/>
                </a:lnTo>
                <a:lnTo>
                  <a:pt x="17926" y="4362"/>
                </a:lnTo>
                <a:close/>
              </a:path>
            </a:pathLst>
          </a:custGeom>
          <a:gradFill rotWithShape="1">
            <a:gsLst>
              <a:gs pos="0">
                <a:srgbClr val="FFFF99"/>
              </a:gs>
              <a:gs pos="100000">
                <a:schemeClr val="bg1"/>
              </a:gs>
            </a:gsLst>
            <a:lin ang="0" scaled="1"/>
          </a:gra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a:p>
        </p:txBody>
      </p:sp>
      <p:sp>
        <p:nvSpPr>
          <p:cNvPr id="10" name="Text Box 9"/>
          <p:cNvSpPr txBox="1">
            <a:spLocks noChangeArrowheads="1"/>
          </p:cNvSpPr>
          <p:nvPr/>
        </p:nvSpPr>
        <p:spPr bwMode="auto">
          <a:xfrm>
            <a:off x="1989138" y="1563688"/>
            <a:ext cx="587375" cy="355600"/>
          </a:xfrm>
          <a:prstGeom prst="rect">
            <a:avLst/>
          </a:prstGeom>
          <a:solidFill>
            <a:srgbClr val="C0C0C0"/>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AU" sz="1600">
                <a:solidFill>
                  <a:srgbClr val="000000"/>
                </a:solidFill>
              </a:rPr>
              <a:t>CO</a:t>
            </a:r>
            <a:r>
              <a:rPr lang="en-AU" sz="1600" baseline="-25000">
                <a:solidFill>
                  <a:srgbClr val="000000"/>
                </a:solidFill>
              </a:rPr>
              <a:t>2</a:t>
            </a:r>
            <a:endParaRPr lang="en-US" sz="1600" baseline="-25000">
              <a:solidFill>
                <a:srgbClr val="000000"/>
              </a:solidFill>
            </a:endParaRPr>
          </a:p>
        </p:txBody>
      </p:sp>
      <p:sp>
        <p:nvSpPr>
          <p:cNvPr id="11" name="AutoShape 10"/>
          <p:cNvSpPr>
            <a:spLocks noChangeArrowheads="1"/>
          </p:cNvSpPr>
          <p:nvPr/>
        </p:nvSpPr>
        <p:spPr bwMode="auto">
          <a:xfrm rot="7827886">
            <a:off x="5987256" y="3018632"/>
            <a:ext cx="1787525" cy="1643062"/>
          </a:xfrm>
          <a:custGeom>
            <a:avLst/>
            <a:gdLst>
              <a:gd name="G0" fmla="+- -1837267 0 0"/>
              <a:gd name="G1" fmla="+- -7864066 0 0"/>
              <a:gd name="G2" fmla="+- -1837267 0 -7864066"/>
              <a:gd name="G3" fmla="+- 10800 0 0"/>
              <a:gd name="G4" fmla="+- 0 0 -1837267"/>
              <a:gd name="T0" fmla="*/ 360 256 1"/>
              <a:gd name="T1" fmla="*/ 0 256 1"/>
              <a:gd name="G5" fmla="+- G2 T0 T1"/>
              <a:gd name="G6" fmla="?: G2 G2 G5"/>
              <a:gd name="G7" fmla="+- 0 0 G6"/>
              <a:gd name="G8" fmla="+- 9574 0 0"/>
              <a:gd name="G9" fmla="+- 0 0 -7864066"/>
              <a:gd name="G10" fmla="+- 9574 0 2700"/>
              <a:gd name="G11" fmla="cos G10 -1837267"/>
              <a:gd name="G12" fmla="sin G10 -1837267"/>
              <a:gd name="G13" fmla="cos 13500 -1837267"/>
              <a:gd name="G14" fmla="sin 13500 -1837267"/>
              <a:gd name="G15" fmla="+- G11 10800 0"/>
              <a:gd name="G16" fmla="+- G12 10800 0"/>
              <a:gd name="G17" fmla="+- G13 10800 0"/>
              <a:gd name="G18" fmla="+- G14 10800 0"/>
              <a:gd name="G19" fmla="*/ 9574 1 2"/>
              <a:gd name="G20" fmla="+- G19 5400 0"/>
              <a:gd name="G21" fmla="cos G20 -1837267"/>
              <a:gd name="G22" fmla="sin G20 -1837267"/>
              <a:gd name="G23" fmla="+- G21 10800 0"/>
              <a:gd name="G24" fmla="+- G12 G23 G22"/>
              <a:gd name="G25" fmla="+- G22 G23 G11"/>
              <a:gd name="G26" fmla="cos 10800 -1837267"/>
              <a:gd name="G27" fmla="sin 10800 -1837267"/>
              <a:gd name="G28" fmla="cos 9574 -1837267"/>
              <a:gd name="G29" fmla="sin 9574 -1837267"/>
              <a:gd name="G30" fmla="+- G26 10800 0"/>
              <a:gd name="G31" fmla="+- G27 10800 0"/>
              <a:gd name="G32" fmla="+- G28 10800 0"/>
              <a:gd name="G33" fmla="+- G29 10800 0"/>
              <a:gd name="G34" fmla="+- G19 5400 0"/>
              <a:gd name="G35" fmla="cos G34 -7864066"/>
              <a:gd name="G36" fmla="sin G34 -7864066"/>
              <a:gd name="G37" fmla="+/ -7864066 -1837267 2"/>
              <a:gd name="T2" fmla="*/ 180 256 1"/>
              <a:gd name="T3" fmla="*/ 0 256 1"/>
              <a:gd name="G38" fmla="+- G37 T2 T3"/>
              <a:gd name="G39" fmla="?: G2 G37 G38"/>
              <a:gd name="G40" fmla="cos 10800 G39"/>
              <a:gd name="G41" fmla="sin 10800 G39"/>
              <a:gd name="G42" fmla="cos 9574 G39"/>
              <a:gd name="G43" fmla="sin 9574 G39"/>
              <a:gd name="G44" fmla="+- G40 10800 0"/>
              <a:gd name="G45" fmla="+- G41 10800 0"/>
              <a:gd name="G46" fmla="+- G42 10800 0"/>
              <a:gd name="G47" fmla="+- G43 10800 0"/>
              <a:gd name="G48" fmla="+- G35 10800 0"/>
              <a:gd name="G49" fmla="+- G36 10800 0"/>
              <a:gd name="T4" fmla="*/ 13774 w 21600"/>
              <a:gd name="T5" fmla="*/ 417 h 21600"/>
              <a:gd name="T6" fmla="*/ 5707 w 21600"/>
              <a:gd name="T7" fmla="*/ 1977 h 21600"/>
              <a:gd name="T8" fmla="*/ 13436 w 21600"/>
              <a:gd name="T9" fmla="*/ 1596 h 21600"/>
              <a:gd name="T10" fmla="*/ 22715 w 21600"/>
              <a:gd name="T11" fmla="*/ 4454 h 21600"/>
              <a:gd name="T12" fmla="*/ 21348 w 21600"/>
              <a:gd name="T13" fmla="*/ 8936 h 21600"/>
              <a:gd name="T14" fmla="*/ 16867 w 21600"/>
              <a:gd name="T15" fmla="*/ 7569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9250" y="6300"/>
                </a:moveTo>
                <a:cubicBezTo>
                  <a:pt x="17587" y="3177"/>
                  <a:pt x="14338" y="1226"/>
                  <a:pt x="10800" y="1226"/>
                </a:cubicBezTo>
                <a:cubicBezTo>
                  <a:pt x="9119" y="1225"/>
                  <a:pt x="7468" y="1668"/>
                  <a:pt x="6013" y="2508"/>
                </a:cubicBezTo>
                <a:lnTo>
                  <a:pt x="5400" y="1446"/>
                </a:lnTo>
                <a:cubicBezTo>
                  <a:pt x="7042" y="498"/>
                  <a:pt x="8904" y="-1"/>
                  <a:pt x="10800" y="0"/>
                </a:cubicBezTo>
                <a:cubicBezTo>
                  <a:pt x="14791" y="0"/>
                  <a:pt x="18456" y="2201"/>
                  <a:pt x="20332" y="5723"/>
                </a:cubicBezTo>
                <a:lnTo>
                  <a:pt x="22715" y="4454"/>
                </a:lnTo>
                <a:lnTo>
                  <a:pt x="21348" y="8936"/>
                </a:lnTo>
                <a:lnTo>
                  <a:pt x="16867" y="7569"/>
                </a:lnTo>
                <a:lnTo>
                  <a:pt x="19250" y="6300"/>
                </a:lnTo>
                <a:close/>
              </a:path>
            </a:pathLst>
          </a:custGeom>
          <a:gradFill rotWithShape="1">
            <a:gsLst>
              <a:gs pos="0">
                <a:srgbClr val="FFFF00"/>
              </a:gs>
              <a:gs pos="100000">
                <a:srgbClr val="33CCFF"/>
              </a:gs>
            </a:gsLst>
            <a:lin ang="0" scaled="1"/>
          </a:gra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AU"/>
          </a:p>
        </p:txBody>
      </p:sp>
      <p:sp>
        <p:nvSpPr>
          <p:cNvPr id="12" name="AutoShape 11"/>
          <p:cNvSpPr>
            <a:spLocks noChangeArrowheads="1"/>
          </p:cNvSpPr>
          <p:nvPr/>
        </p:nvSpPr>
        <p:spPr bwMode="auto">
          <a:xfrm rot="521418">
            <a:off x="5965825" y="3030538"/>
            <a:ext cx="1731963" cy="1698625"/>
          </a:xfrm>
          <a:custGeom>
            <a:avLst/>
            <a:gdLst>
              <a:gd name="G0" fmla="+- -1837267 0 0"/>
              <a:gd name="G1" fmla="+- -7864066 0 0"/>
              <a:gd name="G2" fmla="+- -1837267 0 -7864066"/>
              <a:gd name="G3" fmla="+- 10800 0 0"/>
              <a:gd name="G4" fmla="+- 0 0 -1837267"/>
              <a:gd name="T0" fmla="*/ 360 256 1"/>
              <a:gd name="T1" fmla="*/ 0 256 1"/>
              <a:gd name="G5" fmla="+- G2 T0 T1"/>
              <a:gd name="G6" fmla="?: G2 G2 G5"/>
              <a:gd name="G7" fmla="+- 0 0 G6"/>
              <a:gd name="G8" fmla="+- 9574 0 0"/>
              <a:gd name="G9" fmla="+- 0 0 -7864066"/>
              <a:gd name="G10" fmla="+- 9574 0 2700"/>
              <a:gd name="G11" fmla="cos G10 -1837267"/>
              <a:gd name="G12" fmla="sin G10 -1837267"/>
              <a:gd name="G13" fmla="cos 13500 -1837267"/>
              <a:gd name="G14" fmla="sin 13500 -1837267"/>
              <a:gd name="G15" fmla="+- G11 10800 0"/>
              <a:gd name="G16" fmla="+- G12 10800 0"/>
              <a:gd name="G17" fmla="+- G13 10800 0"/>
              <a:gd name="G18" fmla="+- G14 10800 0"/>
              <a:gd name="G19" fmla="*/ 9574 1 2"/>
              <a:gd name="G20" fmla="+- G19 5400 0"/>
              <a:gd name="G21" fmla="cos G20 -1837267"/>
              <a:gd name="G22" fmla="sin G20 -1837267"/>
              <a:gd name="G23" fmla="+- G21 10800 0"/>
              <a:gd name="G24" fmla="+- G12 G23 G22"/>
              <a:gd name="G25" fmla="+- G22 G23 G11"/>
              <a:gd name="G26" fmla="cos 10800 -1837267"/>
              <a:gd name="G27" fmla="sin 10800 -1837267"/>
              <a:gd name="G28" fmla="cos 9574 -1837267"/>
              <a:gd name="G29" fmla="sin 9574 -1837267"/>
              <a:gd name="G30" fmla="+- G26 10800 0"/>
              <a:gd name="G31" fmla="+- G27 10800 0"/>
              <a:gd name="G32" fmla="+- G28 10800 0"/>
              <a:gd name="G33" fmla="+- G29 10800 0"/>
              <a:gd name="G34" fmla="+- G19 5400 0"/>
              <a:gd name="G35" fmla="cos G34 -7864066"/>
              <a:gd name="G36" fmla="sin G34 -7864066"/>
              <a:gd name="G37" fmla="+/ -7864066 -1837267 2"/>
              <a:gd name="T2" fmla="*/ 180 256 1"/>
              <a:gd name="T3" fmla="*/ 0 256 1"/>
              <a:gd name="G38" fmla="+- G37 T2 T3"/>
              <a:gd name="G39" fmla="?: G2 G37 G38"/>
              <a:gd name="G40" fmla="cos 10800 G39"/>
              <a:gd name="G41" fmla="sin 10800 G39"/>
              <a:gd name="G42" fmla="cos 9574 G39"/>
              <a:gd name="G43" fmla="sin 9574 G39"/>
              <a:gd name="G44" fmla="+- G40 10800 0"/>
              <a:gd name="G45" fmla="+- G41 10800 0"/>
              <a:gd name="G46" fmla="+- G42 10800 0"/>
              <a:gd name="G47" fmla="+- G43 10800 0"/>
              <a:gd name="G48" fmla="+- G35 10800 0"/>
              <a:gd name="G49" fmla="+- G36 10800 0"/>
              <a:gd name="T4" fmla="*/ 13774 w 21600"/>
              <a:gd name="T5" fmla="*/ 417 h 21600"/>
              <a:gd name="T6" fmla="*/ 5707 w 21600"/>
              <a:gd name="T7" fmla="*/ 1977 h 21600"/>
              <a:gd name="T8" fmla="*/ 13436 w 21600"/>
              <a:gd name="T9" fmla="*/ 1596 h 21600"/>
              <a:gd name="T10" fmla="*/ 22715 w 21600"/>
              <a:gd name="T11" fmla="*/ 4454 h 21600"/>
              <a:gd name="T12" fmla="*/ 21348 w 21600"/>
              <a:gd name="T13" fmla="*/ 8936 h 21600"/>
              <a:gd name="T14" fmla="*/ 16867 w 21600"/>
              <a:gd name="T15" fmla="*/ 7569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9250" y="6300"/>
                </a:moveTo>
                <a:cubicBezTo>
                  <a:pt x="17587" y="3177"/>
                  <a:pt x="14338" y="1226"/>
                  <a:pt x="10800" y="1226"/>
                </a:cubicBezTo>
                <a:cubicBezTo>
                  <a:pt x="9119" y="1225"/>
                  <a:pt x="7468" y="1668"/>
                  <a:pt x="6013" y="2508"/>
                </a:cubicBezTo>
                <a:lnTo>
                  <a:pt x="5400" y="1446"/>
                </a:lnTo>
                <a:cubicBezTo>
                  <a:pt x="7042" y="498"/>
                  <a:pt x="8904" y="-1"/>
                  <a:pt x="10800" y="0"/>
                </a:cubicBezTo>
                <a:cubicBezTo>
                  <a:pt x="14791" y="0"/>
                  <a:pt x="18456" y="2201"/>
                  <a:pt x="20332" y="5723"/>
                </a:cubicBezTo>
                <a:lnTo>
                  <a:pt x="22715" y="4454"/>
                </a:lnTo>
                <a:lnTo>
                  <a:pt x="21348" y="8936"/>
                </a:lnTo>
                <a:lnTo>
                  <a:pt x="16867" y="7569"/>
                </a:lnTo>
                <a:lnTo>
                  <a:pt x="19250" y="6300"/>
                </a:lnTo>
                <a:close/>
              </a:path>
            </a:pathLst>
          </a:custGeom>
          <a:gradFill rotWithShape="1">
            <a:gsLst>
              <a:gs pos="0">
                <a:srgbClr val="FF0000"/>
              </a:gs>
              <a:gs pos="100000">
                <a:srgbClr val="FFFF00"/>
              </a:gs>
            </a:gsLst>
            <a:lin ang="0" scaled="1"/>
          </a:gra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AU"/>
          </a:p>
        </p:txBody>
      </p:sp>
      <p:sp>
        <p:nvSpPr>
          <p:cNvPr id="13" name="AutoShape 12"/>
          <p:cNvSpPr>
            <a:spLocks noChangeArrowheads="1"/>
          </p:cNvSpPr>
          <p:nvPr/>
        </p:nvSpPr>
        <p:spPr bwMode="auto">
          <a:xfrm rot="15061913">
            <a:off x="5930106" y="3059907"/>
            <a:ext cx="1787525" cy="1643062"/>
          </a:xfrm>
          <a:custGeom>
            <a:avLst/>
            <a:gdLst>
              <a:gd name="G0" fmla="+- -1837267 0 0"/>
              <a:gd name="G1" fmla="+- -7864066 0 0"/>
              <a:gd name="G2" fmla="+- -1837267 0 -7864066"/>
              <a:gd name="G3" fmla="+- 10800 0 0"/>
              <a:gd name="G4" fmla="+- 0 0 -1837267"/>
              <a:gd name="T0" fmla="*/ 360 256 1"/>
              <a:gd name="T1" fmla="*/ 0 256 1"/>
              <a:gd name="G5" fmla="+- G2 T0 T1"/>
              <a:gd name="G6" fmla="?: G2 G2 G5"/>
              <a:gd name="G7" fmla="+- 0 0 G6"/>
              <a:gd name="G8" fmla="+- 9574 0 0"/>
              <a:gd name="G9" fmla="+- 0 0 -7864066"/>
              <a:gd name="G10" fmla="+- 9574 0 2700"/>
              <a:gd name="G11" fmla="cos G10 -1837267"/>
              <a:gd name="G12" fmla="sin G10 -1837267"/>
              <a:gd name="G13" fmla="cos 13500 -1837267"/>
              <a:gd name="G14" fmla="sin 13500 -1837267"/>
              <a:gd name="G15" fmla="+- G11 10800 0"/>
              <a:gd name="G16" fmla="+- G12 10800 0"/>
              <a:gd name="G17" fmla="+- G13 10800 0"/>
              <a:gd name="G18" fmla="+- G14 10800 0"/>
              <a:gd name="G19" fmla="*/ 9574 1 2"/>
              <a:gd name="G20" fmla="+- G19 5400 0"/>
              <a:gd name="G21" fmla="cos G20 -1837267"/>
              <a:gd name="G22" fmla="sin G20 -1837267"/>
              <a:gd name="G23" fmla="+- G21 10800 0"/>
              <a:gd name="G24" fmla="+- G12 G23 G22"/>
              <a:gd name="G25" fmla="+- G22 G23 G11"/>
              <a:gd name="G26" fmla="cos 10800 -1837267"/>
              <a:gd name="G27" fmla="sin 10800 -1837267"/>
              <a:gd name="G28" fmla="cos 9574 -1837267"/>
              <a:gd name="G29" fmla="sin 9574 -1837267"/>
              <a:gd name="G30" fmla="+- G26 10800 0"/>
              <a:gd name="G31" fmla="+- G27 10800 0"/>
              <a:gd name="G32" fmla="+- G28 10800 0"/>
              <a:gd name="G33" fmla="+- G29 10800 0"/>
              <a:gd name="G34" fmla="+- G19 5400 0"/>
              <a:gd name="G35" fmla="cos G34 -7864066"/>
              <a:gd name="G36" fmla="sin G34 -7864066"/>
              <a:gd name="G37" fmla="+/ -7864066 -1837267 2"/>
              <a:gd name="T2" fmla="*/ 180 256 1"/>
              <a:gd name="T3" fmla="*/ 0 256 1"/>
              <a:gd name="G38" fmla="+- G37 T2 T3"/>
              <a:gd name="G39" fmla="?: G2 G37 G38"/>
              <a:gd name="G40" fmla="cos 10800 G39"/>
              <a:gd name="G41" fmla="sin 10800 G39"/>
              <a:gd name="G42" fmla="cos 9574 G39"/>
              <a:gd name="G43" fmla="sin 9574 G39"/>
              <a:gd name="G44" fmla="+- G40 10800 0"/>
              <a:gd name="G45" fmla="+- G41 10800 0"/>
              <a:gd name="G46" fmla="+- G42 10800 0"/>
              <a:gd name="G47" fmla="+- G43 10800 0"/>
              <a:gd name="G48" fmla="+- G35 10800 0"/>
              <a:gd name="G49" fmla="+- G36 10800 0"/>
              <a:gd name="T4" fmla="*/ 13774 w 21600"/>
              <a:gd name="T5" fmla="*/ 417 h 21600"/>
              <a:gd name="T6" fmla="*/ 5707 w 21600"/>
              <a:gd name="T7" fmla="*/ 1977 h 21600"/>
              <a:gd name="T8" fmla="*/ 13436 w 21600"/>
              <a:gd name="T9" fmla="*/ 1596 h 21600"/>
              <a:gd name="T10" fmla="*/ 22715 w 21600"/>
              <a:gd name="T11" fmla="*/ 4454 h 21600"/>
              <a:gd name="T12" fmla="*/ 21348 w 21600"/>
              <a:gd name="T13" fmla="*/ 8936 h 21600"/>
              <a:gd name="T14" fmla="*/ 16867 w 21600"/>
              <a:gd name="T15" fmla="*/ 7569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9250" y="6300"/>
                </a:moveTo>
                <a:cubicBezTo>
                  <a:pt x="17587" y="3177"/>
                  <a:pt x="14338" y="1226"/>
                  <a:pt x="10800" y="1226"/>
                </a:cubicBezTo>
                <a:cubicBezTo>
                  <a:pt x="9119" y="1225"/>
                  <a:pt x="7468" y="1668"/>
                  <a:pt x="6013" y="2508"/>
                </a:cubicBezTo>
                <a:lnTo>
                  <a:pt x="5400" y="1446"/>
                </a:lnTo>
                <a:cubicBezTo>
                  <a:pt x="7042" y="498"/>
                  <a:pt x="8904" y="-1"/>
                  <a:pt x="10800" y="0"/>
                </a:cubicBezTo>
                <a:cubicBezTo>
                  <a:pt x="14791" y="0"/>
                  <a:pt x="18456" y="2201"/>
                  <a:pt x="20332" y="5723"/>
                </a:cubicBezTo>
                <a:lnTo>
                  <a:pt x="22715" y="4454"/>
                </a:lnTo>
                <a:lnTo>
                  <a:pt x="21348" y="8936"/>
                </a:lnTo>
                <a:lnTo>
                  <a:pt x="16867" y="7569"/>
                </a:lnTo>
                <a:lnTo>
                  <a:pt x="19250" y="6300"/>
                </a:lnTo>
                <a:close/>
              </a:path>
            </a:pathLst>
          </a:custGeom>
          <a:gradFill rotWithShape="1">
            <a:gsLst>
              <a:gs pos="0">
                <a:srgbClr val="33CCFF"/>
              </a:gs>
              <a:gs pos="100000">
                <a:srgbClr val="FF0000"/>
              </a:gs>
            </a:gsLst>
            <a:lin ang="0" scaled="1"/>
          </a:gra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AU"/>
          </a:p>
        </p:txBody>
      </p:sp>
      <p:sp>
        <p:nvSpPr>
          <p:cNvPr id="14" name="AutoShape 13"/>
          <p:cNvSpPr>
            <a:spLocks noChangeArrowheads="1"/>
          </p:cNvSpPr>
          <p:nvPr/>
        </p:nvSpPr>
        <p:spPr bwMode="auto">
          <a:xfrm rot="8445144" flipH="1">
            <a:off x="4598988" y="2112963"/>
            <a:ext cx="1730375" cy="1697037"/>
          </a:xfrm>
          <a:custGeom>
            <a:avLst/>
            <a:gdLst>
              <a:gd name="G0" fmla="+- -4936090 0 0"/>
              <a:gd name="G1" fmla="+- -8723397 0 0"/>
              <a:gd name="G2" fmla="+- -4936090 0 -8723397"/>
              <a:gd name="G3" fmla="+- 10800 0 0"/>
              <a:gd name="G4" fmla="+- 0 0 -4936090"/>
              <a:gd name="T0" fmla="*/ 360 256 1"/>
              <a:gd name="T1" fmla="*/ 0 256 1"/>
              <a:gd name="G5" fmla="+- G2 T0 T1"/>
              <a:gd name="G6" fmla="?: G2 G2 G5"/>
              <a:gd name="G7" fmla="+- 0 0 G6"/>
              <a:gd name="G8" fmla="+- 9501 0 0"/>
              <a:gd name="G9" fmla="+- 0 0 -8723397"/>
              <a:gd name="G10" fmla="+- 9501 0 2700"/>
              <a:gd name="G11" fmla="cos G10 -4936090"/>
              <a:gd name="G12" fmla="sin G10 -4936090"/>
              <a:gd name="G13" fmla="cos 13500 -4936090"/>
              <a:gd name="G14" fmla="sin 13500 -4936090"/>
              <a:gd name="G15" fmla="+- G11 10800 0"/>
              <a:gd name="G16" fmla="+- G12 10800 0"/>
              <a:gd name="G17" fmla="+- G13 10800 0"/>
              <a:gd name="G18" fmla="+- G14 10800 0"/>
              <a:gd name="G19" fmla="*/ 9501 1 2"/>
              <a:gd name="G20" fmla="+- G19 5400 0"/>
              <a:gd name="G21" fmla="cos G20 -4936090"/>
              <a:gd name="G22" fmla="sin G20 -4936090"/>
              <a:gd name="G23" fmla="+- G21 10800 0"/>
              <a:gd name="G24" fmla="+- G12 G23 G22"/>
              <a:gd name="G25" fmla="+- G22 G23 G11"/>
              <a:gd name="G26" fmla="cos 10800 -4936090"/>
              <a:gd name="G27" fmla="sin 10800 -4936090"/>
              <a:gd name="G28" fmla="cos 9501 -4936090"/>
              <a:gd name="G29" fmla="sin 9501 -4936090"/>
              <a:gd name="G30" fmla="+- G26 10800 0"/>
              <a:gd name="G31" fmla="+- G27 10800 0"/>
              <a:gd name="G32" fmla="+- G28 10800 0"/>
              <a:gd name="G33" fmla="+- G29 10800 0"/>
              <a:gd name="G34" fmla="+- G19 5400 0"/>
              <a:gd name="G35" fmla="cos G34 -8723397"/>
              <a:gd name="G36" fmla="sin G34 -8723397"/>
              <a:gd name="G37" fmla="+/ -8723397 -4936090 2"/>
              <a:gd name="T2" fmla="*/ 180 256 1"/>
              <a:gd name="T3" fmla="*/ 0 256 1"/>
              <a:gd name="G38" fmla="+- G37 T2 T3"/>
              <a:gd name="G39" fmla="?: G2 G37 G38"/>
              <a:gd name="G40" fmla="cos 10800 G39"/>
              <a:gd name="G41" fmla="sin 10800 G39"/>
              <a:gd name="G42" fmla="cos 9501 G39"/>
              <a:gd name="G43" fmla="sin 9501 G39"/>
              <a:gd name="G44" fmla="+- G40 10800 0"/>
              <a:gd name="G45" fmla="+- G41 10800 0"/>
              <a:gd name="G46" fmla="+- G42 10800 0"/>
              <a:gd name="G47" fmla="+- G43 10800 0"/>
              <a:gd name="G48" fmla="+- G35 10800 0"/>
              <a:gd name="G49" fmla="+- G36 10800 0"/>
              <a:gd name="T4" fmla="*/ 8148 w 21600"/>
              <a:gd name="T5" fmla="*/ 330 h 21600"/>
              <a:gd name="T6" fmla="*/ 3862 w 21600"/>
              <a:gd name="T7" fmla="*/ 3389 h 21600"/>
              <a:gd name="T8" fmla="*/ 8467 w 21600"/>
              <a:gd name="T9" fmla="*/ 1589 h 21600"/>
              <a:gd name="T10" fmla="*/ 14221 w 21600"/>
              <a:gd name="T11" fmla="*/ -2260 h 21600"/>
              <a:gd name="T12" fmla="*/ 16613 w 21600"/>
              <a:gd name="T13" fmla="*/ 1829 h 21600"/>
              <a:gd name="T14" fmla="*/ 12523 w 21600"/>
              <a:gd name="T15" fmla="*/ 4221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3207" y="1609"/>
                </a:moveTo>
                <a:cubicBezTo>
                  <a:pt x="12421" y="1403"/>
                  <a:pt x="11612" y="1299"/>
                  <a:pt x="10800" y="1299"/>
                </a:cubicBezTo>
                <a:cubicBezTo>
                  <a:pt x="8388" y="1298"/>
                  <a:pt x="6067" y="2215"/>
                  <a:pt x="4307" y="3863"/>
                </a:cubicBezTo>
                <a:lnTo>
                  <a:pt x="3419" y="2915"/>
                </a:lnTo>
                <a:cubicBezTo>
                  <a:pt x="5420" y="1042"/>
                  <a:pt x="8059" y="-1"/>
                  <a:pt x="10800" y="0"/>
                </a:cubicBezTo>
                <a:cubicBezTo>
                  <a:pt x="11723" y="0"/>
                  <a:pt x="12643" y="118"/>
                  <a:pt x="13537" y="352"/>
                </a:cubicBezTo>
                <a:lnTo>
                  <a:pt x="14221" y="-2260"/>
                </a:lnTo>
                <a:lnTo>
                  <a:pt x="16613" y="1829"/>
                </a:lnTo>
                <a:lnTo>
                  <a:pt x="12523" y="4221"/>
                </a:lnTo>
                <a:lnTo>
                  <a:pt x="13207" y="1609"/>
                </a:lnTo>
                <a:close/>
              </a:path>
            </a:pathLst>
          </a:custGeom>
          <a:gradFill rotWithShape="1">
            <a:gsLst>
              <a:gs pos="0">
                <a:srgbClr val="FFFF99"/>
              </a:gs>
              <a:gs pos="100000">
                <a:schemeClr val="bg1"/>
              </a:gs>
            </a:gsLst>
            <a:lin ang="0" scaled="1"/>
          </a:gra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AU"/>
          </a:p>
        </p:txBody>
      </p:sp>
      <p:sp>
        <p:nvSpPr>
          <p:cNvPr id="15" name="AutoShape 14"/>
          <p:cNvSpPr>
            <a:spLocks noChangeArrowheads="1"/>
          </p:cNvSpPr>
          <p:nvPr/>
        </p:nvSpPr>
        <p:spPr bwMode="auto">
          <a:xfrm rot="4587891" flipH="1">
            <a:off x="5243513" y="1335088"/>
            <a:ext cx="1730375" cy="2155825"/>
          </a:xfrm>
          <a:custGeom>
            <a:avLst/>
            <a:gdLst>
              <a:gd name="G0" fmla="+- -7429671 0 0"/>
              <a:gd name="G1" fmla="+- -10828005 0 0"/>
              <a:gd name="G2" fmla="+- -7429671 0 -10828005"/>
              <a:gd name="G3" fmla="+- 10800 0 0"/>
              <a:gd name="G4" fmla="+- 0 0 -7429671"/>
              <a:gd name="T0" fmla="*/ 360 256 1"/>
              <a:gd name="T1" fmla="*/ 0 256 1"/>
              <a:gd name="G5" fmla="+- G2 T0 T1"/>
              <a:gd name="G6" fmla="?: G2 G2 G5"/>
              <a:gd name="G7" fmla="+- 0 0 G6"/>
              <a:gd name="G8" fmla="+- 9694 0 0"/>
              <a:gd name="G9" fmla="+- 0 0 -10828005"/>
              <a:gd name="G10" fmla="+- 9694 0 2700"/>
              <a:gd name="G11" fmla="cos G10 -7429671"/>
              <a:gd name="G12" fmla="sin G10 -7429671"/>
              <a:gd name="G13" fmla="cos 13500 -7429671"/>
              <a:gd name="G14" fmla="sin 13500 -7429671"/>
              <a:gd name="G15" fmla="+- G11 10800 0"/>
              <a:gd name="G16" fmla="+- G12 10800 0"/>
              <a:gd name="G17" fmla="+- G13 10800 0"/>
              <a:gd name="G18" fmla="+- G14 10800 0"/>
              <a:gd name="G19" fmla="*/ 9694 1 2"/>
              <a:gd name="G20" fmla="+- G19 5400 0"/>
              <a:gd name="G21" fmla="cos G20 -7429671"/>
              <a:gd name="G22" fmla="sin G20 -7429671"/>
              <a:gd name="G23" fmla="+- G21 10800 0"/>
              <a:gd name="G24" fmla="+- G12 G23 G22"/>
              <a:gd name="G25" fmla="+- G22 G23 G11"/>
              <a:gd name="G26" fmla="cos 10800 -7429671"/>
              <a:gd name="G27" fmla="sin 10800 -7429671"/>
              <a:gd name="G28" fmla="cos 9694 -7429671"/>
              <a:gd name="G29" fmla="sin 9694 -7429671"/>
              <a:gd name="G30" fmla="+- G26 10800 0"/>
              <a:gd name="G31" fmla="+- G27 10800 0"/>
              <a:gd name="G32" fmla="+- G28 10800 0"/>
              <a:gd name="G33" fmla="+- G29 10800 0"/>
              <a:gd name="G34" fmla="+- G19 5400 0"/>
              <a:gd name="G35" fmla="cos G34 -10828005"/>
              <a:gd name="G36" fmla="sin G34 -10828005"/>
              <a:gd name="G37" fmla="+/ -10828005 -7429671 2"/>
              <a:gd name="T2" fmla="*/ 180 256 1"/>
              <a:gd name="T3" fmla="*/ 0 256 1"/>
              <a:gd name="G38" fmla="+- G37 T2 T3"/>
              <a:gd name="G39" fmla="?: G2 G37 G38"/>
              <a:gd name="G40" fmla="cos 10800 G39"/>
              <a:gd name="G41" fmla="sin 10800 G39"/>
              <a:gd name="G42" fmla="cos 9694 G39"/>
              <a:gd name="G43" fmla="sin 9694 G39"/>
              <a:gd name="G44" fmla="+- G40 10800 0"/>
              <a:gd name="G45" fmla="+- G41 10800 0"/>
              <a:gd name="G46" fmla="+- G42 10800 0"/>
              <a:gd name="G47" fmla="+- G43 10800 0"/>
              <a:gd name="G48" fmla="+- G35 10800 0"/>
              <a:gd name="G49" fmla="+- G36 10800 0"/>
              <a:gd name="T4" fmla="*/ 2612 w 21600"/>
              <a:gd name="T5" fmla="*/ 3756 h 21600"/>
              <a:gd name="T6" fmla="*/ 891 w 21600"/>
              <a:gd name="T7" fmla="*/ 8186 h 21600"/>
              <a:gd name="T8" fmla="*/ 3451 w 21600"/>
              <a:gd name="T9" fmla="*/ 4477 h 21600"/>
              <a:gd name="T10" fmla="*/ 5445 w 21600"/>
              <a:gd name="T11" fmla="*/ -1593 h 21600"/>
              <a:gd name="T12" fmla="*/ 9721 w 21600"/>
              <a:gd name="T13" fmla="*/ 103 h 21600"/>
              <a:gd name="T14" fmla="*/ 8025 w 21600"/>
              <a:gd name="T15" fmla="*/ 4379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6955" y="1901"/>
                </a:moveTo>
                <a:cubicBezTo>
                  <a:pt x="4223" y="3081"/>
                  <a:pt x="2185" y="5450"/>
                  <a:pt x="1426" y="8327"/>
                </a:cubicBezTo>
                <a:lnTo>
                  <a:pt x="357" y="8045"/>
                </a:lnTo>
                <a:cubicBezTo>
                  <a:pt x="1202" y="4840"/>
                  <a:pt x="3473" y="2200"/>
                  <a:pt x="6516" y="885"/>
                </a:cubicBezTo>
                <a:lnTo>
                  <a:pt x="5445" y="-1593"/>
                </a:lnTo>
                <a:lnTo>
                  <a:pt x="9721" y="103"/>
                </a:lnTo>
                <a:lnTo>
                  <a:pt x="8025" y="4379"/>
                </a:lnTo>
                <a:lnTo>
                  <a:pt x="6955" y="1901"/>
                </a:lnTo>
                <a:close/>
              </a:path>
            </a:pathLst>
          </a:custGeom>
          <a:gradFill rotWithShape="1">
            <a:gsLst>
              <a:gs pos="0">
                <a:srgbClr val="FFFF99"/>
              </a:gs>
              <a:gs pos="100000">
                <a:schemeClr val="bg1"/>
              </a:gs>
            </a:gsLst>
            <a:lin ang="0" scaled="1"/>
          </a:gra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a:p>
        </p:txBody>
      </p:sp>
      <p:sp>
        <p:nvSpPr>
          <p:cNvPr id="16" name="Text Box 15"/>
          <p:cNvSpPr txBox="1">
            <a:spLocks noChangeArrowheads="1"/>
          </p:cNvSpPr>
          <p:nvPr/>
        </p:nvSpPr>
        <p:spPr bwMode="auto">
          <a:xfrm>
            <a:off x="3965575" y="3597275"/>
            <a:ext cx="1462088" cy="600075"/>
          </a:xfrm>
          <a:prstGeom prst="rect">
            <a:avLst/>
          </a:prstGeom>
          <a:solidFill>
            <a:srgbClr val="FF99CC"/>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AU" sz="1600">
                <a:solidFill>
                  <a:srgbClr val="000000"/>
                </a:solidFill>
              </a:rPr>
              <a:t>CO2 from atmosphere</a:t>
            </a:r>
            <a:endParaRPr lang="en-US" sz="1600">
              <a:solidFill>
                <a:srgbClr val="000000"/>
              </a:solidFill>
            </a:endParaRPr>
          </a:p>
        </p:txBody>
      </p:sp>
      <p:sp>
        <p:nvSpPr>
          <p:cNvPr id="17" name="Text Box 16"/>
          <p:cNvSpPr txBox="1">
            <a:spLocks noChangeArrowheads="1"/>
          </p:cNvSpPr>
          <p:nvPr/>
        </p:nvSpPr>
        <p:spPr bwMode="auto">
          <a:xfrm>
            <a:off x="7570788" y="1234313"/>
            <a:ext cx="1549400" cy="830997"/>
          </a:xfrm>
          <a:prstGeom prst="rect">
            <a:avLst/>
          </a:prstGeom>
          <a:solidFill>
            <a:schemeClr val="bg1"/>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AU" sz="1600" dirty="0">
                <a:solidFill>
                  <a:srgbClr val="000000"/>
                </a:solidFill>
              </a:rPr>
              <a:t>CO2 capture </a:t>
            </a:r>
            <a:r>
              <a:rPr lang="en-AU" sz="1600" dirty="0" smtClean="0">
                <a:solidFill>
                  <a:srgbClr val="000000"/>
                </a:solidFill>
              </a:rPr>
              <a:t>(Back to N – Mg Process etc.)</a:t>
            </a:r>
            <a:endParaRPr lang="en-US" sz="1600" dirty="0">
              <a:solidFill>
                <a:srgbClr val="000000"/>
              </a:solidFill>
            </a:endParaRPr>
          </a:p>
        </p:txBody>
      </p:sp>
      <p:sp>
        <p:nvSpPr>
          <p:cNvPr id="18" name="Text Box 17"/>
          <p:cNvSpPr txBox="1">
            <a:spLocks noChangeArrowheads="1"/>
          </p:cNvSpPr>
          <p:nvPr/>
        </p:nvSpPr>
        <p:spPr bwMode="auto">
          <a:xfrm>
            <a:off x="365125" y="5137150"/>
            <a:ext cx="3514725" cy="600075"/>
          </a:xfrm>
          <a:prstGeom prst="rect">
            <a:avLst/>
          </a:prstGeom>
          <a:solidFill>
            <a:schemeClr val="bg1"/>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AU" sz="1600">
                <a:solidFill>
                  <a:srgbClr val="000000"/>
                </a:solidFill>
              </a:rPr>
              <a:t>Carbon neutral except for carbon from process emissions</a:t>
            </a:r>
            <a:endParaRPr lang="en-US" sz="1600">
              <a:solidFill>
                <a:srgbClr val="000000"/>
              </a:solidFill>
            </a:endParaRPr>
          </a:p>
        </p:txBody>
      </p:sp>
      <p:sp>
        <p:nvSpPr>
          <p:cNvPr id="19" name="Text Box 18"/>
          <p:cNvSpPr txBox="1">
            <a:spLocks noChangeArrowheads="1"/>
          </p:cNvSpPr>
          <p:nvPr/>
        </p:nvSpPr>
        <p:spPr bwMode="auto">
          <a:xfrm>
            <a:off x="5092700" y="5113338"/>
            <a:ext cx="3532188" cy="600075"/>
          </a:xfrm>
          <a:prstGeom prst="rect">
            <a:avLst/>
          </a:prstGeom>
          <a:solidFill>
            <a:schemeClr val="bg1"/>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AU" sz="1600">
                <a:solidFill>
                  <a:srgbClr val="000000"/>
                </a:solidFill>
              </a:rPr>
              <a:t>Net sequestration less carbon from process emissions</a:t>
            </a:r>
            <a:endParaRPr lang="en-US" sz="1600">
              <a:solidFill>
                <a:srgbClr val="000000"/>
              </a:solidFill>
            </a:endParaRPr>
          </a:p>
        </p:txBody>
      </p:sp>
      <p:sp>
        <p:nvSpPr>
          <p:cNvPr id="20" name="Text Box 19"/>
          <p:cNvSpPr txBox="1">
            <a:spLocks noChangeArrowheads="1"/>
          </p:cNvSpPr>
          <p:nvPr/>
        </p:nvSpPr>
        <p:spPr bwMode="auto">
          <a:xfrm>
            <a:off x="1874838" y="5864225"/>
            <a:ext cx="6534150" cy="385763"/>
          </a:xfrm>
          <a:prstGeom prst="rect">
            <a:avLst/>
          </a:prstGeom>
          <a:solidFill>
            <a:srgbClr val="FFCC99"/>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AU" sz="1800">
                <a:solidFill>
                  <a:srgbClr val="000000"/>
                </a:solidFill>
              </a:rPr>
              <a:t>Use of non fossil fuels =&gt; Low or no process emissions</a:t>
            </a:r>
            <a:endParaRPr lang="en-US" sz="1800">
              <a:solidFill>
                <a:srgbClr val="000000"/>
              </a:solidFill>
            </a:endParaRPr>
          </a:p>
        </p:txBody>
      </p:sp>
      <p:sp>
        <p:nvSpPr>
          <p:cNvPr id="21" name="Text Box 20"/>
          <p:cNvSpPr txBox="1">
            <a:spLocks noChangeArrowheads="1"/>
          </p:cNvSpPr>
          <p:nvPr/>
        </p:nvSpPr>
        <p:spPr bwMode="auto">
          <a:xfrm>
            <a:off x="3006725" y="3797300"/>
            <a:ext cx="700088" cy="355600"/>
          </a:xfrm>
          <a:prstGeom prst="rect">
            <a:avLst/>
          </a:prstGeom>
          <a:solidFill>
            <a:srgbClr val="FFCC99"/>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AU" sz="1600">
                <a:solidFill>
                  <a:srgbClr val="000000"/>
                </a:solidFill>
              </a:rPr>
              <a:t>MgO</a:t>
            </a:r>
            <a:endParaRPr lang="en-US" sz="1600">
              <a:solidFill>
                <a:srgbClr val="000000"/>
              </a:solidFill>
            </a:endParaRPr>
          </a:p>
        </p:txBody>
      </p:sp>
      <p:sp>
        <p:nvSpPr>
          <p:cNvPr id="22" name="Text Box 21"/>
          <p:cNvSpPr txBox="1">
            <a:spLocks noChangeArrowheads="1"/>
          </p:cNvSpPr>
          <p:nvPr/>
        </p:nvSpPr>
        <p:spPr bwMode="auto">
          <a:xfrm>
            <a:off x="7620000" y="3736975"/>
            <a:ext cx="725488" cy="355600"/>
          </a:xfrm>
          <a:prstGeom prst="rect">
            <a:avLst/>
          </a:prstGeom>
          <a:solidFill>
            <a:srgbClr val="FFCC99"/>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AU" sz="1600">
                <a:solidFill>
                  <a:srgbClr val="000000"/>
                </a:solidFill>
              </a:rPr>
              <a:t>MgO</a:t>
            </a:r>
            <a:endParaRPr lang="en-US" sz="1600">
              <a:solidFill>
                <a:srgbClr val="000000"/>
              </a:solidFill>
            </a:endParaRPr>
          </a:p>
        </p:txBody>
      </p:sp>
      <p:sp>
        <p:nvSpPr>
          <p:cNvPr id="23" name="Text Box 22"/>
          <p:cNvSpPr txBox="1">
            <a:spLocks noChangeArrowheads="1"/>
          </p:cNvSpPr>
          <p:nvPr/>
        </p:nvSpPr>
        <p:spPr bwMode="auto">
          <a:xfrm>
            <a:off x="5416550" y="4532313"/>
            <a:ext cx="1041400" cy="355600"/>
          </a:xfrm>
          <a:prstGeom prst="rect">
            <a:avLst/>
          </a:prstGeom>
          <a:solidFill>
            <a:srgbClr val="CCFFFF"/>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AU" sz="1600">
                <a:solidFill>
                  <a:srgbClr val="000000"/>
                </a:solidFill>
              </a:rPr>
              <a:t>Mg(OH)2</a:t>
            </a:r>
            <a:endParaRPr lang="en-US" sz="1600">
              <a:solidFill>
                <a:srgbClr val="000000"/>
              </a:solidFill>
            </a:endParaRPr>
          </a:p>
        </p:txBody>
      </p:sp>
      <p:sp>
        <p:nvSpPr>
          <p:cNvPr id="24" name="Text Box 24"/>
          <p:cNvSpPr txBox="1">
            <a:spLocks noChangeArrowheads="1"/>
          </p:cNvSpPr>
          <p:nvPr/>
        </p:nvSpPr>
        <p:spPr bwMode="auto">
          <a:xfrm>
            <a:off x="7259638" y="4699000"/>
            <a:ext cx="758825" cy="355600"/>
          </a:xfrm>
          <a:prstGeom prst="rect">
            <a:avLst/>
          </a:prstGeom>
          <a:solidFill>
            <a:srgbClr val="99CCFF"/>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AU" sz="1600">
                <a:solidFill>
                  <a:srgbClr val="000000"/>
                </a:solidFill>
              </a:rPr>
              <a:t>H</a:t>
            </a:r>
            <a:r>
              <a:rPr lang="en-AU" sz="1600" baseline="-25000">
                <a:solidFill>
                  <a:srgbClr val="000000"/>
                </a:solidFill>
              </a:rPr>
              <a:t>2</a:t>
            </a:r>
            <a:r>
              <a:rPr lang="en-AU" sz="1600">
                <a:solidFill>
                  <a:srgbClr val="000000"/>
                </a:solidFill>
              </a:rPr>
              <a:t>O</a:t>
            </a:r>
            <a:endParaRPr lang="en-US" sz="1600">
              <a:solidFill>
                <a:srgbClr val="000000"/>
              </a:solidFill>
            </a:endParaRPr>
          </a:p>
        </p:txBody>
      </p:sp>
      <p:sp>
        <p:nvSpPr>
          <p:cNvPr id="25" name="Text Box 26"/>
          <p:cNvSpPr txBox="1">
            <a:spLocks noChangeArrowheads="1"/>
          </p:cNvSpPr>
          <p:nvPr/>
        </p:nvSpPr>
        <p:spPr bwMode="auto">
          <a:xfrm>
            <a:off x="2676525" y="4751388"/>
            <a:ext cx="652463" cy="355600"/>
          </a:xfrm>
          <a:prstGeom prst="rect">
            <a:avLst/>
          </a:prstGeom>
          <a:solidFill>
            <a:srgbClr val="99CCFF"/>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AU" sz="1600">
                <a:solidFill>
                  <a:srgbClr val="000000"/>
                </a:solidFill>
              </a:rPr>
              <a:t>H</a:t>
            </a:r>
            <a:r>
              <a:rPr lang="en-AU" sz="1600" baseline="-25000">
                <a:solidFill>
                  <a:srgbClr val="000000"/>
                </a:solidFill>
              </a:rPr>
              <a:t>2</a:t>
            </a:r>
            <a:r>
              <a:rPr lang="en-AU" sz="1600">
                <a:solidFill>
                  <a:srgbClr val="000000"/>
                </a:solidFill>
              </a:rPr>
              <a:t>O</a:t>
            </a:r>
            <a:endParaRPr lang="en-US" sz="1600">
              <a:solidFill>
                <a:srgbClr val="000000"/>
              </a:solidFill>
            </a:endParaRPr>
          </a:p>
        </p:txBody>
      </p:sp>
      <p:pic>
        <p:nvPicPr>
          <p:cNvPr id="26" name="Picture 27" descr="CO2Bott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3363" y="965200"/>
            <a:ext cx="1233487" cy="1289050"/>
          </a:xfrm>
          <a:prstGeom prst="rect">
            <a:avLst/>
          </a:prstGeom>
          <a:noFill/>
          <a:extLst>
            <a:ext uri="{909E8E84-426E-40DD-AFC4-6F175D3DCCD1}">
              <a14:hiddenFill xmlns:a14="http://schemas.microsoft.com/office/drawing/2010/main">
                <a:solidFill>
                  <a:srgbClr val="FFFFFF"/>
                </a:solidFill>
              </a14:hiddenFill>
            </a:ext>
          </a:extLst>
        </p:spPr>
      </p:pic>
      <p:sp>
        <p:nvSpPr>
          <p:cNvPr id="27" name="AutoShape 28"/>
          <p:cNvSpPr>
            <a:spLocks noChangeArrowheads="1"/>
          </p:cNvSpPr>
          <p:nvPr/>
        </p:nvSpPr>
        <p:spPr bwMode="auto">
          <a:xfrm rot="612716" flipV="1">
            <a:off x="114300" y="2044700"/>
            <a:ext cx="1787525" cy="1643063"/>
          </a:xfrm>
          <a:custGeom>
            <a:avLst/>
            <a:gdLst>
              <a:gd name="G0" fmla="+- -1837267 0 0"/>
              <a:gd name="G1" fmla="+- -4433743 0 0"/>
              <a:gd name="G2" fmla="+- -1837267 0 -4433743"/>
              <a:gd name="G3" fmla="+- 10800 0 0"/>
              <a:gd name="G4" fmla="+- 0 0 -1837267"/>
              <a:gd name="T0" fmla="*/ 360 256 1"/>
              <a:gd name="T1" fmla="*/ 0 256 1"/>
              <a:gd name="G5" fmla="+- G2 T0 T1"/>
              <a:gd name="G6" fmla="?: G2 G2 G5"/>
              <a:gd name="G7" fmla="+- 0 0 G6"/>
              <a:gd name="G8" fmla="+- 9574 0 0"/>
              <a:gd name="G9" fmla="+- 0 0 -4433743"/>
              <a:gd name="G10" fmla="+- 9574 0 2700"/>
              <a:gd name="G11" fmla="cos G10 -1837267"/>
              <a:gd name="G12" fmla="sin G10 -1837267"/>
              <a:gd name="G13" fmla="cos 13500 -1837267"/>
              <a:gd name="G14" fmla="sin 13500 -1837267"/>
              <a:gd name="G15" fmla="+- G11 10800 0"/>
              <a:gd name="G16" fmla="+- G12 10800 0"/>
              <a:gd name="G17" fmla="+- G13 10800 0"/>
              <a:gd name="G18" fmla="+- G14 10800 0"/>
              <a:gd name="G19" fmla="*/ 9574 1 2"/>
              <a:gd name="G20" fmla="+- G19 5400 0"/>
              <a:gd name="G21" fmla="cos G20 -1837267"/>
              <a:gd name="G22" fmla="sin G20 -1837267"/>
              <a:gd name="G23" fmla="+- G21 10800 0"/>
              <a:gd name="G24" fmla="+- G12 G23 G22"/>
              <a:gd name="G25" fmla="+- G22 G23 G11"/>
              <a:gd name="G26" fmla="cos 10800 -1837267"/>
              <a:gd name="G27" fmla="sin 10800 -1837267"/>
              <a:gd name="G28" fmla="cos 9574 -1837267"/>
              <a:gd name="G29" fmla="sin 9574 -1837267"/>
              <a:gd name="G30" fmla="+- G26 10800 0"/>
              <a:gd name="G31" fmla="+- G27 10800 0"/>
              <a:gd name="G32" fmla="+- G28 10800 0"/>
              <a:gd name="G33" fmla="+- G29 10800 0"/>
              <a:gd name="G34" fmla="+- G19 5400 0"/>
              <a:gd name="G35" fmla="cos G34 -4433743"/>
              <a:gd name="G36" fmla="sin G34 -4433743"/>
              <a:gd name="G37" fmla="+/ -4433743 -1837267 2"/>
              <a:gd name="T2" fmla="*/ 180 256 1"/>
              <a:gd name="T3" fmla="*/ 0 256 1"/>
              <a:gd name="G38" fmla="+- G37 T2 T3"/>
              <a:gd name="G39" fmla="?: G2 G37 G38"/>
              <a:gd name="G40" fmla="cos 10800 G39"/>
              <a:gd name="G41" fmla="sin 10800 G39"/>
              <a:gd name="G42" fmla="cos 9574 G39"/>
              <a:gd name="G43" fmla="sin 9574 G39"/>
              <a:gd name="G44" fmla="+- G40 10800 0"/>
              <a:gd name="G45" fmla="+- G41 10800 0"/>
              <a:gd name="G46" fmla="+- G42 10800 0"/>
              <a:gd name="G47" fmla="+- G43 10800 0"/>
              <a:gd name="G48" fmla="+- G35 10800 0"/>
              <a:gd name="G49" fmla="+- G36 10800 0"/>
              <a:gd name="T4" fmla="*/ 18048 w 21600"/>
              <a:gd name="T5" fmla="*/ 2793 h 21600"/>
              <a:gd name="T6" fmla="*/ 14673 w 21600"/>
              <a:gd name="T7" fmla="*/ 1378 h 21600"/>
              <a:gd name="T8" fmla="*/ 17225 w 21600"/>
              <a:gd name="T9" fmla="*/ 3702 h 21600"/>
              <a:gd name="T10" fmla="*/ 22715 w 21600"/>
              <a:gd name="T11" fmla="*/ 4454 h 21600"/>
              <a:gd name="T12" fmla="*/ 21348 w 21600"/>
              <a:gd name="T13" fmla="*/ 8936 h 21600"/>
              <a:gd name="T14" fmla="*/ 16867 w 21600"/>
              <a:gd name="T15" fmla="*/ 7569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9250" y="6300"/>
                </a:moveTo>
                <a:cubicBezTo>
                  <a:pt x="18202" y="4332"/>
                  <a:pt x="16501" y="2792"/>
                  <a:pt x="14440" y="1944"/>
                </a:cubicBezTo>
                <a:lnTo>
                  <a:pt x="14906" y="811"/>
                </a:lnTo>
                <a:cubicBezTo>
                  <a:pt x="17231" y="1767"/>
                  <a:pt x="19150" y="3504"/>
                  <a:pt x="20332" y="5723"/>
                </a:cubicBezTo>
                <a:lnTo>
                  <a:pt x="22715" y="4454"/>
                </a:lnTo>
                <a:lnTo>
                  <a:pt x="21348" y="8936"/>
                </a:lnTo>
                <a:lnTo>
                  <a:pt x="16867" y="7569"/>
                </a:lnTo>
                <a:lnTo>
                  <a:pt x="19250" y="6300"/>
                </a:lnTo>
                <a:close/>
              </a:path>
            </a:pathLst>
          </a:custGeom>
          <a:gradFill rotWithShape="1">
            <a:gsLst>
              <a:gs pos="0">
                <a:srgbClr val="FFFF00"/>
              </a:gs>
              <a:gs pos="100000">
                <a:srgbClr val="33CCFF"/>
              </a:gs>
            </a:gsLst>
            <a:lin ang="0" scaled="1"/>
          </a:gra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AU"/>
          </a:p>
        </p:txBody>
      </p:sp>
      <p:sp>
        <p:nvSpPr>
          <p:cNvPr id="28" name="Text Box 29"/>
          <p:cNvSpPr txBox="1">
            <a:spLocks noChangeArrowheads="1"/>
          </p:cNvSpPr>
          <p:nvPr/>
        </p:nvSpPr>
        <p:spPr bwMode="auto">
          <a:xfrm>
            <a:off x="514350" y="3482975"/>
            <a:ext cx="693738" cy="355600"/>
          </a:xfrm>
          <a:prstGeom prst="rect">
            <a:avLst/>
          </a:prstGeom>
          <a:solidFill>
            <a:srgbClr val="99CCFF"/>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AU" sz="1600">
                <a:solidFill>
                  <a:srgbClr val="000000"/>
                </a:solidFill>
              </a:rPr>
              <a:t>H</a:t>
            </a:r>
            <a:r>
              <a:rPr lang="en-AU" sz="1600" baseline="-25000">
                <a:solidFill>
                  <a:srgbClr val="000000"/>
                </a:solidFill>
              </a:rPr>
              <a:t>2</a:t>
            </a:r>
            <a:r>
              <a:rPr lang="en-AU" sz="1600">
                <a:solidFill>
                  <a:srgbClr val="000000"/>
                </a:solidFill>
              </a:rPr>
              <a:t>O</a:t>
            </a:r>
            <a:endParaRPr lang="en-US" sz="1600">
              <a:solidFill>
                <a:srgbClr val="000000"/>
              </a:solidFill>
            </a:endParaRPr>
          </a:p>
        </p:txBody>
      </p:sp>
      <p:sp>
        <p:nvSpPr>
          <p:cNvPr id="29" name="AutoShape 30"/>
          <p:cNvSpPr>
            <a:spLocks noChangeArrowheads="1"/>
          </p:cNvSpPr>
          <p:nvPr/>
        </p:nvSpPr>
        <p:spPr bwMode="auto">
          <a:xfrm rot="15061913">
            <a:off x="1394619" y="3109119"/>
            <a:ext cx="1787525" cy="1643063"/>
          </a:xfrm>
          <a:custGeom>
            <a:avLst/>
            <a:gdLst>
              <a:gd name="G0" fmla="+- -1837267 0 0"/>
              <a:gd name="G1" fmla="+- -7864066 0 0"/>
              <a:gd name="G2" fmla="+- -1837267 0 -7864066"/>
              <a:gd name="G3" fmla="+- 10800 0 0"/>
              <a:gd name="G4" fmla="+- 0 0 -1837267"/>
              <a:gd name="T0" fmla="*/ 360 256 1"/>
              <a:gd name="T1" fmla="*/ 0 256 1"/>
              <a:gd name="G5" fmla="+- G2 T0 T1"/>
              <a:gd name="G6" fmla="?: G2 G2 G5"/>
              <a:gd name="G7" fmla="+- 0 0 G6"/>
              <a:gd name="G8" fmla="+- 9574 0 0"/>
              <a:gd name="G9" fmla="+- 0 0 -7864066"/>
              <a:gd name="G10" fmla="+- 9574 0 2700"/>
              <a:gd name="G11" fmla="cos G10 -1837267"/>
              <a:gd name="G12" fmla="sin G10 -1837267"/>
              <a:gd name="G13" fmla="cos 13500 -1837267"/>
              <a:gd name="G14" fmla="sin 13500 -1837267"/>
              <a:gd name="G15" fmla="+- G11 10800 0"/>
              <a:gd name="G16" fmla="+- G12 10800 0"/>
              <a:gd name="G17" fmla="+- G13 10800 0"/>
              <a:gd name="G18" fmla="+- G14 10800 0"/>
              <a:gd name="G19" fmla="*/ 9574 1 2"/>
              <a:gd name="G20" fmla="+- G19 5400 0"/>
              <a:gd name="G21" fmla="cos G20 -1837267"/>
              <a:gd name="G22" fmla="sin G20 -1837267"/>
              <a:gd name="G23" fmla="+- G21 10800 0"/>
              <a:gd name="G24" fmla="+- G12 G23 G22"/>
              <a:gd name="G25" fmla="+- G22 G23 G11"/>
              <a:gd name="G26" fmla="cos 10800 -1837267"/>
              <a:gd name="G27" fmla="sin 10800 -1837267"/>
              <a:gd name="G28" fmla="cos 9574 -1837267"/>
              <a:gd name="G29" fmla="sin 9574 -1837267"/>
              <a:gd name="G30" fmla="+- G26 10800 0"/>
              <a:gd name="G31" fmla="+- G27 10800 0"/>
              <a:gd name="G32" fmla="+- G28 10800 0"/>
              <a:gd name="G33" fmla="+- G29 10800 0"/>
              <a:gd name="G34" fmla="+- G19 5400 0"/>
              <a:gd name="G35" fmla="cos G34 -7864066"/>
              <a:gd name="G36" fmla="sin G34 -7864066"/>
              <a:gd name="G37" fmla="+/ -7864066 -1837267 2"/>
              <a:gd name="T2" fmla="*/ 180 256 1"/>
              <a:gd name="T3" fmla="*/ 0 256 1"/>
              <a:gd name="G38" fmla="+- G37 T2 T3"/>
              <a:gd name="G39" fmla="?: G2 G37 G38"/>
              <a:gd name="G40" fmla="cos 10800 G39"/>
              <a:gd name="G41" fmla="sin 10800 G39"/>
              <a:gd name="G42" fmla="cos 9574 G39"/>
              <a:gd name="G43" fmla="sin 9574 G39"/>
              <a:gd name="G44" fmla="+- G40 10800 0"/>
              <a:gd name="G45" fmla="+- G41 10800 0"/>
              <a:gd name="G46" fmla="+- G42 10800 0"/>
              <a:gd name="G47" fmla="+- G43 10800 0"/>
              <a:gd name="G48" fmla="+- G35 10800 0"/>
              <a:gd name="G49" fmla="+- G36 10800 0"/>
              <a:gd name="T4" fmla="*/ 13774 w 21600"/>
              <a:gd name="T5" fmla="*/ 417 h 21600"/>
              <a:gd name="T6" fmla="*/ 5707 w 21600"/>
              <a:gd name="T7" fmla="*/ 1977 h 21600"/>
              <a:gd name="T8" fmla="*/ 13436 w 21600"/>
              <a:gd name="T9" fmla="*/ 1596 h 21600"/>
              <a:gd name="T10" fmla="*/ 22715 w 21600"/>
              <a:gd name="T11" fmla="*/ 4454 h 21600"/>
              <a:gd name="T12" fmla="*/ 21348 w 21600"/>
              <a:gd name="T13" fmla="*/ 8936 h 21600"/>
              <a:gd name="T14" fmla="*/ 16867 w 21600"/>
              <a:gd name="T15" fmla="*/ 7569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9250" y="6300"/>
                </a:moveTo>
                <a:cubicBezTo>
                  <a:pt x="17587" y="3177"/>
                  <a:pt x="14338" y="1226"/>
                  <a:pt x="10800" y="1226"/>
                </a:cubicBezTo>
                <a:cubicBezTo>
                  <a:pt x="9119" y="1225"/>
                  <a:pt x="7468" y="1668"/>
                  <a:pt x="6013" y="2508"/>
                </a:cubicBezTo>
                <a:lnTo>
                  <a:pt x="5400" y="1446"/>
                </a:lnTo>
                <a:cubicBezTo>
                  <a:pt x="7042" y="498"/>
                  <a:pt x="8904" y="-1"/>
                  <a:pt x="10800" y="0"/>
                </a:cubicBezTo>
                <a:cubicBezTo>
                  <a:pt x="14791" y="0"/>
                  <a:pt x="18456" y="2201"/>
                  <a:pt x="20332" y="5723"/>
                </a:cubicBezTo>
                <a:lnTo>
                  <a:pt x="22715" y="4454"/>
                </a:lnTo>
                <a:lnTo>
                  <a:pt x="21348" y="8936"/>
                </a:lnTo>
                <a:lnTo>
                  <a:pt x="16867" y="7569"/>
                </a:lnTo>
                <a:lnTo>
                  <a:pt x="19250" y="6300"/>
                </a:lnTo>
                <a:close/>
              </a:path>
            </a:pathLst>
          </a:custGeom>
          <a:gradFill rotWithShape="1">
            <a:gsLst>
              <a:gs pos="0">
                <a:srgbClr val="33CCFF"/>
              </a:gs>
              <a:gs pos="100000">
                <a:srgbClr val="FF0000"/>
              </a:gs>
            </a:gsLst>
            <a:lin ang="0" scaled="1"/>
          </a:gra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AU"/>
          </a:p>
        </p:txBody>
      </p:sp>
      <p:sp>
        <p:nvSpPr>
          <p:cNvPr id="30" name="Text Box 31"/>
          <p:cNvSpPr txBox="1">
            <a:spLocks noChangeArrowheads="1"/>
          </p:cNvSpPr>
          <p:nvPr/>
        </p:nvSpPr>
        <p:spPr bwMode="auto">
          <a:xfrm>
            <a:off x="881063" y="4568825"/>
            <a:ext cx="1041400" cy="355600"/>
          </a:xfrm>
          <a:prstGeom prst="rect">
            <a:avLst/>
          </a:prstGeom>
          <a:solidFill>
            <a:srgbClr val="CCFFFF"/>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AU" sz="1600">
                <a:solidFill>
                  <a:srgbClr val="000000"/>
                </a:solidFill>
              </a:rPr>
              <a:t>Mg(OH)2</a:t>
            </a:r>
            <a:endParaRPr lang="en-US" sz="1600">
              <a:solidFill>
                <a:srgbClr val="000000"/>
              </a:solidFill>
            </a:endParaRPr>
          </a:p>
        </p:txBody>
      </p:sp>
      <p:sp>
        <p:nvSpPr>
          <p:cNvPr id="31" name="AutoShape 32"/>
          <p:cNvSpPr>
            <a:spLocks noChangeArrowheads="1"/>
          </p:cNvSpPr>
          <p:nvPr/>
        </p:nvSpPr>
        <p:spPr bwMode="auto">
          <a:xfrm rot="3486548" flipV="1">
            <a:off x="2274094" y="1742281"/>
            <a:ext cx="1787525" cy="1643063"/>
          </a:xfrm>
          <a:custGeom>
            <a:avLst/>
            <a:gdLst>
              <a:gd name="G0" fmla="+- -1837267 0 0"/>
              <a:gd name="G1" fmla="+- -4433743 0 0"/>
              <a:gd name="G2" fmla="+- -1837267 0 -4433743"/>
              <a:gd name="G3" fmla="+- 10800 0 0"/>
              <a:gd name="G4" fmla="+- 0 0 -1837267"/>
              <a:gd name="T0" fmla="*/ 360 256 1"/>
              <a:gd name="T1" fmla="*/ 0 256 1"/>
              <a:gd name="G5" fmla="+- G2 T0 T1"/>
              <a:gd name="G6" fmla="?: G2 G2 G5"/>
              <a:gd name="G7" fmla="+- 0 0 G6"/>
              <a:gd name="G8" fmla="+- 9574 0 0"/>
              <a:gd name="G9" fmla="+- 0 0 -4433743"/>
              <a:gd name="G10" fmla="+- 9574 0 2700"/>
              <a:gd name="G11" fmla="cos G10 -1837267"/>
              <a:gd name="G12" fmla="sin G10 -1837267"/>
              <a:gd name="G13" fmla="cos 13500 -1837267"/>
              <a:gd name="G14" fmla="sin 13500 -1837267"/>
              <a:gd name="G15" fmla="+- G11 10800 0"/>
              <a:gd name="G16" fmla="+- G12 10800 0"/>
              <a:gd name="G17" fmla="+- G13 10800 0"/>
              <a:gd name="G18" fmla="+- G14 10800 0"/>
              <a:gd name="G19" fmla="*/ 9574 1 2"/>
              <a:gd name="G20" fmla="+- G19 5400 0"/>
              <a:gd name="G21" fmla="cos G20 -1837267"/>
              <a:gd name="G22" fmla="sin G20 -1837267"/>
              <a:gd name="G23" fmla="+- G21 10800 0"/>
              <a:gd name="G24" fmla="+- G12 G23 G22"/>
              <a:gd name="G25" fmla="+- G22 G23 G11"/>
              <a:gd name="G26" fmla="cos 10800 -1837267"/>
              <a:gd name="G27" fmla="sin 10800 -1837267"/>
              <a:gd name="G28" fmla="cos 9574 -1837267"/>
              <a:gd name="G29" fmla="sin 9574 -1837267"/>
              <a:gd name="G30" fmla="+- G26 10800 0"/>
              <a:gd name="G31" fmla="+- G27 10800 0"/>
              <a:gd name="G32" fmla="+- G28 10800 0"/>
              <a:gd name="G33" fmla="+- G29 10800 0"/>
              <a:gd name="G34" fmla="+- G19 5400 0"/>
              <a:gd name="G35" fmla="cos G34 -4433743"/>
              <a:gd name="G36" fmla="sin G34 -4433743"/>
              <a:gd name="G37" fmla="+/ -4433743 -1837267 2"/>
              <a:gd name="T2" fmla="*/ 180 256 1"/>
              <a:gd name="T3" fmla="*/ 0 256 1"/>
              <a:gd name="G38" fmla="+- G37 T2 T3"/>
              <a:gd name="G39" fmla="?: G2 G37 G38"/>
              <a:gd name="G40" fmla="cos 10800 G39"/>
              <a:gd name="G41" fmla="sin 10800 G39"/>
              <a:gd name="G42" fmla="cos 9574 G39"/>
              <a:gd name="G43" fmla="sin 9574 G39"/>
              <a:gd name="G44" fmla="+- G40 10800 0"/>
              <a:gd name="G45" fmla="+- G41 10800 0"/>
              <a:gd name="G46" fmla="+- G42 10800 0"/>
              <a:gd name="G47" fmla="+- G43 10800 0"/>
              <a:gd name="G48" fmla="+- G35 10800 0"/>
              <a:gd name="G49" fmla="+- G36 10800 0"/>
              <a:gd name="T4" fmla="*/ 18048 w 21600"/>
              <a:gd name="T5" fmla="*/ 2793 h 21600"/>
              <a:gd name="T6" fmla="*/ 14673 w 21600"/>
              <a:gd name="T7" fmla="*/ 1378 h 21600"/>
              <a:gd name="T8" fmla="*/ 17225 w 21600"/>
              <a:gd name="T9" fmla="*/ 3702 h 21600"/>
              <a:gd name="T10" fmla="*/ 22715 w 21600"/>
              <a:gd name="T11" fmla="*/ 4454 h 21600"/>
              <a:gd name="T12" fmla="*/ 21348 w 21600"/>
              <a:gd name="T13" fmla="*/ 8936 h 21600"/>
              <a:gd name="T14" fmla="*/ 16867 w 21600"/>
              <a:gd name="T15" fmla="*/ 7569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9250" y="6300"/>
                </a:moveTo>
                <a:cubicBezTo>
                  <a:pt x="18202" y="4332"/>
                  <a:pt x="16501" y="2792"/>
                  <a:pt x="14440" y="1944"/>
                </a:cubicBezTo>
                <a:lnTo>
                  <a:pt x="14906" y="811"/>
                </a:lnTo>
                <a:cubicBezTo>
                  <a:pt x="17231" y="1767"/>
                  <a:pt x="19150" y="3504"/>
                  <a:pt x="20332" y="5723"/>
                </a:cubicBezTo>
                <a:lnTo>
                  <a:pt x="22715" y="4454"/>
                </a:lnTo>
                <a:lnTo>
                  <a:pt x="21348" y="8936"/>
                </a:lnTo>
                <a:lnTo>
                  <a:pt x="16867" y="7569"/>
                </a:lnTo>
                <a:lnTo>
                  <a:pt x="19250" y="6300"/>
                </a:lnTo>
                <a:close/>
              </a:path>
            </a:pathLst>
          </a:custGeom>
          <a:gradFill rotWithShape="1">
            <a:gsLst>
              <a:gs pos="0">
                <a:srgbClr val="FFFF00"/>
              </a:gs>
              <a:gs pos="100000">
                <a:srgbClr val="33CCFF"/>
              </a:gs>
            </a:gsLst>
            <a:lin ang="0" scaled="1"/>
          </a:gra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AU"/>
          </a:p>
        </p:txBody>
      </p:sp>
      <p:sp>
        <p:nvSpPr>
          <p:cNvPr id="32" name="Text Box 33"/>
          <p:cNvSpPr txBox="1">
            <a:spLocks noChangeArrowheads="1"/>
          </p:cNvSpPr>
          <p:nvPr/>
        </p:nvSpPr>
        <p:spPr bwMode="auto">
          <a:xfrm>
            <a:off x="1712913" y="2970213"/>
            <a:ext cx="1616075" cy="355600"/>
          </a:xfrm>
          <a:prstGeom prst="rect">
            <a:avLst/>
          </a:prstGeom>
          <a:solidFill>
            <a:srgbClr val="FF9966"/>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AU" sz="1600">
                <a:solidFill>
                  <a:srgbClr val="000000"/>
                </a:solidFill>
              </a:rPr>
              <a:t>MgCO3.3H2O</a:t>
            </a:r>
            <a:endParaRPr lang="en-US" sz="1600">
              <a:solidFill>
                <a:srgbClr val="000000"/>
              </a:solidFill>
            </a:endParaRPr>
          </a:p>
        </p:txBody>
      </p:sp>
      <p:sp>
        <p:nvSpPr>
          <p:cNvPr id="33" name="Text Box 34"/>
          <p:cNvSpPr txBox="1">
            <a:spLocks noChangeArrowheads="1"/>
          </p:cNvSpPr>
          <p:nvPr/>
        </p:nvSpPr>
        <p:spPr bwMode="auto">
          <a:xfrm>
            <a:off x="3581400" y="3103563"/>
            <a:ext cx="706438" cy="355600"/>
          </a:xfrm>
          <a:prstGeom prst="rect">
            <a:avLst/>
          </a:prstGeom>
          <a:solidFill>
            <a:srgbClr val="99CCFF"/>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AU" sz="1600">
                <a:solidFill>
                  <a:srgbClr val="000000"/>
                </a:solidFill>
              </a:rPr>
              <a:t>H</a:t>
            </a:r>
            <a:r>
              <a:rPr lang="en-AU" sz="1600" baseline="-25000">
                <a:solidFill>
                  <a:srgbClr val="000000"/>
                </a:solidFill>
              </a:rPr>
              <a:t>2</a:t>
            </a:r>
            <a:r>
              <a:rPr lang="en-AU" sz="1600">
                <a:solidFill>
                  <a:srgbClr val="000000"/>
                </a:solidFill>
              </a:rPr>
              <a:t>O</a:t>
            </a:r>
            <a:endParaRPr lang="en-US" sz="1600">
              <a:solidFill>
                <a:srgbClr val="000000"/>
              </a:solidFill>
            </a:endParaRPr>
          </a:p>
        </p:txBody>
      </p:sp>
      <p:sp>
        <p:nvSpPr>
          <p:cNvPr id="34" name="AutoShape 35"/>
          <p:cNvSpPr>
            <a:spLocks noChangeArrowheads="1"/>
          </p:cNvSpPr>
          <p:nvPr/>
        </p:nvSpPr>
        <p:spPr bwMode="auto">
          <a:xfrm rot="2833167" flipV="1">
            <a:off x="4941094" y="1640681"/>
            <a:ext cx="1787525" cy="1643063"/>
          </a:xfrm>
          <a:custGeom>
            <a:avLst/>
            <a:gdLst>
              <a:gd name="G0" fmla="+- -1837267 0 0"/>
              <a:gd name="G1" fmla="+- -4433743 0 0"/>
              <a:gd name="G2" fmla="+- -1837267 0 -4433743"/>
              <a:gd name="G3" fmla="+- 10800 0 0"/>
              <a:gd name="G4" fmla="+- 0 0 -1837267"/>
              <a:gd name="T0" fmla="*/ 360 256 1"/>
              <a:gd name="T1" fmla="*/ 0 256 1"/>
              <a:gd name="G5" fmla="+- G2 T0 T1"/>
              <a:gd name="G6" fmla="?: G2 G2 G5"/>
              <a:gd name="G7" fmla="+- 0 0 G6"/>
              <a:gd name="G8" fmla="+- 9574 0 0"/>
              <a:gd name="G9" fmla="+- 0 0 -4433743"/>
              <a:gd name="G10" fmla="+- 9574 0 2700"/>
              <a:gd name="G11" fmla="cos G10 -1837267"/>
              <a:gd name="G12" fmla="sin G10 -1837267"/>
              <a:gd name="G13" fmla="cos 13500 -1837267"/>
              <a:gd name="G14" fmla="sin 13500 -1837267"/>
              <a:gd name="G15" fmla="+- G11 10800 0"/>
              <a:gd name="G16" fmla="+- G12 10800 0"/>
              <a:gd name="G17" fmla="+- G13 10800 0"/>
              <a:gd name="G18" fmla="+- G14 10800 0"/>
              <a:gd name="G19" fmla="*/ 9574 1 2"/>
              <a:gd name="G20" fmla="+- G19 5400 0"/>
              <a:gd name="G21" fmla="cos G20 -1837267"/>
              <a:gd name="G22" fmla="sin G20 -1837267"/>
              <a:gd name="G23" fmla="+- G21 10800 0"/>
              <a:gd name="G24" fmla="+- G12 G23 G22"/>
              <a:gd name="G25" fmla="+- G22 G23 G11"/>
              <a:gd name="G26" fmla="cos 10800 -1837267"/>
              <a:gd name="G27" fmla="sin 10800 -1837267"/>
              <a:gd name="G28" fmla="cos 9574 -1837267"/>
              <a:gd name="G29" fmla="sin 9574 -1837267"/>
              <a:gd name="G30" fmla="+- G26 10800 0"/>
              <a:gd name="G31" fmla="+- G27 10800 0"/>
              <a:gd name="G32" fmla="+- G28 10800 0"/>
              <a:gd name="G33" fmla="+- G29 10800 0"/>
              <a:gd name="G34" fmla="+- G19 5400 0"/>
              <a:gd name="G35" fmla="cos G34 -4433743"/>
              <a:gd name="G36" fmla="sin G34 -4433743"/>
              <a:gd name="G37" fmla="+/ -4433743 -1837267 2"/>
              <a:gd name="T2" fmla="*/ 180 256 1"/>
              <a:gd name="T3" fmla="*/ 0 256 1"/>
              <a:gd name="G38" fmla="+- G37 T2 T3"/>
              <a:gd name="G39" fmla="?: G2 G37 G38"/>
              <a:gd name="G40" fmla="cos 10800 G39"/>
              <a:gd name="G41" fmla="sin 10800 G39"/>
              <a:gd name="G42" fmla="cos 9574 G39"/>
              <a:gd name="G43" fmla="sin 9574 G39"/>
              <a:gd name="G44" fmla="+- G40 10800 0"/>
              <a:gd name="G45" fmla="+- G41 10800 0"/>
              <a:gd name="G46" fmla="+- G42 10800 0"/>
              <a:gd name="G47" fmla="+- G43 10800 0"/>
              <a:gd name="G48" fmla="+- G35 10800 0"/>
              <a:gd name="G49" fmla="+- G36 10800 0"/>
              <a:gd name="T4" fmla="*/ 18048 w 21600"/>
              <a:gd name="T5" fmla="*/ 2793 h 21600"/>
              <a:gd name="T6" fmla="*/ 14673 w 21600"/>
              <a:gd name="T7" fmla="*/ 1378 h 21600"/>
              <a:gd name="T8" fmla="*/ 17225 w 21600"/>
              <a:gd name="T9" fmla="*/ 3702 h 21600"/>
              <a:gd name="T10" fmla="*/ 22715 w 21600"/>
              <a:gd name="T11" fmla="*/ 4454 h 21600"/>
              <a:gd name="T12" fmla="*/ 21348 w 21600"/>
              <a:gd name="T13" fmla="*/ 8936 h 21600"/>
              <a:gd name="T14" fmla="*/ 16867 w 21600"/>
              <a:gd name="T15" fmla="*/ 7569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9250" y="6300"/>
                </a:moveTo>
                <a:cubicBezTo>
                  <a:pt x="18202" y="4332"/>
                  <a:pt x="16501" y="2792"/>
                  <a:pt x="14440" y="1944"/>
                </a:cubicBezTo>
                <a:lnTo>
                  <a:pt x="14906" y="811"/>
                </a:lnTo>
                <a:cubicBezTo>
                  <a:pt x="17231" y="1767"/>
                  <a:pt x="19150" y="3504"/>
                  <a:pt x="20332" y="5723"/>
                </a:cubicBezTo>
                <a:lnTo>
                  <a:pt x="22715" y="4454"/>
                </a:lnTo>
                <a:lnTo>
                  <a:pt x="21348" y="8936"/>
                </a:lnTo>
                <a:lnTo>
                  <a:pt x="16867" y="7569"/>
                </a:lnTo>
                <a:lnTo>
                  <a:pt x="19250" y="6300"/>
                </a:lnTo>
                <a:close/>
              </a:path>
            </a:pathLst>
          </a:custGeom>
          <a:gradFill rotWithShape="1">
            <a:gsLst>
              <a:gs pos="0">
                <a:srgbClr val="FFFF00"/>
              </a:gs>
              <a:gs pos="100000">
                <a:srgbClr val="33CCFF"/>
              </a:gs>
            </a:gsLst>
            <a:lin ang="0" scaled="1"/>
          </a:gra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AU"/>
          </a:p>
        </p:txBody>
      </p:sp>
      <p:sp>
        <p:nvSpPr>
          <p:cNvPr id="35" name="Text Box 36"/>
          <p:cNvSpPr txBox="1">
            <a:spLocks noChangeArrowheads="1"/>
          </p:cNvSpPr>
          <p:nvPr/>
        </p:nvSpPr>
        <p:spPr bwMode="auto">
          <a:xfrm>
            <a:off x="4991100" y="2862263"/>
            <a:ext cx="654050" cy="355600"/>
          </a:xfrm>
          <a:prstGeom prst="rect">
            <a:avLst/>
          </a:prstGeom>
          <a:solidFill>
            <a:srgbClr val="99CCFF"/>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AU" sz="1600">
                <a:solidFill>
                  <a:srgbClr val="000000"/>
                </a:solidFill>
              </a:rPr>
              <a:t>H</a:t>
            </a:r>
            <a:r>
              <a:rPr lang="en-AU" sz="1600" baseline="-25000">
                <a:solidFill>
                  <a:srgbClr val="000000"/>
                </a:solidFill>
              </a:rPr>
              <a:t>2</a:t>
            </a:r>
            <a:r>
              <a:rPr lang="en-AU" sz="1600">
                <a:solidFill>
                  <a:srgbClr val="000000"/>
                </a:solidFill>
              </a:rPr>
              <a:t>O</a:t>
            </a:r>
            <a:endParaRPr lang="en-US" sz="1600">
              <a:solidFill>
                <a:srgbClr val="000000"/>
              </a:solidFill>
            </a:endParaRPr>
          </a:p>
        </p:txBody>
      </p:sp>
      <p:sp>
        <p:nvSpPr>
          <p:cNvPr id="36" name="AutoShape 37"/>
          <p:cNvSpPr>
            <a:spLocks noChangeArrowheads="1"/>
          </p:cNvSpPr>
          <p:nvPr/>
        </p:nvSpPr>
        <p:spPr bwMode="auto">
          <a:xfrm rot="3486548" flipV="1">
            <a:off x="6695281" y="1642270"/>
            <a:ext cx="1787525" cy="1643062"/>
          </a:xfrm>
          <a:custGeom>
            <a:avLst/>
            <a:gdLst>
              <a:gd name="G0" fmla="+- -1837267 0 0"/>
              <a:gd name="G1" fmla="+- -4433743 0 0"/>
              <a:gd name="G2" fmla="+- -1837267 0 -4433743"/>
              <a:gd name="G3" fmla="+- 10800 0 0"/>
              <a:gd name="G4" fmla="+- 0 0 -1837267"/>
              <a:gd name="T0" fmla="*/ 360 256 1"/>
              <a:gd name="T1" fmla="*/ 0 256 1"/>
              <a:gd name="G5" fmla="+- G2 T0 T1"/>
              <a:gd name="G6" fmla="?: G2 G2 G5"/>
              <a:gd name="G7" fmla="+- 0 0 G6"/>
              <a:gd name="G8" fmla="+- 9574 0 0"/>
              <a:gd name="G9" fmla="+- 0 0 -4433743"/>
              <a:gd name="G10" fmla="+- 9574 0 2700"/>
              <a:gd name="G11" fmla="cos G10 -1837267"/>
              <a:gd name="G12" fmla="sin G10 -1837267"/>
              <a:gd name="G13" fmla="cos 13500 -1837267"/>
              <a:gd name="G14" fmla="sin 13500 -1837267"/>
              <a:gd name="G15" fmla="+- G11 10800 0"/>
              <a:gd name="G16" fmla="+- G12 10800 0"/>
              <a:gd name="G17" fmla="+- G13 10800 0"/>
              <a:gd name="G18" fmla="+- G14 10800 0"/>
              <a:gd name="G19" fmla="*/ 9574 1 2"/>
              <a:gd name="G20" fmla="+- G19 5400 0"/>
              <a:gd name="G21" fmla="cos G20 -1837267"/>
              <a:gd name="G22" fmla="sin G20 -1837267"/>
              <a:gd name="G23" fmla="+- G21 10800 0"/>
              <a:gd name="G24" fmla="+- G12 G23 G22"/>
              <a:gd name="G25" fmla="+- G22 G23 G11"/>
              <a:gd name="G26" fmla="cos 10800 -1837267"/>
              <a:gd name="G27" fmla="sin 10800 -1837267"/>
              <a:gd name="G28" fmla="cos 9574 -1837267"/>
              <a:gd name="G29" fmla="sin 9574 -1837267"/>
              <a:gd name="G30" fmla="+- G26 10800 0"/>
              <a:gd name="G31" fmla="+- G27 10800 0"/>
              <a:gd name="G32" fmla="+- G28 10800 0"/>
              <a:gd name="G33" fmla="+- G29 10800 0"/>
              <a:gd name="G34" fmla="+- G19 5400 0"/>
              <a:gd name="G35" fmla="cos G34 -4433743"/>
              <a:gd name="G36" fmla="sin G34 -4433743"/>
              <a:gd name="G37" fmla="+/ -4433743 -1837267 2"/>
              <a:gd name="T2" fmla="*/ 180 256 1"/>
              <a:gd name="T3" fmla="*/ 0 256 1"/>
              <a:gd name="G38" fmla="+- G37 T2 T3"/>
              <a:gd name="G39" fmla="?: G2 G37 G38"/>
              <a:gd name="G40" fmla="cos 10800 G39"/>
              <a:gd name="G41" fmla="sin 10800 G39"/>
              <a:gd name="G42" fmla="cos 9574 G39"/>
              <a:gd name="G43" fmla="sin 9574 G39"/>
              <a:gd name="G44" fmla="+- G40 10800 0"/>
              <a:gd name="G45" fmla="+- G41 10800 0"/>
              <a:gd name="G46" fmla="+- G42 10800 0"/>
              <a:gd name="G47" fmla="+- G43 10800 0"/>
              <a:gd name="G48" fmla="+- G35 10800 0"/>
              <a:gd name="G49" fmla="+- G36 10800 0"/>
              <a:gd name="T4" fmla="*/ 18048 w 21600"/>
              <a:gd name="T5" fmla="*/ 2793 h 21600"/>
              <a:gd name="T6" fmla="*/ 14673 w 21600"/>
              <a:gd name="T7" fmla="*/ 1378 h 21600"/>
              <a:gd name="T8" fmla="*/ 17225 w 21600"/>
              <a:gd name="T9" fmla="*/ 3702 h 21600"/>
              <a:gd name="T10" fmla="*/ 22715 w 21600"/>
              <a:gd name="T11" fmla="*/ 4454 h 21600"/>
              <a:gd name="T12" fmla="*/ 21348 w 21600"/>
              <a:gd name="T13" fmla="*/ 8936 h 21600"/>
              <a:gd name="T14" fmla="*/ 16867 w 21600"/>
              <a:gd name="T15" fmla="*/ 7569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9250" y="6300"/>
                </a:moveTo>
                <a:cubicBezTo>
                  <a:pt x="18202" y="4332"/>
                  <a:pt x="16501" y="2792"/>
                  <a:pt x="14440" y="1944"/>
                </a:cubicBezTo>
                <a:lnTo>
                  <a:pt x="14906" y="811"/>
                </a:lnTo>
                <a:cubicBezTo>
                  <a:pt x="17231" y="1767"/>
                  <a:pt x="19150" y="3504"/>
                  <a:pt x="20332" y="5723"/>
                </a:cubicBezTo>
                <a:lnTo>
                  <a:pt x="22715" y="4454"/>
                </a:lnTo>
                <a:lnTo>
                  <a:pt x="21348" y="8936"/>
                </a:lnTo>
                <a:lnTo>
                  <a:pt x="16867" y="7569"/>
                </a:lnTo>
                <a:lnTo>
                  <a:pt x="19250" y="6300"/>
                </a:lnTo>
                <a:close/>
              </a:path>
            </a:pathLst>
          </a:custGeom>
          <a:gradFill rotWithShape="1">
            <a:gsLst>
              <a:gs pos="0">
                <a:srgbClr val="FFFF00"/>
              </a:gs>
              <a:gs pos="100000">
                <a:srgbClr val="33CCFF"/>
              </a:gs>
            </a:gsLst>
            <a:lin ang="0" scaled="1"/>
          </a:gra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AU"/>
          </a:p>
        </p:txBody>
      </p:sp>
      <p:sp>
        <p:nvSpPr>
          <p:cNvPr id="37" name="Text Box 38"/>
          <p:cNvSpPr txBox="1">
            <a:spLocks noChangeArrowheads="1"/>
          </p:cNvSpPr>
          <p:nvPr/>
        </p:nvSpPr>
        <p:spPr bwMode="auto">
          <a:xfrm>
            <a:off x="8002588" y="3003550"/>
            <a:ext cx="693737" cy="355600"/>
          </a:xfrm>
          <a:prstGeom prst="rect">
            <a:avLst/>
          </a:prstGeom>
          <a:solidFill>
            <a:srgbClr val="99CCFF"/>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AU" sz="1600">
                <a:solidFill>
                  <a:srgbClr val="000000"/>
                </a:solidFill>
              </a:rPr>
              <a:t>H</a:t>
            </a:r>
            <a:r>
              <a:rPr lang="en-AU" sz="1600" baseline="-25000">
                <a:solidFill>
                  <a:srgbClr val="000000"/>
                </a:solidFill>
              </a:rPr>
              <a:t>2</a:t>
            </a:r>
            <a:r>
              <a:rPr lang="en-AU" sz="1600">
                <a:solidFill>
                  <a:srgbClr val="000000"/>
                </a:solidFill>
              </a:rPr>
              <a:t>O</a:t>
            </a:r>
            <a:endParaRPr lang="en-US" sz="1600">
              <a:solidFill>
                <a:srgbClr val="000000"/>
              </a:solidFill>
            </a:endParaRPr>
          </a:p>
        </p:txBody>
      </p:sp>
      <p:sp>
        <p:nvSpPr>
          <p:cNvPr id="38" name="Text Box 39"/>
          <p:cNvSpPr txBox="1">
            <a:spLocks noChangeArrowheads="1"/>
          </p:cNvSpPr>
          <p:nvPr/>
        </p:nvSpPr>
        <p:spPr bwMode="auto">
          <a:xfrm>
            <a:off x="6032500" y="2857500"/>
            <a:ext cx="1581150" cy="355600"/>
          </a:xfrm>
          <a:prstGeom prst="rect">
            <a:avLst/>
          </a:prstGeom>
          <a:solidFill>
            <a:srgbClr val="FF9966"/>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AU" sz="1600">
                <a:solidFill>
                  <a:srgbClr val="000000"/>
                </a:solidFill>
              </a:rPr>
              <a:t>MgCO3.3H2O</a:t>
            </a:r>
            <a:endParaRPr lang="en-US" sz="1600">
              <a:solidFill>
                <a:srgbClr val="000000"/>
              </a:solidFill>
            </a:endParaRPr>
          </a:p>
        </p:txBody>
      </p:sp>
    </p:spTree>
    <p:extLst>
      <p:ext uri="{BB962C8B-B14F-4D97-AF65-F5344CB8AC3E}">
        <p14:creationId xmlns:p14="http://schemas.microsoft.com/office/powerpoint/2010/main" val="239202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remove" grpId="0" nodeType="withEffect">
                                  <p:stCondLst>
                                    <p:cond delay="0"/>
                                  </p:stCondLst>
                                  <p:childTnLst>
                                    <p:animScale>
                                      <p:cBhvr>
                                        <p:cTn id="6" dur="2000" fill="hold"/>
                                        <p:tgtEl>
                                          <p:spTgt spid="16"/>
                                        </p:tgtEl>
                                      </p:cBhvr>
                                      <p:by x="120000" y="120000"/>
                                    </p:animScale>
                                  </p:childTnLst>
                                </p:cTn>
                              </p:par>
                              <p:par>
                                <p:cTn id="7" presetID="6" presetClass="emph" presetSubtype="0" repeatCount="indefinite" autoRev="1" fill="hold" nodeType="withEffect">
                                  <p:stCondLst>
                                    <p:cond delay="0"/>
                                  </p:stCondLst>
                                  <p:childTnLst>
                                    <p:animScale>
                                      <p:cBhvr>
                                        <p:cTn id="8" dur="2000" fill="hold"/>
                                        <p:tgtEl>
                                          <p:spTgt spid="26"/>
                                        </p:tgtEl>
                                      </p:cBhvr>
                                      <p:by x="120000" y="12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 name="Picture 10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71022"/>
            <a:ext cx="5526444" cy="5557062"/>
          </a:xfrm>
          <a:prstGeom prst="rect">
            <a:avLst/>
          </a:prstGeom>
        </p:spPr>
      </p:pic>
      <p:sp>
        <p:nvSpPr>
          <p:cNvPr id="2" name="Title 1"/>
          <p:cNvSpPr>
            <a:spLocks noGrp="1"/>
          </p:cNvSpPr>
          <p:nvPr>
            <p:ph type="title"/>
          </p:nvPr>
        </p:nvSpPr>
        <p:spPr/>
        <p:txBody>
          <a:bodyPr/>
          <a:lstStyle/>
          <a:p>
            <a:r>
              <a:rPr lang="en-AU" dirty="0" smtClean="0"/>
              <a:t>Gaia Engineering - An</a:t>
            </a:r>
            <a:br>
              <a:rPr lang="en-AU" dirty="0" smtClean="0"/>
            </a:br>
            <a:r>
              <a:rPr lang="en-AU" dirty="0" smtClean="0"/>
              <a:t>Industrial </a:t>
            </a:r>
            <a:r>
              <a:rPr lang="en-AU" dirty="0" err="1" smtClean="0"/>
              <a:t>TecEcology</a:t>
            </a:r>
            <a:r>
              <a:rPr lang="en-AU" dirty="0" smtClean="0"/>
              <a:t>!</a:t>
            </a:r>
            <a:endParaRPr lang="en-AU" dirty="0"/>
          </a:p>
        </p:txBody>
      </p:sp>
      <p:sp>
        <p:nvSpPr>
          <p:cNvPr id="7" name="TextBox 6"/>
          <p:cNvSpPr txBox="1"/>
          <p:nvPr/>
        </p:nvSpPr>
        <p:spPr>
          <a:xfrm>
            <a:off x="5864435" y="1483776"/>
            <a:ext cx="1141484" cy="830997"/>
          </a:xfrm>
          <a:prstGeom prst="rect">
            <a:avLst/>
          </a:prstGeom>
          <a:noFill/>
          <a:ln w="25400">
            <a:solidFill>
              <a:schemeClr val="accent1">
                <a:lumMod val="75000"/>
              </a:schemeClr>
            </a:solidFill>
          </a:ln>
        </p:spPr>
        <p:txBody>
          <a:bodyPr wrap="square" rtlCol="0">
            <a:spAutoFit/>
          </a:bodyPr>
          <a:lstStyle/>
          <a:p>
            <a:r>
              <a:rPr lang="en-AU" sz="2400" dirty="0" smtClean="0">
                <a:solidFill>
                  <a:schemeClr val="tx2">
                    <a:lumMod val="75000"/>
                  </a:schemeClr>
                </a:solidFill>
              </a:rPr>
              <a:t>N-Mg Process</a:t>
            </a:r>
            <a:endParaRPr lang="en-AU" sz="2400" dirty="0">
              <a:solidFill>
                <a:schemeClr val="tx2">
                  <a:lumMod val="75000"/>
                </a:schemeClr>
              </a:solidFill>
            </a:endParaRPr>
          </a:p>
        </p:txBody>
      </p:sp>
      <p:cxnSp>
        <p:nvCxnSpPr>
          <p:cNvPr id="9" name="Straight Arrow Connector 8"/>
          <p:cNvCxnSpPr/>
          <p:nvPr/>
        </p:nvCxnSpPr>
        <p:spPr>
          <a:xfrm flipH="1">
            <a:off x="2961385" y="2158252"/>
            <a:ext cx="2903050" cy="0"/>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15" name="Elbow Connector 14"/>
          <p:cNvCxnSpPr>
            <a:stCxn id="25" idx="2"/>
            <a:endCxn id="114" idx="3"/>
          </p:cNvCxnSpPr>
          <p:nvPr/>
        </p:nvCxnSpPr>
        <p:spPr>
          <a:xfrm rot="5400000">
            <a:off x="5143195" y="4136222"/>
            <a:ext cx="554974" cy="782964"/>
          </a:xfrm>
          <a:prstGeom prst="bentConnector2">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19" name="Elbow Connector 18"/>
          <p:cNvCxnSpPr/>
          <p:nvPr/>
        </p:nvCxnSpPr>
        <p:spPr>
          <a:xfrm rot="5400000" flipH="1" flipV="1">
            <a:off x="4088522" y="3446751"/>
            <a:ext cx="3743125" cy="1479181"/>
          </a:xfrm>
          <a:prstGeom prst="bentConnector3">
            <a:avLst>
              <a:gd name="adj1" fmla="val -554"/>
            </a:avLst>
          </a:prstGeom>
          <a:ln w="19050">
            <a:tailEnd type="arrow"/>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5220494" y="3419220"/>
            <a:ext cx="1183340" cy="830997"/>
          </a:xfrm>
          <a:prstGeom prst="rect">
            <a:avLst/>
          </a:prstGeom>
          <a:noFill/>
          <a:ln w="22225">
            <a:solidFill>
              <a:schemeClr val="accent1">
                <a:lumMod val="75000"/>
              </a:schemeClr>
            </a:solidFill>
          </a:ln>
        </p:spPr>
        <p:txBody>
          <a:bodyPr wrap="square" rtlCol="0">
            <a:spAutoFit/>
          </a:bodyPr>
          <a:lstStyle/>
          <a:p>
            <a:r>
              <a:rPr lang="en-AU" sz="2400" dirty="0" err="1" smtClean="0">
                <a:solidFill>
                  <a:schemeClr val="tx2">
                    <a:lumMod val="75000"/>
                  </a:schemeClr>
                </a:solidFill>
              </a:rPr>
              <a:t>TecEco</a:t>
            </a:r>
            <a:r>
              <a:rPr lang="en-AU" sz="2400" dirty="0" smtClean="0">
                <a:solidFill>
                  <a:schemeClr val="tx2">
                    <a:lumMod val="75000"/>
                  </a:schemeClr>
                </a:solidFill>
              </a:rPr>
              <a:t> Tec-Kiln</a:t>
            </a:r>
            <a:endParaRPr lang="en-AU" sz="2400" dirty="0">
              <a:solidFill>
                <a:schemeClr val="tx2">
                  <a:lumMod val="75000"/>
                </a:schemeClr>
              </a:solidFill>
            </a:endParaRPr>
          </a:p>
        </p:txBody>
      </p:sp>
      <p:sp>
        <p:nvSpPr>
          <p:cNvPr id="62" name="Oval 61"/>
          <p:cNvSpPr/>
          <p:nvPr/>
        </p:nvSpPr>
        <p:spPr>
          <a:xfrm>
            <a:off x="7422776" y="1050758"/>
            <a:ext cx="995083" cy="433018"/>
          </a:xfrm>
          <a:prstGeom prst="ellipse">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smtClean="0">
                <a:solidFill>
                  <a:schemeClr val="tx2">
                    <a:lumMod val="75000"/>
                  </a:schemeClr>
                </a:solidFill>
              </a:rPr>
              <a:t>CO</a:t>
            </a:r>
            <a:r>
              <a:rPr lang="en-AU" baseline="-25000" dirty="0" smtClean="0">
                <a:solidFill>
                  <a:schemeClr val="tx2">
                    <a:lumMod val="75000"/>
                  </a:schemeClr>
                </a:solidFill>
              </a:rPr>
              <a:t>2</a:t>
            </a:r>
            <a:endParaRPr lang="en-AU" baseline="-25000" dirty="0">
              <a:solidFill>
                <a:schemeClr val="tx2">
                  <a:lumMod val="75000"/>
                </a:schemeClr>
              </a:solidFill>
            </a:endParaRPr>
          </a:p>
        </p:txBody>
      </p:sp>
      <p:cxnSp>
        <p:nvCxnSpPr>
          <p:cNvPr id="71" name="Elbow Connector 70"/>
          <p:cNvCxnSpPr>
            <a:stCxn id="62" idx="4"/>
            <a:endCxn id="7" idx="3"/>
          </p:cNvCxnSpPr>
          <p:nvPr/>
        </p:nvCxnSpPr>
        <p:spPr>
          <a:xfrm rot="5400000">
            <a:off x="7255370" y="1234326"/>
            <a:ext cx="415499" cy="914399"/>
          </a:xfrm>
          <a:prstGeom prst="bentConnector2">
            <a:avLst/>
          </a:prstGeom>
          <a:ln w="19050">
            <a:tailEnd type="arrow"/>
          </a:ln>
        </p:spPr>
        <p:style>
          <a:lnRef idx="1">
            <a:schemeClr val="accent1"/>
          </a:lnRef>
          <a:fillRef idx="0">
            <a:schemeClr val="accent1"/>
          </a:fillRef>
          <a:effectRef idx="0">
            <a:schemeClr val="accent1"/>
          </a:effectRef>
          <a:fontRef idx="minor">
            <a:schemeClr val="tx1"/>
          </a:fontRef>
        </p:style>
      </p:cxnSp>
      <p:sp>
        <p:nvSpPr>
          <p:cNvPr id="72" name="TextBox 71"/>
          <p:cNvSpPr txBox="1"/>
          <p:nvPr/>
        </p:nvSpPr>
        <p:spPr>
          <a:xfrm>
            <a:off x="7005920" y="2904565"/>
            <a:ext cx="1480869" cy="338554"/>
          </a:xfrm>
          <a:prstGeom prst="rect">
            <a:avLst/>
          </a:prstGeom>
          <a:noFill/>
          <a:ln w="22225">
            <a:solidFill>
              <a:schemeClr val="accent5">
                <a:lumMod val="60000"/>
                <a:lumOff val="40000"/>
              </a:schemeClr>
            </a:solidFill>
          </a:ln>
        </p:spPr>
        <p:txBody>
          <a:bodyPr wrap="square" rtlCol="0">
            <a:spAutoFit/>
          </a:bodyPr>
          <a:lstStyle/>
          <a:p>
            <a:r>
              <a:rPr lang="en-AU" sz="1600" dirty="0" err="1" smtClean="0">
                <a:solidFill>
                  <a:schemeClr val="tx2">
                    <a:lumMod val="75000"/>
                  </a:schemeClr>
                </a:solidFill>
              </a:rPr>
              <a:t>Nesquehonite</a:t>
            </a:r>
            <a:endParaRPr lang="en-AU" sz="1600" dirty="0">
              <a:solidFill>
                <a:schemeClr val="tx2">
                  <a:lumMod val="75000"/>
                </a:schemeClr>
              </a:solidFill>
            </a:endParaRPr>
          </a:p>
        </p:txBody>
      </p:sp>
      <p:cxnSp>
        <p:nvCxnSpPr>
          <p:cNvPr id="82" name="Elbow Connector 81"/>
          <p:cNvCxnSpPr>
            <a:endCxn id="72" idx="0"/>
          </p:cNvCxnSpPr>
          <p:nvPr/>
        </p:nvCxnSpPr>
        <p:spPr>
          <a:xfrm>
            <a:off x="7005918" y="2314773"/>
            <a:ext cx="740437" cy="589792"/>
          </a:xfrm>
          <a:prstGeom prst="bentConnector2">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89" name="Elbow Connector 88"/>
          <p:cNvCxnSpPr>
            <a:stCxn id="72" idx="2"/>
            <a:endCxn id="25" idx="3"/>
          </p:cNvCxnSpPr>
          <p:nvPr/>
        </p:nvCxnSpPr>
        <p:spPr>
          <a:xfrm rot="5400000">
            <a:off x="6779295" y="2867659"/>
            <a:ext cx="591600" cy="1342521"/>
          </a:xfrm>
          <a:prstGeom prst="bentConnector2">
            <a:avLst/>
          </a:prstGeom>
          <a:ln w="19050">
            <a:tailEnd type="arrow"/>
          </a:ln>
        </p:spPr>
        <p:style>
          <a:lnRef idx="1">
            <a:schemeClr val="accent1"/>
          </a:lnRef>
          <a:fillRef idx="0">
            <a:schemeClr val="accent1"/>
          </a:fillRef>
          <a:effectRef idx="0">
            <a:schemeClr val="accent1"/>
          </a:effectRef>
          <a:fontRef idx="minor">
            <a:schemeClr val="tx1"/>
          </a:fontRef>
        </p:style>
      </p:cxnSp>
      <p:sp>
        <p:nvSpPr>
          <p:cNvPr id="91" name="TextBox 90"/>
          <p:cNvSpPr txBox="1"/>
          <p:nvPr/>
        </p:nvSpPr>
        <p:spPr>
          <a:xfrm>
            <a:off x="539825" y="1726569"/>
            <a:ext cx="1208292" cy="646331"/>
          </a:xfrm>
          <a:prstGeom prst="rect">
            <a:avLst/>
          </a:prstGeom>
          <a:noFill/>
          <a:ln w="22225">
            <a:solidFill>
              <a:schemeClr val="accent1">
                <a:lumMod val="75000"/>
              </a:schemeClr>
            </a:solidFill>
          </a:ln>
        </p:spPr>
        <p:txBody>
          <a:bodyPr wrap="square" rtlCol="0">
            <a:spAutoFit/>
          </a:bodyPr>
          <a:lstStyle/>
          <a:p>
            <a:r>
              <a:rPr lang="en-AU" dirty="0" err="1" smtClean="0">
                <a:solidFill>
                  <a:schemeClr val="tx2">
                    <a:lumMod val="75000"/>
                  </a:schemeClr>
                </a:solidFill>
              </a:rPr>
              <a:t>Nichromet</a:t>
            </a:r>
            <a:r>
              <a:rPr lang="en-AU" dirty="0" smtClean="0">
                <a:solidFill>
                  <a:schemeClr val="tx2">
                    <a:lumMod val="75000"/>
                  </a:schemeClr>
                </a:solidFill>
              </a:rPr>
              <a:t> Process</a:t>
            </a:r>
            <a:endParaRPr lang="en-AU" dirty="0">
              <a:solidFill>
                <a:schemeClr val="tx2">
                  <a:lumMod val="75000"/>
                </a:schemeClr>
              </a:solidFill>
            </a:endParaRPr>
          </a:p>
        </p:txBody>
      </p:sp>
      <p:cxnSp>
        <p:nvCxnSpPr>
          <p:cNvPr id="102" name="Elbow Connector 101"/>
          <p:cNvCxnSpPr>
            <a:endCxn id="104" idx="1"/>
          </p:cNvCxnSpPr>
          <p:nvPr/>
        </p:nvCxnSpPr>
        <p:spPr>
          <a:xfrm>
            <a:off x="5041900" y="5213328"/>
            <a:ext cx="2346936" cy="712938"/>
          </a:xfrm>
          <a:prstGeom prst="bentConnector3">
            <a:avLst/>
          </a:prstGeom>
          <a:ln w="19050">
            <a:tailEnd type="arrow"/>
          </a:ln>
        </p:spPr>
        <p:style>
          <a:lnRef idx="1">
            <a:schemeClr val="accent1"/>
          </a:lnRef>
          <a:fillRef idx="0">
            <a:schemeClr val="accent1"/>
          </a:fillRef>
          <a:effectRef idx="0">
            <a:schemeClr val="accent1"/>
          </a:effectRef>
          <a:fontRef idx="minor">
            <a:schemeClr val="tx1"/>
          </a:fontRef>
        </p:style>
      </p:cxnSp>
      <p:sp>
        <p:nvSpPr>
          <p:cNvPr id="104" name="TextBox 103"/>
          <p:cNvSpPr txBox="1"/>
          <p:nvPr/>
        </p:nvSpPr>
        <p:spPr>
          <a:xfrm>
            <a:off x="7388836" y="5510767"/>
            <a:ext cx="1364452" cy="830997"/>
          </a:xfrm>
          <a:prstGeom prst="rect">
            <a:avLst/>
          </a:prstGeom>
          <a:noFill/>
          <a:ln w="22225">
            <a:solidFill>
              <a:schemeClr val="accent6">
                <a:lumMod val="75000"/>
              </a:schemeClr>
            </a:solidFill>
          </a:ln>
        </p:spPr>
        <p:txBody>
          <a:bodyPr wrap="square" rtlCol="0">
            <a:spAutoFit/>
          </a:bodyPr>
          <a:lstStyle/>
          <a:p>
            <a:r>
              <a:rPr lang="en-AU" sz="2400" dirty="0" err="1" smtClean="0">
                <a:solidFill>
                  <a:schemeClr val="tx2">
                    <a:lumMod val="75000"/>
                  </a:schemeClr>
                </a:solidFill>
              </a:rPr>
              <a:t>TecEco</a:t>
            </a:r>
            <a:r>
              <a:rPr lang="en-AU" sz="2400" dirty="0" smtClean="0">
                <a:solidFill>
                  <a:schemeClr val="tx2">
                    <a:lumMod val="75000"/>
                  </a:schemeClr>
                </a:solidFill>
              </a:rPr>
              <a:t> Cements</a:t>
            </a:r>
            <a:endParaRPr lang="en-AU" sz="2400" dirty="0">
              <a:solidFill>
                <a:schemeClr val="tx2">
                  <a:lumMod val="75000"/>
                </a:schemeClr>
              </a:solidFill>
            </a:endParaRPr>
          </a:p>
        </p:txBody>
      </p:sp>
      <p:sp>
        <p:nvSpPr>
          <p:cNvPr id="105" name="TextBox 104"/>
          <p:cNvSpPr txBox="1"/>
          <p:nvPr/>
        </p:nvSpPr>
        <p:spPr>
          <a:xfrm>
            <a:off x="7391238" y="4194533"/>
            <a:ext cx="1364452" cy="830997"/>
          </a:xfrm>
          <a:prstGeom prst="rect">
            <a:avLst/>
          </a:prstGeom>
          <a:noFill/>
          <a:ln w="22225">
            <a:solidFill>
              <a:schemeClr val="accent5">
                <a:lumMod val="75000"/>
              </a:schemeClr>
            </a:solidFill>
          </a:ln>
        </p:spPr>
        <p:txBody>
          <a:bodyPr wrap="square" rtlCol="0">
            <a:spAutoFit/>
          </a:bodyPr>
          <a:lstStyle/>
          <a:p>
            <a:r>
              <a:rPr lang="en-AU" sz="2400" dirty="0" smtClean="0">
                <a:solidFill>
                  <a:schemeClr val="tx2">
                    <a:lumMod val="75000"/>
                  </a:schemeClr>
                </a:solidFill>
              </a:rPr>
              <a:t>Direct Products</a:t>
            </a:r>
            <a:endParaRPr lang="en-AU" sz="2400" dirty="0">
              <a:solidFill>
                <a:schemeClr val="tx2">
                  <a:lumMod val="75000"/>
                </a:schemeClr>
              </a:solidFill>
            </a:endParaRPr>
          </a:p>
        </p:txBody>
      </p:sp>
      <p:cxnSp>
        <p:nvCxnSpPr>
          <p:cNvPr id="107" name="Straight Arrow Connector 106"/>
          <p:cNvCxnSpPr/>
          <p:nvPr/>
        </p:nvCxnSpPr>
        <p:spPr>
          <a:xfrm>
            <a:off x="8058362" y="3243119"/>
            <a:ext cx="0" cy="943222"/>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sp>
        <p:nvSpPr>
          <p:cNvPr id="108" name="TextBox 107"/>
          <p:cNvSpPr txBox="1"/>
          <p:nvPr/>
        </p:nvSpPr>
        <p:spPr>
          <a:xfrm>
            <a:off x="669456" y="6404392"/>
            <a:ext cx="2786789" cy="369332"/>
          </a:xfrm>
          <a:prstGeom prst="rect">
            <a:avLst/>
          </a:prstGeom>
          <a:noFill/>
        </p:spPr>
        <p:txBody>
          <a:bodyPr wrap="none" rtlCol="0">
            <a:spAutoFit/>
          </a:bodyPr>
          <a:lstStyle/>
          <a:p>
            <a:r>
              <a:rPr lang="en-AU" dirty="0" smtClean="0">
                <a:hlinkClick r:id="rId3"/>
              </a:rPr>
              <a:t>http://www.nichromet.com</a:t>
            </a:r>
            <a:endParaRPr lang="en-AU" dirty="0"/>
          </a:p>
        </p:txBody>
      </p:sp>
      <p:sp>
        <p:nvSpPr>
          <p:cNvPr id="109" name="TextBox 108"/>
          <p:cNvSpPr txBox="1"/>
          <p:nvPr/>
        </p:nvSpPr>
        <p:spPr>
          <a:xfrm>
            <a:off x="5760319" y="6404392"/>
            <a:ext cx="2434513" cy="369332"/>
          </a:xfrm>
          <a:prstGeom prst="rect">
            <a:avLst/>
          </a:prstGeom>
          <a:noFill/>
        </p:spPr>
        <p:txBody>
          <a:bodyPr wrap="none" rtlCol="0">
            <a:spAutoFit/>
          </a:bodyPr>
          <a:lstStyle/>
          <a:p>
            <a:r>
              <a:rPr lang="en-AU" dirty="0" smtClean="0">
                <a:hlinkClick r:id="rId3"/>
              </a:rPr>
              <a:t>http://www.tececo.com</a:t>
            </a:r>
            <a:endParaRPr lang="en-AU" dirty="0"/>
          </a:p>
        </p:txBody>
      </p:sp>
      <p:sp>
        <p:nvSpPr>
          <p:cNvPr id="114" name="TextBox 113"/>
          <p:cNvSpPr txBox="1"/>
          <p:nvPr/>
        </p:nvSpPr>
        <p:spPr>
          <a:xfrm>
            <a:off x="3746500" y="4389692"/>
            <a:ext cx="1282700" cy="830997"/>
          </a:xfrm>
          <a:prstGeom prst="rect">
            <a:avLst/>
          </a:prstGeom>
          <a:noFill/>
          <a:ln w="22225">
            <a:solidFill>
              <a:srgbClr val="FF0000"/>
            </a:solidFill>
          </a:ln>
        </p:spPr>
        <p:txBody>
          <a:bodyPr wrap="square" rtlCol="0">
            <a:spAutoFit/>
          </a:bodyPr>
          <a:lstStyle/>
          <a:p>
            <a:r>
              <a:rPr lang="en-AU" sz="2400" dirty="0" smtClean="0">
                <a:solidFill>
                  <a:schemeClr val="tx2">
                    <a:lumMod val="75000"/>
                  </a:schemeClr>
                </a:solidFill>
              </a:rPr>
              <a:t>Reactive </a:t>
            </a:r>
            <a:r>
              <a:rPr lang="en-AU" sz="2400" dirty="0" err="1" smtClean="0">
                <a:solidFill>
                  <a:schemeClr val="tx2">
                    <a:lumMod val="75000"/>
                  </a:schemeClr>
                </a:solidFill>
              </a:rPr>
              <a:t>MgO</a:t>
            </a:r>
            <a:endParaRPr lang="en-AU" sz="2400" dirty="0">
              <a:solidFill>
                <a:schemeClr val="tx2">
                  <a:lumMod val="75000"/>
                </a:schemeClr>
              </a:solidFill>
            </a:endParaRPr>
          </a:p>
        </p:txBody>
      </p:sp>
      <p:cxnSp>
        <p:nvCxnSpPr>
          <p:cNvPr id="133" name="Straight Arrow Connector 132"/>
          <p:cNvCxnSpPr>
            <a:stCxn id="104" idx="0"/>
            <a:endCxn id="105" idx="2"/>
          </p:cNvCxnSpPr>
          <p:nvPr/>
        </p:nvCxnSpPr>
        <p:spPr>
          <a:xfrm flipV="1">
            <a:off x="8071062" y="5025530"/>
            <a:ext cx="2402" cy="485237"/>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871096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err="1" smtClean="0"/>
              <a:t>Geomimicry</a:t>
            </a:r>
            <a:endParaRPr lang="en-AU" dirty="0"/>
          </a:p>
        </p:txBody>
      </p:sp>
      <p:pic>
        <p:nvPicPr>
          <p:cNvPr id="4" name="Picture 2" descr="JHClift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8350" y="798513"/>
            <a:ext cx="7980363" cy="531495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5"/>
          <p:cNvSpPr>
            <a:spLocks noChangeArrowheads="1"/>
          </p:cNvSpPr>
          <p:nvPr/>
        </p:nvSpPr>
        <p:spPr bwMode="auto">
          <a:xfrm>
            <a:off x="2185988" y="1576388"/>
            <a:ext cx="4610100" cy="1185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352" tIns="45680" rIns="91352" bIns="45680"/>
          <a:lstStyle/>
          <a:p>
            <a:pPr marL="342900" indent="-342900">
              <a:spcBef>
                <a:spcPct val="20000"/>
              </a:spcBef>
              <a:buFont typeface="Wingdings" pitchFamily="2" charset="2"/>
              <a:buChar char="Ü"/>
            </a:pPr>
            <a:r>
              <a:rPr lang="en-AU" sz="1900" dirty="0">
                <a:latin typeface="Arial Rounded MT Bold" pitchFamily="34" charset="0"/>
              </a:rPr>
              <a:t>Carbonate sediments such as these cliffs represent billions</a:t>
            </a:r>
            <a:br>
              <a:rPr lang="en-AU" sz="1900" dirty="0">
                <a:latin typeface="Arial Rounded MT Bold" pitchFamily="34" charset="0"/>
              </a:rPr>
            </a:br>
            <a:r>
              <a:rPr lang="en-AU" sz="1900" dirty="0">
                <a:latin typeface="Arial Rounded MT Bold" pitchFamily="34" charset="0"/>
              </a:rPr>
              <a:t>of years of sequestration</a:t>
            </a:r>
            <a:br>
              <a:rPr lang="en-AU" sz="1900" dirty="0">
                <a:latin typeface="Arial Rounded MT Bold" pitchFamily="34" charset="0"/>
              </a:rPr>
            </a:br>
            <a:r>
              <a:rPr lang="en-AU" sz="1900" dirty="0">
                <a:latin typeface="Arial Rounded MT Bold" pitchFamily="34" charset="0"/>
              </a:rPr>
              <a:t>and cover 7% of the crust.</a:t>
            </a:r>
            <a:endParaRPr lang="en-US" sz="1900" dirty="0">
              <a:latin typeface="Arial Rounded MT Bold" pitchFamily="34" charset="0"/>
            </a:endParaRPr>
          </a:p>
        </p:txBody>
      </p:sp>
      <p:sp>
        <p:nvSpPr>
          <p:cNvPr id="8" name="Rectangle 4"/>
          <p:cNvSpPr txBox="1">
            <a:spLocks noChangeArrowheads="1"/>
          </p:cNvSpPr>
          <p:nvPr/>
        </p:nvSpPr>
        <p:spPr bwMode="auto">
          <a:xfrm>
            <a:off x="444500" y="800100"/>
            <a:ext cx="4610100" cy="561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80000"/>
              </a:lnSpc>
            </a:pPr>
            <a:r>
              <a:rPr lang="en-AU" sz="1900" b="1" dirty="0" smtClean="0">
                <a:solidFill>
                  <a:srgbClr val="000000"/>
                </a:solidFill>
              </a:rPr>
              <a:t>There are 1.2-3 grams of magnesium and about .4 grams of calcium in every litre of seawater.</a:t>
            </a:r>
          </a:p>
          <a:p>
            <a:pPr>
              <a:lnSpc>
                <a:spcPct val="80000"/>
              </a:lnSpc>
            </a:pPr>
            <a:endParaRPr lang="en-AU" sz="1900" b="1" dirty="0" smtClean="0">
              <a:solidFill>
                <a:srgbClr val="000000"/>
              </a:solidFill>
            </a:endParaRPr>
          </a:p>
          <a:p>
            <a:pPr>
              <a:lnSpc>
                <a:spcPct val="80000"/>
              </a:lnSpc>
            </a:pPr>
            <a:endParaRPr lang="en-AU" sz="1700" b="1" dirty="0" smtClean="0">
              <a:solidFill>
                <a:schemeClr val="bg1"/>
              </a:solidFill>
            </a:endParaRPr>
          </a:p>
          <a:p>
            <a:pPr>
              <a:lnSpc>
                <a:spcPct val="80000"/>
              </a:lnSpc>
            </a:pPr>
            <a:endParaRPr lang="en-AU" sz="1700" b="1" dirty="0" smtClean="0">
              <a:solidFill>
                <a:schemeClr val="bg1"/>
              </a:solidFill>
            </a:endParaRPr>
          </a:p>
          <a:p>
            <a:pPr>
              <a:lnSpc>
                <a:spcPct val="80000"/>
              </a:lnSpc>
            </a:pPr>
            <a:endParaRPr lang="en-AU" sz="1700" b="1" dirty="0" smtClean="0">
              <a:solidFill>
                <a:schemeClr val="bg1"/>
              </a:solidFill>
            </a:endParaRPr>
          </a:p>
          <a:p>
            <a:pPr>
              <a:lnSpc>
                <a:spcPct val="80000"/>
              </a:lnSpc>
            </a:pPr>
            <a:endParaRPr lang="en-AU" sz="1700" b="1" dirty="0" smtClean="0">
              <a:solidFill>
                <a:schemeClr val="bg1"/>
              </a:solidFill>
            </a:endParaRPr>
          </a:p>
          <a:p>
            <a:pPr>
              <a:lnSpc>
                <a:spcPct val="80000"/>
              </a:lnSpc>
            </a:pPr>
            <a:endParaRPr lang="en-AU" sz="1900" b="1" dirty="0" smtClean="0"/>
          </a:p>
          <a:p>
            <a:pPr>
              <a:lnSpc>
                <a:spcPct val="80000"/>
              </a:lnSpc>
            </a:pPr>
            <a:r>
              <a:rPr lang="en-AU" sz="1900" b="1" dirty="0" smtClean="0"/>
              <a:t>There is enough calcium and magnesium in seawater with replenishment to last billions of years at current needs for sequestration.</a:t>
            </a:r>
          </a:p>
          <a:p>
            <a:pPr>
              <a:lnSpc>
                <a:spcPct val="80000"/>
              </a:lnSpc>
            </a:pPr>
            <a:endParaRPr lang="en-AU" sz="1900" b="1" dirty="0" smtClean="0"/>
          </a:p>
          <a:p>
            <a:pPr>
              <a:lnSpc>
                <a:spcPct val="80000"/>
              </a:lnSpc>
            </a:pPr>
            <a:endParaRPr lang="en-AU" sz="1700" b="1" dirty="0" smtClean="0">
              <a:solidFill>
                <a:schemeClr val="bg1"/>
              </a:solidFill>
            </a:endParaRPr>
          </a:p>
          <a:p>
            <a:pPr>
              <a:lnSpc>
                <a:spcPct val="80000"/>
              </a:lnSpc>
            </a:pPr>
            <a:endParaRPr lang="en-AU" sz="1700" b="1" dirty="0" smtClean="0">
              <a:solidFill>
                <a:schemeClr val="bg1"/>
              </a:solidFill>
            </a:endParaRPr>
          </a:p>
          <a:p>
            <a:pPr>
              <a:lnSpc>
                <a:spcPct val="80000"/>
              </a:lnSpc>
            </a:pPr>
            <a:endParaRPr lang="en-AU" sz="1700" b="1" dirty="0" smtClean="0">
              <a:solidFill>
                <a:schemeClr val="bg1"/>
              </a:solidFill>
            </a:endParaRPr>
          </a:p>
          <a:p>
            <a:pPr>
              <a:lnSpc>
                <a:spcPct val="80000"/>
              </a:lnSpc>
            </a:pPr>
            <a:r>
              <a:rPr lang="en-AU" sz="1900" b="1" dirty="0" smtClean="0"/>
              <a:t>To survive we must build our homes like these seashells using CO</a:t>
            </a:r>
            <a:r>
              <a:rPr lang="en-AU" sz="1900" b="1" baseline="-25000" dirty="0" smtClean="0"/>
              <a:t>2</a:t>
            </a:r>
            <a:r>
              <a:rPr lang="en-AU" sz="1900" b="1" dirty="0" smtClean="0"/>
              <a:t> and alkali metal </a:t>
            </a:r>
            <a:r>
              <a:rPr lang="en-AU" sz="1900" b="1" dirty="0" err="1" smtClean="0"/>
              <a:t>cations</a:t>
            </a:r>
            <a:r>
              <a:rPr lang="en-AU" sz="1900" b="1" dirty="0" smtClean="0"/>
              <a:t>. This is </a:t>
            </a:r>
            <a:r>
              <a:rPr lang="en-AU" sz="1900" b="1" dirty="0" err="1" smtClean="0"/>
              <a:t>geomimicry</a:t>
            </a:r>
            <a:endParaRPr lang="en-US" sz="1900" b="1" dirty="0"/>
          </a:p>
        </p:txBody>
      </p:sp>
    </p:spTree>
    <p:extLst>
      <p:ext uri="{BB962C8B-B14F-4D97-AF65-F5344CB8AC3E}">
        <p14:creationId xmlns:p14="http://schemas.microsoft.com/office/powerpoint/2010/main" val="2651578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7" end="7"/>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err="1" smtClean="0"/>
              <a:t>Geomimicry</a:t>
            </a:r>
            <a:endParaRPr lang="en-AU" dirty="0"/>
          </a:p>
        </p:txBody>
      </p:sp>
      <p:sp>
        <p:nvSpPr>
          <p:cNvPr id="4" name="Rectangle 3"/>
          <p:cNvSpPr txBox="1">
            <a:spLocks noChangeArrowheads="1"/>
          </p:cNvSpPr>
          <p:nvPr/>
        </p:nvSpPr>
        <p:spPr bwMode="auto">
          <a:xfrm>
            <a:off x="543718" y="1222374"/>
            <a:ext cx="8145463" cy="1508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80000"/>
              </a:lnSpc>
              <a:buNone/>
            </a:pPr>
            <a:r>
              <a:rPr lang="en-US" sz="2400" dirty="0" smtClean="0"/>
              <a:t>Sequestering carbon in calcium and magnesium carbonate materials and other wastes in the built environment as in </a:t>
            </a:r>
            <a:r>
              <a:rPr lang="en-US" sz="2400" b="1" dirty="0" smtClean="0">
                <a:hlinkClick r:id="rId2"/>
              </a:rPr>
              <a:t>Gaia Engineering</a:t>
            </a:r>
            <a:r>
              <a:rPr lang="en-US" sz="2400" dirty="0" smtClean="0"/>
              <a:t> mimics nature in that carbon is used in the homes or skeletal structures of most plants and animals.</a:t>
            </a:r>
            <a:endParaRPr lang="en-US" sz="2400" dirty="0"/>
          </a:p>
        </p:txBody>
      </p:sp>
      <p:pic>
        <p:nvPicPr>
          <p:cNvPr id="5" name="Picture 4" descr="MCj019738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58256" y="2800349"/>
            <a:ext cx="1400175" cy="96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MCj0197396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44156" y="2967037"/>
            <a:ext cx="892175" cy="78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MCj0312088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461293" y="2879724"/>
            <a:ext cx="1050925" cy="96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descr="j028380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3759993" y="3910012"/>
            <a:ext cx="1265238"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Box 8"/>
          <p:cNvSpPr txBox="1">
            <a:spLocks noChangeArrowheads="1"/>
          </p:cNvSpPr>
          <p:nvPr/>
        </p:nvSpPr>
        <p:spPr bwMode="auto">
          <a:xfrm>
            <a:off x="543718" y="3952874"/>
            <a:ext cx="3062288" cy="1333500"/>
          </a:xfrm>
          <a:prstGeom prst="rect">
            <a:avLst/>
          </a:prstGeom>
          <a:solidFill>
            <a:srgbClr val="FFFF99"/>
          </a:solidFill>
          <a:ln w="19050" algn="ctr">
            <a:solidFill>
              <a:srgbClr val="000000"/>
            </a:solidFill>
            <a:miter lim="800000"/>
            <a:headEnd/>
            <a:tailEnd/>
          </a:ln>
        </p:spPr>
        <p:txBody>
          <a:bodyPr>
            <a:spAutoFit/>
          </a:bodyPr>
          <a:lstStyle>
            <a:lvl1pPr>
              <a:spcBef>
                <a:spcPct val="0"/>
              </a:spcBef>
              <a:defRPr sz="2400">
                <a:solidFill>
                  <a:schemeClr val="tx1"/>
                </a:solidFill>
                <a:latin typeface="Times New Roman" pitchFamily="18" charset="0"/>
              </a:defRPr>
            </a:lvl1pPr>
            <a:lvl2pPr marL="742950" indent="-285750">
              <a:spcBef>
                <a:spcPct val="0"/>
              </a:spcBef>
              <a:defRPr sz="2400">
                <a:solidFill>
                  <a:schemeClr val="tx1"/>
                </a:solidFill>
                <a:latin typeface="Times New Roman" pitchFamily="18" charset="0"/>
              </a:defRPr>
            </a:lvl2pPr>
            <a:lvl3pPr marL="1143000" indent="-228600">
              <a:spcBef>
                <a:spcPct val="0"/>
              </a:spcBef>
              <a:defRPr sz="2400">
                <a:solidFill>
                  <a:schemeClr val="tx1"/>
                </a:solidFill>
                <a:latin typeface="Times New Roman" pitchFamily="18" charset="0"/>
              </a:defRPr>
            </a:lvl3pPr>
            <a:lvl4pPr marL="1600200" indent="-228600">
              <a:spcBef>
                <a:spcPct val="0"/>
              </a:spcBef>
              <a:defRPr sz="2400">
                <a:solidFill>
                  <a:schemeClr val="tx1"/>
                </a:solidFill>
                <a:latin typeface="Times New Roman" pitchFamily="18" charset="0"/>
              </a:defRPr>
            </a:lvl4pPr>
            <a:lvl5pPr marL="2057400" indent="-228600">
              <a:spcBef>
                <a:spcPct val="0"/>
              </a:spcBef>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sz="1600">
                <a:solidFill>
                  <a:srgbClr val="000000"/>
                </a:solidFill>
                <a:latin typeface="Arial Unicode MS" pitchFamily="34" charset="-128"/>
              </a:rPr>
              <a:t>In eco-cement concretes the binder is carbonate and the aggregates are preferably carbonates and wastes. This is “geomimicry”</a:t>
            </a:r>
          </a:p>
        </p:txBody>
      </p:sp>
      <p:sp>
        <p:nvSpPr>
          <p:cNvPr id="10" name="AutoShape 9"/>
          <p:cNvSpPr>
            <a:spLocks noChangeArrowheads="1"/>
          </p:cNvSpPr>
          <p:nvPr/>
        </p:nvSpPr>
        <p:spPr bwMode="auto">
          <a:xfrm rot="20927303" flipH="1">
            <a:off x="5442743" y="5280024"/>
            <a:ext cx="3014663" cy="428625"/>
          </a:xfrm>
          <a:prstGeom prst="parallelogram">
            <a:avLst>
              <a:gd name="adj" fmla="val 175833"/>
            </a:avLst>
          </a:prstGeom>
          <a:solidFill>
            <a:srgbClr val="808080"/>
          </a:solidFill>
          <a:ln>
            <a:noFill/>
          </a:ln>
          <a:extLst>
            <a:ext uri="{91240B29-F687-4F45-9708-019B960494DF}">
              <a14:hiddenLine xmlns:a14="http://schemas.microsoft.com/office/drawing/2010/main" w="19050" algn="ctr">
                <a:solidFill>
                  <a:srgbClr val="000000"/>
                </a:solidFill>
                <a:miter lim="800000"/>
                <a:headEnd/>
                <a:tailEnd/>
              </a14:hiddenLine>
            </a:ext>
          </a:extLst>
        </p:spPr>
        <p:txBody>
          <a:bodyPr anchor="ctr">
            <a:spAutoFit/>
          </a:bodyPr>
          <a:lstStyle/>
          <a:p>
            <a:endParaRPr lang="en-US" sz="1200">
              <a:solidFill>
                <a:srgbClr val="000000"/>
              </a:solidFill>
            </a:endParaRPr>
          </a:p>
        </p:txBody>
      </p:sp>
      <p:pic>
        <p:nvPicPr>
          <p:cNvPr id="11" name="Picture 10" descr="MCj02873400000[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698331" y="3817937"/>
            <a:ext cx="2487612" cy="190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Box 11"/>
          <p:cNvSpPr txBox="1">
            <a:spLocks noChangeArrowheads="1"/>
          </p:cNvSpPr>
          <p:nvPr/>
        </p:nvSpPr>
        <p:spPr bwMode="auto">
          <a:xfrm>
            <a:off x="8279606" y="3778249"/>
            <a:ext cx="5683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wrap="none" lIns="91352" tIns="45680" rIns="91352" bIns="45680">
            <a:spAutoFit/>
          </a:bodyPr>
          <a:lstStyle>
            <a:lvl1pPr>
              <a:spcBef>
                <a:spcPct val="0"/>
              </a:spcBef>
              <a:defRPr sz="2400">
                <a:solidFill>
                  <a:schemeClr val="tx1"/>
                </a:solidFill>
                <a:latin typeface="Times New Roman" pitchFamily="18" charset="0"/>
              </a:defRPr>
            </a:lvl1pPr>
            <a:lvl2pPr marL="742950" indent="-285750">
              <a:spcBef>
                <a:spcPct val="0"/>
              </a:spcBef>
              <a:defRPr sz="2400">
                <a:solidFill>
                  <a:schemeClr val="tx1"/>
                </a:solidFill>
                <a:latin typeface="Times New Roman" pitchFamily="18" charset="0"/>
              </a:defRPr>
            </a:lvl2pPr>
            <a:lvl3pPr marL="1143000" indent="-228600">
              <a:spcBef>
                <a:spcPct val="0"/>
              </a:spcBef>
              <a:defRPr sz="2400">
                <a:solidFill>
                  <a:schemeClr val="tx1"/>
                </a:solidFill>
                <a:latin typeface="Times New Roman" pitchFamily="18" charset="0"/>
              </a:defRPr>
            </a:lvl3pPr>
            <a:lvl4pPr marL="1600200" indent="-228600">
              <a:spcBef>
                <a:spcPct val="0"/>
              </a:spcBef>
              <a:defRPr sz="2400">
                <a:solidFill>
                  <a:schemeClr val="tx1"/>
                </a:solidFill>
                <a:latin typeface="Times New Roman" pitchFamily="18" charset="0"/>
              </a:defRPr>
            </a:lvl4pPr>
            <a:lvl5pPr marL="2057400" indent="-228600">
              <a:spcBef>
                <a:spcPct val="0"/>
              </a:spcBef>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AU" sz="1600">
                <a:latin typeface="Arial Unicode MS" pitchFamily="34" charset="-128"/>
              </a:rPr>
              <a:t>CO</a:t>
            </a:r>
            <a:r>
              <a:rPr lang="en-AU" sz="1600" baseline="-25000">
                <a:latin typeface="Arial Unicode MS" pitchFamily="34" charset="-128"/>
              </a:rPr>
              <a:t>2</a:t>
            </a:r>
          </a:p>
        </p:txBody>
      </p:sp>
      <p:sp>
        <p:nvSpPr>
          <p:cNvPr id="13" name="Text Box 12"/>
          <p:cNvSpPr txBox="1">
            <a:spLocks noChangeArrowheads="1"/>
          </p:cNvSpPr>
          <p:nvPr/>
        </p:nvSpPr>
        <p:spPr bwMode="auto">
          <a:xfrm>
            <a:off x="6322218" y="5116512"/>
            <a:ext cx="331788"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wrap="none" lIns="91352" tIns="45680" rIns="91352" bIns="45680">
            <a:spAutoFit/>
          </a:bodyPr>
          <a:lstStyle>
            <a:lvl1pPr>
              <a:spcBef>
                <a:spcPct val="0"/>
              </a:spcBef>
              <a:defRPr sz="2400">
                <a:solidFill>
                  <a:schemeClr val="tx1"/>
                </a:solidFill>
                <a:latin typeface="Times New Roman" pitchFamily="18" charset="0"/>
              </a:defRPr>
            </a:lvl1pPr>
            <a:lvl2pPr marL="742950" indent="-285750">
              <a:spcBef>
                <a:spcPct val="0"/>
              </a:spcBef>
              <a:defRPr sz="2400">
                <a:solidFill>
                  <a:schemeClr val="tx1"/>
                </a:solidFill>
                <a:latin typeface="Times New Roman" pitchFamily="18" charset="0"/>
              </a:defRPr>
            </a:lvl2pPr>
            <a:lvl3pPr marL="1143000" indent="-228600">
              <a:spcBef>
                <a:spcPct val="0"/>
              </a:spcBef>
              <a:defRPr sz="2400">
                <a:solidFill>
                  <a:schemeClr val="tx1"/>
                </a:solidFill>
                <a:latin typeface="Times New Roman" pitchFamily="18" charset="0"/>
              </a:defRPr>
            </a:lvl3pPr>
            <a:lvl4pPr marL="1600200" indent="-228600">
              <a:spcBef>
                <a:spcPct val="0"/>
              </a:spcBef>
              <a:defRPr sz="2400">
                <a:solidFill>
                  <a:schemeClr val="tx1"/>
                </a:solidFill>
                <a:latin typeface="Times New Roman" pitchFamily="18" charset="0"/>
              </a:defRPr>
            </a:lvl4pPr>
            <a:lvl5pPr marL="2057400" indent="-228600">
              <a:spcBef>
                <a:spcPct val="0"/>
              </a:spcBef>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AU" sz="1600">
                <a:latin typeface="Arial Unicode MS" pitchFamily="34" charset="-128"/>
              </a:rPr>
              <a:t>C</a:t>
            </a:r>
            <a:endParaRPr lang="en-AU" sz="1600" baseline="-25000">
              <a:latin typeface="Arial Unicode MS" pitchFamily="34" charset="-128"/>
            </a:endParaRPr>
          </a:p>
        </p:txBody>
      </p:sp>
      <p:sp>
        <p:nvSpPr>
          <p:cNvPr id="14" name="Text Box 13"/>
          <p:cNvSpPr txBox="1">
            <a:spLocks noChangeArrowheads="1"/>
          </p:cNvSpPr>
          <p:nvPr/>
        </p:nvSpPr>
        <p:spPr bwMode="auto">
          <a:xfrm>
            <a:off x="6477793" y="3355974"/>
            <a:ext cx="5683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wrap="none" lIns="91352" tIns="45680" rIns="91352" bIns="45680">
            <a:spAutoFit/>
          </a:bodyPr>
          <a:lstStyle>
            <a:lvl1pPr>
              <a:spcBef>
                <a:spcPct val="0"/>
              </a:spcBef>
              <a:defRPr sz="2400">
                <a:solidFill>
                  <a:schemeClr val="tx1"/>
                </a:solidFill>
                <a:latin typeface="Times New Roman" pitchFamily="18" charset="0"/>
              </a:defRPr>
            </a:lvl1pPr>
            <a:lvl2pPr marL="742950" indent="-285750">
              <a:spcBef>
                <a:spcPct val="0"/>
              </a:spcBef>
              <a:defRPr sz="2400">
                <a:solidFill>
                  <a:schemeClr val="tx1"/>
                </a:solidFill>
                <a:latin typeface="Times New Roman" pitchFamily="18" charset="0"/>
              </a:defRPr>
            </a:lvl2pPr>
            <a:lvl3pPr marL="1143000" indent="-228600">
              <a:spcBef>
                <a:spcPct val="0"/>
              </a:spcBef>
              <a:defRPr sz="2400">
                <a:solidFill>
                  <a:schemeClr val="tx1"/>
                </a:solidFill>
                <a:latin typeface="Times New Roman" pitchFamily="18" charset="0"/>
              </a:defRPr>
            </a:lvl3pPr>
            <a:lvl4pPr marL="1600200" indent="-228600">
              <a:spcBef>
                <a:spcPct val="0"/>
              </a:spcBef>
              <a:defRPr sz="2400">
                <a:solidFill>
                  <a:schemeClr val="tx1"/>
                </a:solidFill>
                <a:latin typeface="Times New Roman" pitchFamily="18" charset="0"/>
              </a:defRPr>
            </a:lvl4pPr>
            <a:lvl5pPr marL="2057400" indent="-228600">
              <a:spcBef>
                <a:spcPct val="0"/>
              </a:spcBef>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AU" sz="1600">
                <a:latin typeface="Arial Unicode MS" pitchFamily="34" charset="-128"/>
              </a:rPr>
              <a:t>CO</a:t>
            </a:r>
            <a:r>
              <a:rPr lang="en-AU" sz="1600" baseline="-25000">
                <a:latin typeface="Arial Unicode MS" pitchFamily="34" charset="-128"/>
              </a:rPr>
              <a:t>2</a:t>
            </a:r>
          </a:p>
        </p:txBody>
      </p:sp>
      <p:sp>
        <p:nvSpPr>
          <p:cNvPr id="15" name="Line 14"/>
          <p:cNvSpPr>
            <a:spLocks noChangeShapeType="1"/>
          </p:cNvSpPr>
          <p:nvPr/>
        </p:nvSpPr>
        <p:spPr bwMode="auto">
          <a:xfrm>
            <a:off x="5396706" y="4938712"/>
            <a:ext cx="250825" cy="25400"/>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en-AU"/>
          </a:p>
        </p:txBody>
      </p:sp>
      <p:sp>
        <p:nvSpPr>
          <p:cNvPr id="16" name="Line 15"/>
          <p:cNvSpPr>
            <a:spLocks noChangeShapeType="1"/>
          </p:cNvSpPr>
          <p:nvPr/>
        </p:nvSpPr>
        <p:spPr bwMode="auto">
          <a:xfrm>
            <a:off x="6855618" y="3736974"/>
            <a:ext cx="165100" cy="115888"/>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en-AU"/>
          </a:p>
        </p:txBody>
      </p:sp>
      <p:sp>
        <p:nvSpPr>
          <p:cNvPr id="17" name="Line 16"/>
          <p:cNvSpPr>
            <a:spLocks noChangeShapeType="1"/>
          </p:cNvSpPr>
          <p:nvPr/>
        </p:nvSpPr>
        <p:spPr bwMode="auto">
          <a:xfrm flipH="1">
            <a:off x="8024018" y="4084637"/>
            <a:ext cx="352425" cy="157162"/>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en-AU"/>
          </a:p>
        </p:txBody>
      </p:sp>
      <p:sp>
        <p:nvSpPr>
          <p:cNvPr id="18" name="Line 17"/>
          <p:cNvSpPr>
            <a:spLocks noChangeShapeType="1"/>
          </p:cNvSpPr>
          <p:nvPr/>
        </p:nvSpPr>
        <p:spPr bwMode="auto">
          <a:xfrm flipH="1">
            <a:off x="7811293" y="5237162"/>
            <a:ext cx="444500" cy="38100"/>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en-AU"/>
          </a:p>
        </p:txBody>
      </p:sp>
      <p:sp>
        <p:nvSpPr>
          <p:cNvPr id="19" name="Line 18"/>
          <p:cNvSpPr>
            <a:spLocks noChangeShapeType="1"/>
          </p:cNvSpPr>
          <p:nvPr/>
        </p:nvSpPr>
        <p:spPr bwMode="auto">
          <a:xfrm flipV="1">
            <a:off x="5320506" y="5572124"/>
            <a:ext cx="487362" cy="1588"/>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en-AU"/>
          </a:p>
        </p:txBody>
      </p:sp>
      <p:pic>
        <p:nvPicPr>
          <p:cNvPr id="20" name="Picture 19" descr="MCNA01588_0000[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058818" y="3067049"/>
            <a:ext cx="976313" cy="217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Line 20"/>
          <p:cNvSpPr>
            <a:spLocks noChangeShapeType="1"/>
          </p:cNvSpPr>
          <p:nvPr/>
        </p:nvSpPr>
        <p:spPr bwMode="auto">
          <a:xfrm flipH="1">
            <a:off x="6409531" y="3703637"/>
            <a:ext cx="163512" cy="196850"/>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en-AU"/>
          </a:p>
        </p:txBody>
      </p:sp>
      <p:sp>
        <p:nvSpPr>
          <p:cNvPr id="22" name="Text Box 21"/>
          <p:cNvSpPr txBox="1">
            <a:spLocks noChangeArrowheads="1"/>
          </p:cNvSpPr>
          <p:nvPr/>
        </p:nvSpPr>
        <p:spPr bwMode="auto">
          <a:xfrm>
            <a:off x="8281193" y="5567362"/>
            <a:ext cx="69691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a:spcBef>
                <a:spcPct val="0"/>
              </a:spcBef>
              <a:defRPr sz="2400">
                <a:solidFill>
                  <a:schemeClr val="tx1"/>
                </a:solidFill>
                <a:latin typeface="Times New Roman" pitchFamily="18" charset="0"/>
              </a:defRPr>
            </a:lvl1pPr>
            <a:lvl2pPr marL="742950" indent="-285750">
              <a:spcBef>
                <a:spcPct val="0"/>
              </a:spcBef>
              <a:defRPr sz="2400">
                <a:solidFill>
                  <a:schemeClr val="tx1"/>
                </a:solidFill>
                <a:latin typeface="Times New Roman" pitchFamily="18" charset="0"/>
              </a:defRPr>
            </a:lvl2pPr>
            <a:lvl3pPr marL="1143000" indent="-228600">
              <a:spcBef>
                <a:spcPct val="0"/>
              </a:spcBef>
              <a:defRPr sz="2400">
                <a:solidFill>
                  <a:schemeClr val="tx1"/>
                </a:solidFill>
                <a:latin typeface="Times New Roman" pitchFamily="18" charset="0"/>
              </a:defRPr>
            </a:lvl3pPr>
            <a:lvl4pPr marL="1600200" indent="-228600">
              <a:spcBef>
                <a:spcPct val="0"/>
              </a:spcBef>
              <a:defRPr sz="2400">
                <a:solidFill>
                  <a:schemeClr val="tx1"/>
                </a:solidFill>
                <a:latin typeface="Times New Roman" pitchFamily="18" charset="0"/>
              </a:defRPr>
            </a:lvl4pPr>
            <a:lvl5pPr marL="2057400" indent="-228600">
              <a:spcBef>
                <a:spcPct val="0"/>
              </a:spcBef>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sz="1200">
                <a:latin typeface="Arial" pitchFamily="34" charset="0"/>
              </a:rPr>
              <a:t>Waste</a:t>
            </a:r>
          </a:p>
        </p:txBody>
      </p:sp>
      <p:pic>
        <p:nvPicPr>
          <p:cNvPr id="23" name="Picture 22" descr="ManyCO2"/>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290218" y="5005387"/>
            <a:ext cx="650875"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23" descr="ManyCO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879306" y="3108324"/>
            <a:ext cx="652462"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24" descr="ManyCO2"/>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895431" y="3290887"/>
            <a:ext cx="650875"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25" descr="ManyCO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836568" y="2998787"/>
            <a:ext cx="652463"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Text Box 26"/>
          <p:cNvSpPr txBox="1">
            <a:spLocks noChangeArrowheads="1"/>
          </p:cNvSpPr>
          <p:nvPr/>
        </p:nvSpPr>
        <p:spPr bwMode="auto">
          <a:xfrm>
            <a:off x="4942681" y="4794249"/>
            <a:ext cx="568325" cy="33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wrap="none" lIns="91352" tIns="45680" rIns="91352" bIns="45680">
            <a:spAutoFit/>
          </a:bodyPr>
          <a:lstStyle>
            <a:lvl1pPr>
              <a:spcBef>
                <a:spcPct val="0"/>
              </a:spcBef>
              <a:defRPr sz="2400">
                <a:solidFill>
                  <a:schemeClr val="tx1"/>
                </a:solidFill>
                <a:latin typeface="Times New Roman" pitchFamily="18" charset="0"/>
              </a:defRPr>
            </a:lvl1pPr>
            <a:lvl2pPr marL="742950" indent="-285750">
              <a:spcBef>
                <a:spcPct val="0"/>
              </a:spcBef>
              <a:defRPr sz="2400">
                <a:solidFill>
                  <a:schemeClr val="tx1"/>
                </a:solidFill>
                <a:latin typeface="Times New Roman" pitchFamily="18" charset="0"/>
              </a:defRPr>
            </a:lvl2pPr>
            <a:lvl3pPr marL="1143000" indent="-228600">
              <a:spcBef>
                <a:spcPct val="0"/>
              </a:spcBef>
              <a:defRPr sz="2400">
                <a:solidFill>
                  <a:schemeClr val="tx1"/>
                </a:solidFill>
                <a:latin typeface="Times New Roman" pitchFamily="18" charset="0"/>
              </a:defRPr>
            </a:lvl3pPr>
            <a:lvl4pPr marL="1600200" indent="-228600">
              <a:spcBef>
                <a:spcPct val="0"/>
              </a:spcBef>
              <a:defRPr sz="2400">
                <a:solidFill>
                  <a:schemeClr val="tx1"/>
                </a:solidFill>
                <a:latin typeface="Times New Roman" pitchFamily="18" charset="0"/>
              </a:defRPr>
            </a:lvl4pPr>
            <a:lvl5pPr marL="2057400" indent="-228600">
              <a:spcBef>
                <a:spcPct val="0"/>
              </a:spcBef>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AU" sz="1600">
                <a:latin typeface="Arial Unicode MS" pitchFamily="34" charset="-128"/>
              </a:rPr>
              <a:t>CO</a:t>
            </a:r>
            <a:r>
              <a:rPr lang="en-AU" sz="1600" baseline="-25000">
                <a:latin typeface="Arial Unicode MS" pitchFamily="34" charset="-128"/>
              </a:rPr>
              <a:t>2</a:t>
            </a:r>
          </a:p>
        </p:txBody>
      </p:sp>
      <p:sp>
        <p:nvSpPr>
          <p:cNvPr id="28" name="Text Box 27"/>
          <p:cNvSpPr txBox="1">
            <a:spLocks noChangeArrowheads="1"/>
          </p:cNvSpPr>
          <p:nvPr/>
        </p:nvSpPr>
        <p:spPr bwMode="auto">
          <a:xfrm>
            <a:off x="4896643" y="5451474"/>
            <a:ext cx="568325" cy="33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wrap="none" lIns="91352" tIns="45680" rIns="91352" bIns="45680">
            <a:spAutoFit/>
          </a:bodyPr>
          <a:lstStyle>
            <a:lvl1pPr>
              <a:spcBef>
                <a:spcPct val="0"/>
              </a:spcBef>
              <a:defRPr sz="2400">
                <a:solidFill>
                  <a:schemeClr val="tx1"/>
                </a:solidFill>
                <a:latin typeface="Times New Roman" pitchFamily="18" charset="0"/>
              </a:defRPr>
            </a:lvl1pPr>
            <a:lvl2pPr marL="742950" indent="-285750">
              <a:spcBef>
                <a:spcPct val="0"/>
              </a:spcBef>
              <a:defRPr sz="2400">
                <a:solidFill>
                  <a:schemeClr val="tx1"/>
                </a:solidFill>
                <a:latin typeface="Times New Roman" pitchFamily="18" charset="0"/>
              </a:defRPr>
            </a:lvl2pPr>
            <a:lvl3pPr marL="1143000" indent="-228600">
              <a:spcBef>
                <a:spcPct val="0"/>
              </a:spcBef>
              <a:defRPr sz="2400">
                <a:solidFill>
                  <a:schemeClr val="tx1"/>
                </a:solidFill>
                <a:latin typeface="Times New Roman" pitchFamily="18" charset="0"/>
              </a:defRPr>
            </a:lvl3pPr>
            <a:lvl4pPr marL="1600200" indent="-228600">
              <a:spcBef>
                <a:spcPct val="0"/>
              </a:spcBef>
              <a:defRPr sz="2400">
                <a:solidFill>
                  <a:schemeClr val="tx1"/>
                </a:solidFill>
                <a:latin typeface="Times New Roman" pitchFamily="18" charset="0"/>
              </a:defRPr>
            </a:lvl4pPr>
            <a:lvl5pPr marL="2057400" indent="-228600">
              <a:spcBef>
                <a:spcPct val="0"/>
              </a:spcBef>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AU" sz="1600">
                <a:latin typeface="Arial Unicode MS" pitchFamily="34" charset="-128"/>
              </a:rPr>
              <a:t>CO</a:t>
            </a:r>
            <a:r>
              <a:rPr lang="en-AU" sz="1600" baseline="-25000">
                <a:latin typeface="Arial Unicode MS" pitchFamily="34" charset="-128"/>
              </a:rPr>
              <a:t>2</a:t>
            </a:r>
          </a:p>
        </p:txBody>
      </p:sp>
      <p:pic>
        <p:nvPicPr>
          <p:cNvPr id="29" name="Picture 28" descr="j0215192"/>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8192293" y="4643437"/>
            <a:ext cx="812800" cy="909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Text Box 29"/>
          <p:cNvSpPr txBox="1">
            <a:spLocks noChangeArrowheads="1"/>
          </p:cNvSpPr>
          <p:nvPr/>
        </p:nvSpPr>
        <p:spPr bwMode="auto">
          <a:xfrm>
            <a:off x="6338093" y="5727699"/>
            <a:ext cx="18827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a:spcBef>
                <a:spcPct val="0"/>
              </a:spcBef>
              <a:defRPr sz="2400">
                <a:solidFill>
                  <a:schemeClr val="tx1"/>
                </a:solidFill>
                <a:latin typeface="Times New Roman" pitchFamily="18" charset="0"/>
              </a:defRPr>
            </a:lvl1pPr>
            <a:lvl2pPr marL="742950" indent="-285750">
              <a:spcBef>
                <a:spcPct val="0"/>
              </a:spcBef>
              <a:defRPr sz="2400">
                <a:solidFill>
                  <a:schemeClr val="tx1"/>
                </a:solidFill>
                <a:latin typeface="Times New Roman" pitchFamily="18" charset="0"/>
              </a:defRPr>
            </a:lvl2pPr>
            <a:lvl3pPr marL="1143000" indent="-228600">
              <a:spcBef>
                <a:spcPct val="0"/>
              </a:spcBef>
              <a:defRPr sz="2400">
                <a:solidFill>
                  <a:schemeClr val="tx1"/>
                </a:solidFill>
                <a:latin typeface="Times New Roman" pitchFamily="18" charset="0"/>
              </a:defRPr>
            </a:lvl3pPr>
            <a:lvl4pPr marL="1600200" indent="-228600">
              <a:spcBef>
                <a:spcPct val="0"/>
              </a:spcBef>
              <a:defRPr sz="2400">
                <a:solidFill>
                  <a:schemeClr val="tx1"/>
                </a:solidFill>
                <a:latin typeface="Times New Roman" pitchFamily="18" charset="0"/>
              </a:defRPr>
            </a:lvl4pPr>
            <a:lvl5pPr marL="2057400" indent="-228600">
              <a:spcBef>
                <a:spcPct val="0"/>
              </a:spcBef>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sz="1400">
                <a:latin typeface="Arial" pitchFamily="34" charset="0"/>
              </a:rPr>
              <a:t>Pervious pavement</a:t>
            </a:r>
          </a:p>
        </p:txBody>
      </p:sp>
    </p:spTree>
    <p:extLst>
      <p:ext uri="{BB962C8B-B14F-4D97-AF65-F5344CB8AC3E}">
        <p14:creationId xmlns:p14="http://schemas.microsoft.com/office/powerpoint/2010/main" val="6257550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6048" y="0"/>
            <a:ext cx="8091462" cy="981635"/>
          </a:xfrm>
        </p:spPr>
        <p:txBody>
          <a:bodyPr/>
          <a:lstStyle/>
          <a:p>
            <a:r>
              <a:rPr lang="en-AU" dirty="0" smtClean="0"/>
              <a:t>Future Cement Contenders</a:t>
            </a:r>
            <a:br>
              <a:rPr lang="en-AU" dirty="0" smtClean="0"/>
            </a:br>
            <a:r>
              <a:rPr lang="en-AU" dirty="0" smtClean="0"/>
              <a:t>Mg Group</a:t>
            </a:r>
            <a:endParaRPr lang="en-AU" dirty="0"/>
          </a:p>
        </p:txBody>
      </p:sp>
      <p:graphicFrame>
        <p:nvGraphicFramePr>
          <p:cNvPr id="4" name="Table 3"/>
          <p:cNvGraphicFramePr>
            <a:graphicFrameLocks noGrp="1"/>
          </p:cNvGraphicFramePr>
          <p:nvPr>
            <p:extLst>
              <p:ext uri="{D42A27DB-BD31-4B8C-83A1-F6EECF244321}">
                <p14:modId xmlns:p14="http://schemas.microsoft.com/office/powerpoint/2010/main" val="4089627325"/>
              </p:ext>
            </p:extLst>
          </p:nvPr>
        </p:nvGraphicFramePr>
        <p:xfrm>
          <a:off x="0" y="999872"/>
          <a:ext cx="9132849" cy="5878448"/>
        </p:xfrm>
        <a:graphic>
          <a:graphicData uri="http://schemas.openxmlformats.org/drawingml/2006/table">
            <a:tbl>
              <a:tblPr firstRow="1">
                <a:tableStyleId>{5C22544A-7EE6-4342-B048-85BDC9FD1C3A}</a:tableStyleId>
              </a:tblPr>
              <a:tblGrid>
                <a:gridCol w="660400"/>
                <a:gridCol w="647700"/>
                <a:gridCol w="743725"/>
                <a:gridCol w="880946"/>
                <a:gridCol w="859300"/>
                <a:gridCol w="891441"/>
                <a:gridCol w="1048215"/>
                <a:gridCol w="1170878"/>
                <a:gridCol w="892098"/>
                <a:gridCol w="1100249"/>
                <a:gridCol w="237897"/>
              </a:tblGrid>
              <a:tr h="826314">
                <a:tc>
                  <a:txBody>
                    <a:bodyPr/>
                    <a:lstStyle/>
                    <a:p>
                      <a:pPr algn="l">
                        <a:spcAft>
                          <a:spcPts val="0"/>
                        </a:spcAft>
                      </a:pPr>
                      <a:r>
                        <a:rPr lang="en-US" sz="1100" b="1" dirty="0" smtClean="0">
                          <a:effectLst/>
                          <a:latin typeface="+mn-lt"/>
                        </a:rPr>
                        <a:t>Cements Based on</a:t>
                      </a:r>
                      <a:endParaRPr lang="en-AU" sz="1100" b="1" dirty="0">
                        <a:effectLst/>
                        <a:latin typeface="+mn-lt"/>
                        <a:ea typeface="Times New Roman"/>
                        <a:cs typeface="Times New Roman"/>
                      </a:endParaRPr>
                    </a:p>
                  </a:txBody>
                  <a:tcPr marL="65594" marR="65594" marT="0" marB="0" anchor="ctr"/>
                </a:tc>
                <a:tc>
                  <a:txBody>
                    <a:bodyPr/>
                    <a:lstStyle/>
                    <a:p>
                      <a:pPr algn="l">
                        <a:spcAft>
                          <a:spcPts val="0"/>
                        </a:spcAft>
                      </a:pPr>
                      <a:r>
                        <a:rPr lang="en-AU" sz="1100" b="1" dirty="0" smtClean="0">
                          <a:effectLst/>
                          <a:latin typeface="+mn-lt"/>
                          <a:ea typeface="Times New Roman"/>
                          <a:cs typeface="Times New Roman"/>
                        </a:rPr>
                        <a:t>Process</a:t>
                      </a:r>
                      <a:endParaRPr lang="en-AU" sz="1100" b="1" dirty="0">
                        <a:effectLst/>
                        <a:latin typeface="+mn-lt"/>
                        <a:ea typeface="Times New Roman"/>
                        <a:cs typeface="Times New Roman"/>
                      </a:endParaRPr>
                    </a:p>
                  </a:txBody>
                  <a:tcPr marL="65594" marR="65594" marT="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AU" sz="1100" b="1" dirty="0" smtClean="0">
                          <a:effectLst/>
                          <a:latin typeface="+mn-lt"/>
                        </a:rPr>
                        <a:t>Process  CO</a:t>
                      </a:r>
                      <a:r>
                        <a:rPr lang="en-AU" sz="1100" b="1" baseline="-25000" dirty="0" smtClean="0">
                          <a:effectLst/>
                          <a:latin typeface="+mn-lt"/>
                        </a:rPr>
                        <a:t>2</a:t>
                      </a:r>
                      <a:br>
                        <a:rPr lang="en-AU" sz="1100" b="1" baseline="-25000" dirty="0" smtClean="0">
                          <a:effectLst/>
                          <a:latin typeface="+mn-lt"/>
                        </a:rPr>
                      </a:br>
                      <a:r>
                        <a:rPr lang="en-US" sz="1100" b="1" dirty="0" smtClean="0">
                          <a:effectLst/>
                          <a:latin typeface="+mn-lt"/>
                        </a:rPr>
                        <a:t>(</a:t>
                      </a:r>
                      <a:r>
                        <a:rPr lang="en-US" sz="1100" b="1" dirty="0" err="1" smtClean="0">
                          <a:effectLst/>
                          <a:latin typeface="+mn-lt"/>
                        </a:rPr>
                        <a:t>tonnes</a:t>
                      </a:r>
                      <a:r>
                        <a:rPr lang="en-US" sz="1100" b="1" dirty="0" smtClean="0">
                          <a:effectLst/>
                          <a:latin typeface="+mn-lt"/>
                        </a:rPr>
                        <a:t> </a:t>
                      </a:r>
                      <a:r>
                        <a:rPr lang="en-AU" sz="1100" b="1" dirty="0" smtClean="0">
                          <a:effectLst/>
                          <a:latin typeface="+mn-lt"/>
                        </a:rPr>
                        <a:t>CO</a:t>
                      </a:r>
                      <a:r>
                        <a:rPr lang="en-AU" sz="1100" b="1" baseline="-25000" dirty="0" smtClean="0">
                          <a:effectLst/>
                          <a:latin typeface="+mn-lt"/>
                        </a:rPr>
                        <a:t>2 </a:t>
                      </a:r>
                      <a:r>
                        <a:rPr lang="en-US" sz="1100" b="1" dirty="0" smtClean="0">
                          <a:effectLst/>
                          <a:latin typeface="+mn-lt"/>
                        </a:rPr>
                        <a:t>/ </a:t>
                      </a:r>
                      <a:r>
                        <a:rPr lang="en-US" sz="1100" b="1" dirty="0" err="1" smtClean="0">
                          <a:effectLst/>
                          <a:latin typeface="+mn-lt"/>
                        </a:rPr>
                        <a:t>tonne</a:t>
                      </a:r>
                      <a:r>
                        <a:rPr lang="en-US" sz="1100" b="1" dirty="0" smtClean="0">
                          <a:effectLst/>
                          <a:latin typeface="+mn-lt"/>
                        </a:rPr>
                        <a:t> Compound)</a:t>
                      </a:r>
                      <a:endParaRPr lang="en-AU" sz="1100" b="1" dirty="0" smtClean="0">
                        <a:effectLst/>
                        <a:latin typeface="+mn-lt"/>
                        <a:ea typeface="Times New Roman"/>
                        <a:cs typeface="Times New Roman"/>
                      </a:endParaRPr>
                    </a:p>
                    <a:p>
                      <a:pPr algn="ctr">
                        <a:spcAft>
                          <a:spcPts val="0"/>
                        </a:spcAft>
                      </a:pPr>
                      <a:endParaRPr lang="en-AU" sz="1100" b="1" dirty="0">
                        <a:effectLst/>
                        <a:latin typeface="+mn-lt"/>
                        <a:ea typeface="Times New Roman"/>
                        <a:cs typeface="Times New Roman"/>
                      </a:endParaRPr>
                    </a:p>
                  </a:txBody>
                  <a:tcPr marL="65594" marR="65594" marT="0" marB="0" anchor="ctr"/>
                </a:tc>
                <a:tc>
                  <a:txBody>
                    <a:bodyPr/>
                    <a:lstStyle/>
                    <a:p>
                      <a:pPr algn="ctr">
                        <a:spcAft>
                          <a:spcPts val="0"/>
                        </a:spcAft>
                      </a:pPr>
                      <a:r>
                        <a:rPr lang="en-AU" sz="1100" b="1" dirty="0" err="1" smtClean="0">
                          <a:effectLst/>
                          <a:latin typeface="+mn-lt"/>
                        </a:rPr>
                        <a:t>Decarbonation</a:t>
                      </a:r>
                      <a:r>
                        <a:rPr lang="en-AU" sz="1100" b="1" dirty="0" smtClean="0">
                          <a:effectLst/>
                          <a:latin typeface="+mn-lt"/>
                        </a:rPr>
                        <a:t>  CO</a:t>
                      </a:r>
                      <a:r>
                        <a:rPr lang="en-AU" sz="1100" b="1" baseline="-25000" dirty="0" smtClean="0">
                          <a:effectLst/>
                          <a:latin typeface="+mn-lt"/>
                        </a:rPr>
                        <a:t>2</a:t>
                      </a:r>
                      <a:br>
                        <a:rPr lang="en-AU" sz="1100" b="1" baseline="-25000" dirty="0" smtClean="0">
                          <a:effectLst/>
                          <a:latin typeface="+mn-lt"/>
                        </a:rPr>
                      </a:br>
                      <a:r>
                        <a:rPr lang="en-US" sz="1100" b="1" dirty="0" smtClean="0">
                          <a:effectLst/>
                          <a:latin typeface="+mn-lt"/>
                        </a:rPr>
                        <a:t>(</a:t>
                      </a:r>
                      <a:r>
                        <a:rPr lang="en-US" sz="1100" b="1" dirty="0" err="1">
                          <a:effectLst/>
                          <a:latin typeface="+mn-lt"/>
                        </a:rPr>
                        <a:t>tonnes</a:t>
                      </a:r>
                      <a:r>
                        <a:rPr lang="en-US" sz="1100" b="1" dirty="0">
                          <a:effectLst/>
                          <a:latin typeface="+mn-lt"/>
                        </a:rPr>
                        <a:t> </a:t>
                      </a:r>
                      <a:r>
                        <a:rPr lang="en-AU" sz="1100" b="1" dirty="0" smtClean="0">
                          <a:effectLst/>
                          <a:latin typeface="+mn-lt"/>
                        </a:rPr>
                        <a:t>CO</a:t>
                      </a:r>
                      <a:r>
                        <a:rPr lang="en-AU" sz="1100" b="1" baseline="-25000" dirty="0" smtClean="0">
                          <a:effectLst/>
                          <a:latin typeface="+mn-lt"/>
                        </a:rPr>
                        <a:t>2 </a:t>
                      </a:r>
                      <a:r>
                        <a:rPr lang="en-US" sz="1100" b="1" dirty="0" smtClean="0">
                          <a:effectLst/>
                          <a:latin typeface="+mn-lt"/>
                        </a:rPr>
                        <a:t>/ </a:t>
                      </a:r>
                      <a:r>
                        <a:rPr lang="en-US" sz="1100" b="1" dirty="0" err="1" smtClean="0">
                          <a:effectLst/>
                          <a:latin typeface="+mn-lt"/>
                        </a:rPr>
                        <a:t>tonne</a:t>
                      </a:r>
                      <a:r>
                        <a:rPr lang="en-US" sz="1100" b="1" dirty="0" smtClean="0">
                          <a:effectLst/>
                          <a:latin typeface="+mn-lt"/>
                        </a:rPr>
                        <a:t> </a:t>
                      </a:r>
                      <a:r>
                        <a:rPr lang="en-US" sz="1100" b="1" dirty="0">
                          <a:effectLst/>
                          <a:latin typeface="+mn-lt"/>
                        </a:rPr>
                        <a:t>Compound)</a:t>
                      </a:r>
                      <a:endParaRPr lang="en-AU" sz="1100" b="1" dirty="0">
                        <a:effectLst/>
                        <a:latin typeface="+mn-lt"/>
                        <a:ea typeface="Times New Roman"/>
                        <a:cs typeface="Times New Roman"/>
                      </a:endParaRPr>
                    </a:p>
                  </a:txBody>
                  <a:tcPr marL="65594" marR="65594" marT="0" marB="0" anchor="ctr"/>
                </a:tc>
                <a:tc>
                  <a:txBody>
                    <a:bodyPr/>
                    <a:lstStyle/>
                    <a:p>
                      <a:pPr algn="ctr">
                        <a:spcAft>
                          <a:spcPts val="0"/>
                        </a:spcAft>
                      </a:pPr>
                      <a:r>
                        <a:rPr lang="en-US" sz="1100" b="1" dirty="0" smtClean="0">
                          <a:effectLst/>
                          <a:latin typeface="+mn-lt"/>
                        </a:rPr>
                        <a:t>Emissions </a:t>
                      </a:r>
                      <a:r>
                        <a:rPr lang="en-US" sz="1100" b="1" dirty="0">
                          <a:effectLst/>
                          <a:latin typeface="+mn-lt"/>
                        </a:rPr>
                        <a:t>(if no </a:t>
                      </a:r>
                      <a:r>
                        <a:rPr lang="en-US" sz="1100" b="1" dirty="0" smtClean="0">
                          <a:effectLst/>
                          <a:latin typeface="+mn-lt"/>
                        </a:rPr>
                        <a:t>kiln capture</a:t>
                      </a:r>
                      <a:r>
                        <a:rPr lang="en-US" sz="1100" b="1" dirty="0">
                          <a:effectLst/>
                          <a:latin typeface="+mn-lt"/>
                        </a:rPr>
                        <a:t>– </a:t>
                      </a:r>
                      <a:r>
                        <a:rPr lang="en-US" sz="1100" b="1" dirty="0" err="1">
                          <a:effectLst/>
                          <a:latin typeface="+mn-lt"/>
                        </a:rPr>
                        <a:t>tonnes</a:t>
                      </a:r>
                      <a:r>
                        <a:rPr lang="en-US" sz="1100" b="1" dirty="0">
                          <a:effectLst/>
                          <a:latin typeface="+mn-lt"/>
                        </a:rPr>
                        <a:t> </a:t>
                      </a:r>
                      <a:r>
                        <a:rPr lang="en-AU" sz="1100" b="1" dirty="0" smtClean="0">
                          <a:effectLst/>
                          <a:latin typeface="+mn-lt"/>
                        </a:rPr>
                        <a:t>CO</a:t>
                      </a:r>
                      <a:r>
                        <a:rPr lang="en-AU" sz="1100" b="1" baseline="-25000" dirty="0" smtClean="0">
                          <a:effectLst/>
                          <a:latin typeface="+mn-lt"/>
                        </a:rPr>
                        <a:t>2</a:t>
                      </a:r>
                      <a:r>
                        <a:rPr lang="en-US" sz="1100" b="1" baseline="0" dirty="0" smtClean="0">
                          <a:effectLst/>
                          <a:latin typeface="+mn-lt"/>
                        </a:rPr>
                        <a:t> / </a:t>
                      </a:r>
                      <a:r>
                        <a:rPr lang="en-US" sz="1100" b="1" dirty="0" err="1" smtClean="0">
                          <a:effectLst/>
                          <a:latin typeface="+mn-lt"/>
                        </a:rPr>
                        <a:t>tonne</a:t>
                      </a:r>
                      <a:r>
                        <a:rPr lang="en-US" sz="1100" b="1" dirty="0" smtClean="0">
                          <a:effectLst/>
                          <a:latin typeface="+mn-lt"/>
                        </a:rPr>
                        <a:t> </a:t>
                      </a:r>
                      <a:r>
                        <a:rPr lang="en-US" sz="1100" b="1" dirty="0">
                          <a:effectLst/>
                          <a:latin typeface="+mn-lt"/>
                        </a:rPr>
                        <a:t>Compound)</a:t>
                      </a:r>
                      <a:endParaRPr lang="en-AU" sz="1100" b="1" dirty="0">
                        <a:effectLst/>
                        <a:latin typeface="+mn-lt"/>
                        <a:ea typeface="Times New Roman"/>
                        <a:cs typeface="Times New Roman"/>
                      </a:endParaRPr>
                    </a:p>
                  </a:txBody>
                  <a:tcPr marL="65594" marR="65594" marT="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AU" sz="1100" b="1" dirty="0" smtClean="0">
                          <a:effectLst/>
                          <a:latin typeface="+mn-lt"/>
                          <a:ea typeface="Times New Roman"/>
                          <a:cs typeface="Times New Roman"/>
                        </a:rPr>
                        <a:t>Absorption </a:t>
                      </a:r>
                      <a:r>
                        <a:rPr lang="en-US" sz="1100" b="1" dirty="0" smtClean="0">
                          <a:effectLst/>
                          <a:latin typeface="+mn-lt"/>
                        </a:rPr>
                        <a:t>(</a:t>
                      </a:r>
                      <a:r>
                        <a:rPr lang="en-US" sz="1100" b="1" dirty="0" err="1" smtClean="0">
                          <a:effectLst/>
                          <a:latin typeface="+mn-lt"/>
                        </a:rPr>
                        <a:t>tonnes</a:t>
                      </a:r>
                      <a:r>
                        <a:rPr lang="en-US" sz="1100" b="1" dirty="0" smtClean="0">
                          <a:effectLst/>
                          <a:latin typeface="+mn-lt"/>
                        </a:rPr>
                        <a:t> </a:t>
                      </a:r>
                      <a:r>
                        <a:rPr lang="en-AU" sz="1100" b="1" dirty="0" smtClean="0">
                          <a:effectLst/>
                          <a:latin typeface="+mn-lt"/>
                        </a:rPr>
                        <a:t>CO</a:t>
                      </a:r>
                      <a:r>
                        <a:rPr lang="en-AU" sz="1100" b="1" baseline="-25000" dirty="0" smtClean="0">
                          <a:effectLst/>
                          <a:latin typeface="+mn-lt"/>
                        </a:rPr>
                        <a:t>2</a:t>
                      </a:r>
                      <a:r>
                        <a:rPr lang="en-US" sz="1100" b="1" dirty="0" smtClean="0">
                          <a:effectLst/>
                          <a:latin typeface="+mn-lt"/>
                        </a:rPr>
                        <a:t> / </a:t>
                      </a:r>
                      <a:r>
                        <a:rPr lang="en-US" sz="1100" b="1" dirty="0" err="1" smtClean="0">
                          <a:effectLst/>
                          <a:latin typeface="+mn-lt"/>
                        </a:rPr>
                        <a:t>tonne</a:t>
                      </a:r>
                      <a:r>
                        <a:rPr lang="en-US" sz="1100" b="1" dirty="0" smtClean="0">
                          <a:effectLst/>
                          <a:latin typeface="+mn-lt"/>
                        </a:rPr>
                        <a:t> Compound, </a:t>
                      </a:r>
                      <a:r>
                        <a:rPr lang="en-AU" sz="1100" b="1" dirty="0" smtClean="0">
                          <a:effectLst/>
                          <a:latin typeface="+mn-lt"/>
                        </a:rPr>
                        <a:t>Assuming  100% carbonation</a:t>
                      </a:r>
                      <a:r>
                        <a:rPr lang="en-US" sz="1100" b="1" dirty="0" smtClean="0">
                          <a:effectLst/>
                          <a:latin typeface="+mn-lt"/>
                        </a:rPr>
                        <a:t>)</a:t>
                      </a:r>
                      <a:r>
                        <a:rPr lang="en-AU" sz="1100" b="1" dirty="0" smtClean="0">
                          <a:effectLst/>
                          <a:latin typeface="+mn-lt"/>
                          <a:ea typeface="Times New Roman"/>
                          <a:cs typeface="Times New Roman"/>
                        </a:rPr>
                        <a:t> </a:t>
                      </a:r>
                      <a:endParaRPr lang="en-AU" sz="1100" b="1" dirty="0">
                        <a:effectLst/>
                        <a:latin typeface="+mn-lt"/>
                        <a:ea typeface="Times New Roman"/>
                        <a:cs typeface="Times New Roman"/>
                      </a:endParaRPr>
                    </a:p>
                  </a:txBody>
                  <a:tcPr marL="65594" marR="65594" marT="0" marB="0" anchor="ctr"/>
                </a:tc>
                <a:tc>
                  <a:txBody>
                    <a:bodyPr/>
                    <a:lstStyle/>
                    <a:p>
                      <a:pPr algn="ctr">
                        <a:spcAft>
                          <a:spcPts val="0"/>
                        </a:spcAft>
                      </a:pPr>
                      <a:r>
                        <a:rPr lang="en-AU" sz="1100" b="1" baseline="0" dirty="0" smtClean="0">
                          <a:effectLst/>
                          <a:latin typeface="+mn-lt"/>
                        </a:rPr>
                        <a:t>N</a:t>
                      </a:r>
                      <a:r>
                        <a:rPr lang="en-AU" sz="1100" b="1" dirty="0" smtClean="0">
                          <a:effectLst/>
                          <a:latin typeface="+mn-lt"/>
                        </a:rPr>
                        <a:t>et Emissions (Sequestration)</a:t>
                      </a:r>
                    </a:p>
                    <a:p>
                      <a:pPr algn="ctr">
                        <a:spcAft>
                          <a:spcPts val="0"/>
                        </a:spcAft>
                      </a:pPr>
                      <a:r>
                        <a:rPr lang="en-AU" sz="1100" b="1" dirty="0" smtClean="0">
                          <a:effectLst/>
                          <a:latin typeface="+mn-lt"/>
                        </a:rPr>
                        <a:t> </a:t>
                      </a:r>
                      <a:r>
                        <a:rPr lang="en-US" sz="1100" b="1" dirty="0" smtClean="0">
                          <a:effectLst/>
                          <a:latin typeface="+mn-lt"/>
                        </a:rPr>
                        <a:t>(</a:t>
                      </a:r>
                      <a:r>
                        <a:rPr lang="en-US" sz="1100" b="1" dirty="0" err="1" smtClean="0">
                          <a:effectLst/>
                          <a:latin typeface="+mn-lt"/>
                        </a:rPr>
                        <a:t>tonnes</a:t>
                      </a:r>
                      <a:r>
                        <a:rPr lang="en-US" sz="1100" b="1" dirty="0" smtClean="0">
                          <a:effectLst/>
                          <a:latin typeface="+mn-lt"/>
                        </a:rPr>
                        <a:t> </a:t>
                      </a:r>
                      <a:r>
                        <a:rPr lang="en-AU" sz="1100" b="1" dirty="0">
                          <a:effectLst/>
                          <a:latin typeface="+mn-lt"/>
                        </a:rPr>
                        <a:t>CO</a:t>
                      </a:r>
                      <a:r>
                        <a:rPr lang="en-AU" sz="1100" b="1" baseline="-25000" dirty="0">
                          <a:effectLst/>
                          <a:latin typeface="+mn-lt"/>
                        </a:rPr>
                        <a:t>2</a:t>
                      </a:r>
                      <a:r>
                        <a:rPr lang="en-US" sz="1100" b="1" dirty="0">
                          <a:effectLst/>
                          <a:latin typeface="+mn-lt"/>
                        </a:rPr>
                        <a:t> </a:t>
                      </a:r>
                      <a:r>
                        <a:rPr lang="en-US" sz="1100" b="1" dirty="0" smtClean="0">
                          <a:effectLst/>
                          <a:latin typeface="+mn-lt"/>
                        </a:rPr>
                        <a:t>/ </a:t>
                      </a:r>
                      <a:r>
                        <a:rPr lang="en-US" sz="1100" b="1" dirty="0" err="1">
                          <a:effectLst/>
                          <a:latin typeface="+mn-lt"/>
                        </a:rPr>
                        <a:t>tonne</a:t>
                      </a:r>
                      <a:r>
                        <a:rPr lang="en-US" sz="1100" b="1" dirty="0">
                          <a:effectLst/>
                          <a:latin typeface="+mn-lt"/>
                        </a:rPr>
                        <a:t> </a:t>
                      </a:r>
                      <a:r>
                        <a:rPr lang="en-US" sz="1100" b="1" dirty="0" smtClean="0">
                          <a:effectLst/>
                          <a:latin typeface="+mn-lt"/>
                        </a:rPr>
                        <a:t>Compound, </a:t>
                      </a:r>
                      <a:r>
                        <a:rPr lang="en-AU" sz="1100" b="1" dirty="0" smtClean="0">
                          <a:effectLst/>
                          <a:latin typeface="+mn-lt"/>
                        </a:rPr>
                        <a:t>Assuming  100% carbonation)</a:t>
                      </a:r>
                      <a:endParaRPr lang="en-AU" sz="1100" b="1" dirty="0">
                        <a:effectLst/>
                        <a:latin typeface="+mn-lt"/>
                        <a:ea typeface="Times New Roman"/>
                        <a:cs typeface="Times New Roman"/>
                      </a:endParaRPr>
                    </a:p>
                  </a:txBody>
                  <a:tcPr marL="65594" marR="65594" marT="0" marB="0" anchor="ctr"/>
                </a:tc>
                <a:tc>
                  <a:txBody>
                    <a:bodyPr/>
                    <a:lstStyle/>
                    <a:p>
                      <a:pPr algn="l">
                        <a:spcAft>
                          <a:spcPts val="0"/>
                        </a:spcAft>
                      </a:pPr>
                      <a:r>
                        <a:rPr lang="en-US" sz="1100" b="1" dirty="0">
                          <a:effectLst/>
                          <a:latin typeface="+mn-lt"/>
                        </a:rPr>
                        <a:t>Example of Cement Type</a:t>
                      </a:r>
                      <a:endParaRPr lang="en-AU" sz="1100" b="1" dirty="0">
                        <a:effectLst/>
                        <a:latin typeface="+mn-lt"/>
                        <a:ea typeface="Times New Roman"/>
                        <a:cs typeface="Times New Roman"/>
                      </a:endParaRPr>
                    </a:p>
                  </a:txBody>
                  <a:tcPr marL="65594" marR="65594" marT="0" marB="0" anchor="ctr"/>
                </a:tc>
                <a:tc>
                  <a:txBody>
                    <a:bodyPr/>
                    <a:lstStyle/>
                    <a:p>
                      <a:pPr algn="l">
                        <a:spcAft>
                          <a:spcPts val="0"/>
                        </a:spcAft>
                      </a:pPr>
                      <a:r>
                        <a:rPr lang="en-AU" sz="1100" b="1" dirty="0" smtClean="0">
                          <a:effectLst/>
                          <a:latin typeface="+mn-lt"/>
                          <a:ea typeface="Times New Roman"/>
                          <a:cs typeface="Times New Roman"/>
                        </a:rPr>
                        <a:t>Apply to</a:t>
                      </a:r>
                      <a:endParaRPr lang="en-AU" sz="1100" b="1" dirty="0">
                        <a:effectLst/>
                        <a:latin typeface="+mn-lt"/>
                        <a:ea typeface="Times New Roman"/>
                        <a:cs typeface="Times New Roman"/>
                      </a:endParaRPr>
                    </a:p>
                  </a:txBody>
                  <a:tcPr marL="65594" marR="65594" marT="0" marB="0" anchor="ctr"/>
                </a:tc>
                <a:tc>
                  <a:txBody>
                    <a:bodyPr/>
                    <a:lstStyle/>
                    <a:p>
                      <a:pPr algn="l">
                        <a:spcAft>
                          <a:spcPts val="0"/>
                        </a:spcAft>
                      </a:pPr>
                      <a:r>
                        <a:rPr lang="en-AU" sz="1100" b="1" dirty="0" smtClean="0">
                          <a:effectLst/>
                          <a:latin typeface="+mn-lt"/>
                        </a:rPr>
                        <a:t>Comment</a:t>
                      </a:r>
                      <a:endParaRPr lang="en-AU" sz="1100" b="1" dirty="0">
                        <a:effectLst/>
                        <a:latin typeface="+mn-lt"/>
                        <a:ea typeface="Times New Roman"/>
                        <a:cs typeface="Times New Roman"/>
                      </a:endParaRPr>
                    </a:p>
                  </a:txBody>
                  <a:tcPr marL="65594" marR="65594" marT="0" marB="0" anchor="ctr"/>
                </a:tc>
                <a:tc>
                  <a:txBody>
                    <a:bodyPr/>
                    <a:lstStyle/>
                    <a:p>
                      <a:pPr algn="l">
                        <a:spcAft>
                          <a:spcPts val="0"/>
                        </a:spcAft>
                      </a:pPr>
                      <a:r>
                        <a:rPr lang="en-AU" sz="1100" b="1" dirty="0" smtClean="0">
                          <a:effectLst/>
                          <a:latin typeface="+mn-lt"/>
                          <a:ea typeface="Times New Roman"/>
                          <a:cs typeface="Times New Roman"/>
                        </a:rPr>
                        <a:t>Notes</a:t>
                      </a:r>
                      <a:endParaRPr lang="en-AU" sz="1100" b="1" dirty="0">
                        <a:effectLst/>
                        <a:latin typeface="+mn-lt"/>
                        <a:ea typeface="Times New Roman"/>
                        <a:cs typeface="Times New Roman"/>
                      </a:endParaRPr>
                    </a:p>
                  </a:txBody>
                  <a:tcPr marL="65594" marR="65594" marT="0" marB="0" vert="vert270" anchor="b"/>
                </a:tc>
              </a:tr>
              <a:tr h="413157">
                <a:tc>
                  <a:txBody>
                    <a:bodyPr/>
                    <a:lstStyle/>
                    <a:p>
                      <a:pPr algn="l">
                        <a:spcAft>
                          <a:spcPts val="0"/>
                        </a:spcAft>
                      </a:pPr>
                      <a:r>
                        <a:rPr lang="en-US" sz="1100" dirty="0" err="1" smtClean="0">
                          <a:effectLst/>
                          <a:latin typeface="+mn-lt"/>
                        </a:rPr>
                        <a:t>MgO</a:t>
                      </a:r>
                      <a:endParaRPr lang="en-US" sz="1100" dirty="0" smtClean="0">
                        <a:effectLst/>
                        <a:latin typeface="+mn-lt"/>
                      </a:endParaRPr>
                    </a:p>
                    <a:p>
                      <a:pPr marL="0" marR="0" indent="0" algn="l" defTabSz="914400" rtl="0" eaLnBrk="1" fontAlgn="auto" latinLnBrk="0" hangingPunct="1">
                        <a:lnSpc>
                          <a:spcPct val="100000"/>
                        </a:lnSpc>
                        <a:spcBef>
                          <a:spcPts val="0"/>
                        </a:spcBef>
                        <a:spcAft>
                          <a:spcPts val="0"/>
                        </a:spcAft>
                        <a:buClrTx/>
                        <a:buSzTx/>
                        <a:buFontTx/>
                        <a:buNone/>
                        <a:tabLst/>
                        <a:defRPr/>
                      </a:pPr>
                      <a:r>
                        <a:rPr lang="en-AU" sz="1100" dirty="0" smtClean="0">
                          <a:effectLst/>
                          <a:latin typeface="+mn-lt"/>
                          <a:ea typeface="Times New Roman"/>
                          <a:cs typeface="Times New Roman"/>
                        </a:rPr>
                        <a:t>750-1000</a:t>
                      </a:r>
                      <a:r>
                        <a:rPr lang="en-AU" sz="1100" baseline="30000" dirty="0" smtClean="0">
                          <a:effectLst/>
                          <a:latin typeface="+mn-lt"/>
                          <a:ea typeface="Times New Roman"/>
                          <a:cs typeface="Times New Roman"/>
                        </a:rPr>
                        <a:t>o</a:t>
                      </a:r>
                      <a:r>
                        <a:rPr lang="en-AU" sz="1100" dirty="0" smtClean="0">
                          <a:effectLst/>
                          <a:latin typeface="+mn-lt"/>
                          <a:ea typeface="Times New Roman"/>
                          <a:cs typeface="Times New Roman"/>
                        </a:rPr>
                        <a:t>C</a:t>
                      </a:r>
                    </a:p>
                    <a:p>
                      <a:pPr algn="l">
                        <a:spcAft>
                          <a:spcPts val="0"/>
                        </a:spcAft>
                      </a:pPr>
                      <a:endParaRPr lang="en-AU" sz="1100" dirty="0">
                        <a:effectLst/>
                        <a:latin typeface="+mn-lt"/>
                        <a:ea typeface="Times New Roman"/>
                        <a:cs typeface="Times New Roman"/>
                      </a:endParaRPr>
                    </a:p>
                  </a:txBody>
                  <a:tcPr marL="65594" marR="65594" marT="0" marB="0" anchor="ctr">
                    <a:solidFill>
                      <a:schemeClr val="accent1">
                        <a:lumMod val="60000"/>
                        <a:lumOff val="40000"/>
                      </a:schemeClr>
                    </a:solidFill>
                  </a:tcPr>
                </a:tc>
                <a:tc>
                  <a:txBody>
                    <a:bodyPr/>
                    <a:lstStyle/>
                    <a:p>
                      <a:pPr algn="l">
                        <a:spcAft>
                          <a:spcPts val="0"/>
                        </a:spcAft>
                      </a:pPr>
                      <a:r>
                        <a:rPr lang="en-AU" sz="1100" dirty="0" smtClean="0">
                          <a:effectLst/>
                          <a:latin typeface="+mn-lt"/>
                          <a:ea typeface="Times New Roman"/>
                          <a:cs typeface="Times New Roman"/>
                        </a:rPr>
                        <a:t>Conventional </a:t>
                      </a:r>
                      <a:endParaRPr lang="en-AU" sz="1100" dirty="0">
                        <a:effectLst/>
                        <a:latin typeface="+mn-lt"/>
                        <a:ea typeface="Times New Roman"/>
                        <a:cs typeface="Times New Roman"/>
                      </a:endParaRPr>
                    </a:p>
                  </a:txBody>
                  <a:tcPr marL="65594" marR="65594" marT="0" marB="0" anchor="ctr">
                    <a:solidFill>
                      <a:schemeClr val="accent1">
                        <a:lumMod val="60000"/>
                        <a:lumOff val="40000"/>
                      </a:schemeClr>
                    </a:solidFill>
                  </a:tcPr>
                </a:tc>
                <a:tc>
                  <a:txBody>
                    <a:bodyPr/>
                    <a:lstStyle/>
                    <a:p>
                      <a:pPr algn="r">
                        <a:spcAft>
                          <a:spcPts val="0"/>
                        </a:spcAft>
                      </a:pPr>
                      <a:r>
                        <a:rPr lang="en-AU" sz="1100" dirty="0" smtClean="0">
                          <a:effectLst/>
                          <a:latin typeface="+mn-lt"/>
                          <a:ea typeface="Times New Roman"/>
                          <a:cs typeface="Times New Roman"/>
                        </a:rPr>
                        <a:t>.403</a:t>
                      </a:r>
                      <a:endParaRPr lang="en-AU" sz="1100" dirty="0">
                        <a:effectLst/>
                        <a:latin typeface="+mn-lt"/>
                        <a:ea typeface="Times New Roman"/>
                        <a:cs typeface="Times New Roman"/>
                      </a:endParaRPr>
                    </a:p>
                  </a:txBody>
                  <a:tcPr marL="65594" marR="65594" marT="0" marB="0" anchor="ctr">
                    <a:solidFill>
                      <a:schemeClr val="accent1">
                        <a:lumMod val="60000"/>
                        <a:lumOff val="40000"/>
                      </a:schemeClr>
                    </a:solidFill>
                  </a:tcPr>
                </a:tc>
                <a:tc>
                  <a:txBody>
                    <a:bodyPr/>
                    <a:lstStyle/>
                    <a:p>
                      <a:pPr algn="r">
                        <a:spcAft>
                          <a:spcPts val="0"/>
                        </a:spcAft>
                      </a:pPr>
                      <a:r>
                        <a:rPr lang="en-AU" sz="1100" dirty="0" smtClean="0">
                          <a:effectLst/>
                          <a:latin typeface="+mn-lt"/>
                          <a:ea typeface="Times New Roman"/>
                          <a:cs typeface="Times New Roman"/>
                        </a:rPr>
                        <a:t>1.092</a:t>
                      </a:r>
                      <a:endParaRPr lang="en-AU" sz="1100" dirty="0">
                        <a:effectLst/>
                        <a:latin typeface="+mn-lt"/>
                        <a:ea typeface="Times New Roman"/>
                        <a:cs typeface="Times New Roman"/>
                      </a:endParaRPr>
                    </a:p>
                  </a:txBody>
                  <a:tcPr marL="65594" marR="65594" marT="0" marB="0" anchor="ctr">
                    <a:solidFill>
                      <a:schemeClr val="accent1">
                        <a:lumMod val="60000"/>
                        <a:lumOff val="40000"/>
                      </a:schemeClr>
                    </a:solidFill>
                  </a:tcPr>
                </a:tc>
                <a:tc>
                  <a:txBody>
                    <a:bodyPr/>
                    <a:lstStyle/>
                    <a:p>
                      <a:pPr algn="r">
                        <a:spcAft>
                          <a:spcPts val="0"/>
                        </a:spcAft>
                      </a:pPr>
                      <a:r>
                        <a:rPr lang="en-AU" sz="1100" dirty="0" smtClean="0">
                          <a:effectLst/>
                          <a:latin typeface="+mn-lt"/>
                          <a:ea typeface="Times New Roman"/>
                          <a:cs typeface="Times New Roman"/>
                        </a:rPr>
                        <a:t>1.495</a:t>
                      </a:r>
                      <a:endParaRPr lang="en-AU" sz="1100" dirty="0">
                        <a:effectLst/>
                        <a:latin typeface="+mn-lt"/>
                        <a:ea typeface="Times New Roman"/>
                        <a:cs typeface="Times New Roman"/>
                      </a:endParaRPr>
                    </a:p>
                  </a:txBody>
                  <a:tcPr marL="65594" marR="65594" marT="0" marB="0" anchor="ctr">
                    <a:solidFill>
                      <a:schemeClr val="accent1">
                        <a:lumMod val="60000"/>
                        <a:lumOff val="40000"/>
                      </a:schemeClr>
                    </a:solidFill>
                  </a:tcPr>
                </a:tc>
                <a:tc>
                  <a:txBody>
                    <a:bodyPr/>
                    <a:lstStyle/>
                    <a:p>
                      <a:pPr algn="r">
                        <a:spcAft>
                          <a:spcPts val="0"/>
                        </a:spcAft>
                      </a:pPr>
                      <a:r>
                        <a:rPr lang="en-AU" sz="1100" dirty="0" smtClean="0">
                          <a:effectLst/>
                          <a:latin typeface="+mn-lt"/>
                          <a:ea typeface="Times New Roman"/>
                          <a:cs typeface="Times New Roman"/>
                        </a:rPr>
                        <a:t>-1.092</a:t>
                      </a:r>
                      <a:endParaRPr lang="en-AU" sz="1100" dirty="0">
                        <a:effectLst/>
                        <a:latin typeface="+mn-lt"/>
                        <a:ea typeface="Times New Roman"/>
                        <a:cs typeface="Times New Roman"/>
                      </a:endParaRPr>
                    </a:p>
                  </a:txBody>
                  <a:tcPr marL="65594" marR="65594" marT="0" marB="0" anchor="ctr">
                    <a:solidFill>
                      <a:schemeClr val="accent1">
                        <a:lumMod val="60000"/>
                        <a:lumOff val="40000"/>
                      </a:schemeClr>
                    </a:solidFill>
                  </a:tcPr>
                </a:tc>
                <a:tc>
                  <a:txBody>
                    <a:bodyPr/>
                    <a:lstStyle/>
                    <a:p>
                      <a:pPr algn="r">
                        <a:spcAft>
                          <a:spcPts val="0"/>
                        </a:spcAft>
                      </a:pPr>
                      <a:r>
                        <a:rPr lang="en-AU" sz="1100" dirty="0" smtClean="0">
                          <a:effectLst/>
                          <a:latin typeface="+mn-lt"/>
                          <a:ea typeface="Times New Roman"/>
                          <a:cs typeface="Times New Roman"/>
                        </a:rPr>
                        <a:t>.403</a:t>
                      </a:r>
                      <a:endParaRPr lang="en-AU" sz="1100" dirty="0">
                        <a:effectLst/>
                        <a:latin typeface="+mn-lt"/>
                        <a:ea typeface="Times New Roman"/>
                        <a:cs typeface="Times New Roman"/>
                      </a:endParaRPr>
                    </a:p>
                  </a:txBody>
                  <a:tcPr marL="65594" marR="65594" marT="0" marB="0" anchor="ctr">
                    <a:solidFill>
                      <a:schemeClr val="accent1">
                        <a:lumMod val="60000"/>
                        <a:lumOff val="40000"/>
                      </a:schemeClr>
                    </a:solidFill>
                  </a:tcPr>
                </a:tc>
                <a:tc>
                  <a:txBody>
                    <a:bodyPr/>
                    <a:lstStyle/>
                    <a:p>
                      <a:pPr algn="l">
                        <a:spcAft>
                          <a:spcPts val="0"/>
                        </a:spcAft>
                      </a:pPr>
                      <a:r>
                        <a:rPr lang="en-AU" sz="1100" dirty="0" smtClean="0">
                          <a:effectLst/>
                          <a:latin typeface="+mn-lt"/>
                          <a:ea typeface="Times New Roman"/>
                          <a:cs typeface="Times New Roman"/>
                        </a:rPr>
                        <a:t>Sorel &amp;</a:t>
                      </a:r>
                      <a:r>
                        <a:rPr lang="en-AU" sz="1100" baseline="0" dirty="0" smtClean="0">
                          <a:effectLst/>
                          <a:latin typeface="+mn-lt"/>
                          <a:ea typeface="Times New Roman"/>
                          <a:cs typeface="Times New Roman"/>
                        </a:rPr>
                        <a:t> Magnesium Phosphate cements.</a:t>
                      </a:r>
                      <a:endParaRPr lang="en-AU" sz="1100" dirty="0">
                        <a:effectLst/>
                        <a:latin typeface="+mn-lt"/>
                        <a:ea typeface="Times New Roman"/>
                        <a:cs typeface="Times New Roman"/>
                      </a:endParaRPr>
                    </a:p>
                  </a:txBody>
                  <a:tcPr marL="65594" marR="65594" marT="0" marB="0" anchor="ctr">
                    <a:solidFill>
                      <a:schemeClr val="accent1">
                        <a:lumMod val="60000"/>
                        <a:lumOff val="40000"/>
                      </a:schemeClr>
                    </a:solidFill>
                  </a:tcPr>
                </a:tc>
                <a:tc>
                  <a:txBody>
                    <a:bodyPr/>
                    <a:lstStyle/>
                    <a:p>
                      <a:pPr algn="l">
                        <a:spcAft>
                          <a:spcPts val="0"/>
                        </a:spcAft>
                      </a:pPr>
                      <a:r>
                        <a:rPr lang="en-AU" sz="1100" dirty="0" smtClean="0">
                          <a:effectLst/>
                          <a:latin typeface="+mn-lt"/>
                          <a:ea typeface="Times New Roman"/>
                          <a:cs typeface="Times New Roman"/>
                        </a:rPr>
                        <a:t>Historic and Conventional</a:t>
                      </a:r>
                    </a:p>
                    <a:p>
                      <a:pPr marL="0" marR="0" indent="0" algn="l" defTabSz="914400" rtl="0" eaLnBrk="1" fontAlgn="auto" latinLnBrk="0" hangingPunct="1">
                        <a:lnSpc>
                          <a:spcPct val="100000"/>
                        </a:lnSpc>
                        <a:spcBef>
                          <a:spcPts val="0"/>
                        </a:spcBef>
                        <a:spcAft>
                          <a:spcPts val="0"/>
                        </a:spcAft>
                        <a:buClrTx/>
                        <a:buSzTx/>
                        <a:buFontTx/>
                        <a:buNone/>
                        <a:tabLst/>
                        <a:defRPr/>
                      </a:pPr>
                      <a:r>
                        <a:rPr lang="en-AU" sz="1100" baseline="0" dirty="0" smtClean="0">
                          <a:effectLst/>
                          <a:latin typeface="+mn-lt"/>
                          <a:ea typeface="Times New Roman"/>
                          <a:cs typeface="Times New Roman"/>
                        </a:rPr>
                        <a:t>Oak Ridge spin offs.</a:t>
                      </a:r>
                      <a:endParaRPr lang="en-AU" sz="1100" dirty="0">
                        <a:effectLst/>
                        <a:latin typeface="+mn-lt"/>
                        <a:ea typeface="Times New Roman"/>
                        <a:cs typeface="Times New Roman"/>
                      </a:endParaRPr>
                    </a:p>
                  </a:txBody>
                  <a:tcPr marL="65594" marR="65594" marT="0" marB="0" anchor="ctr">
                    <a:solidFill>
                      <a:schemeClr val="accent1">
                        <a:lumMod val="60000"/>
                        <a:lumOff val="4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100" baseline="0" dirty="0" smtClean="0">
                          <a:effectLst/>
                          <a:latin typeface="+mn-lt"/>
                          <a:ea typeface="Times New Roman"/>
                          <a:cs typeface="Times New Roman"/>
                        </a:rPr>
                        <a:t>Mg Phosphates potentially  v. green.</a:t>
                      </a:r>
                      <a:endParaRPr lang="en-AU" sz="1100" dirty="0">
                        <a:effectLst/>
                        <a:latin typeface="+mn-lt"/>
                        <a:ea typeface="Times New Roman"/>
                        <a:cs typeface="Times New Roman"/>
                      </a:endParaRPr>
                    </a:p>
                  </a:txBody>
                  <a:tcPr marL="65594" marR="65594" marT="0" marB="0" anchor="ctr">
                    <a:solidFill>
                      <a:schemeClr val="accent1">
                        <a:lumMod val="60000"/>
                        <a:lumOff val="40000"/>
                      </a:schemeClr>
                    </a:solidFill>
                  </a:tcPr>
                </a:tc>
                <a:tc>
                  <a:txBody>
                    <a:bodyPr/>
                    <a:lstStyle/>
                    <a:p>
                      <a:pPr algn="l">
                        <a:spcAft>
                          <a:spcPts val="0"/>
                        </a:spcAft>
                      </a:pPr>
                      <a:r>
                        <a:rPr lang="en-AU" sz="1100" dirty="0" smtClean="0">
                          <a:effectLst/>
                          <a:latin typeface="+mn-lt"/>
                          <a:ea typeface="Times New Roman"/>
                          <a:cs typeface="Times New Roman"/>
                        </a:rPr>
                        <a:t>1</a:t>
                      </a:r>
                      <a:endParaRPr lang="en-AU" sz="1100" dirty="0">
                        <a:effectLst/>
                        <a:latin typeface="+mn-lt"/>
                        <a:ea typeface="Times New Roman"/>
                        <a:cs typeface="Times New Roman"/>
                      </a:endParaRPr>
                    </a:p>
                  </a:txBody>
                  <a:tcPr marL="65594" marR="65594" marT="0" marB="0" anchor="ctr">
                    <a:solidFill>
                      <a:schemeClr val="accent1">
                        <a:lumMod val="60000"/>
                        <a:lumOff val="40000"/>
                      </a:schemeClr>
                    </a:solidFill>
                  </a:tcPr>
                </a:tc>
              </a:tr>
              <a:tr h="84924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100" dirty="0" smtClean="0">
                          <a:effectLst/>
                          <a:latin typeface="+mn-lt"/>
                          <a:ea typeface="Times New Roman"/>
                          <a:cs typeface="Times New Roman"/>
                        </a:rPr>
                        <a:t>&lt;750</a:t>
                      </a:r>
                      <a:r>
                        <a:rPr lang="en-AU" sz="1100" baseline="30000" dirty="0" smtClean="0">
                          <a:effectLst/>
                          <a:latin typeface="+mn-lt"/>
                          <a:ea typeface="Times New Roman"/>
                          <a:cs typeface="Times New Roman"/>
                        </a:rPr>
                        <a:t>o</a:t>
                      </a:r>
                      <a:r>
                        <a:rPr lang="en-AU" sz="1100" dirty="0" smtClean="0">
                          <a:effectLst/>
                          <a:latin typeface="+mn-lt"/>
                          <a:ea typeface="Times New Roman"/>
                          <a:cs typeface="Times New Roman"/>
                        </a:rPr>
                        <a:t>C</a:t>
                      </a:r>
                    </a:p>
                    <a:p>
                      <a:pPr algn="l">
                        <a:spcAft>
                          <a:spcPts val="0"/>
                        </a:spcAft>
                      </a:pP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MgCO</a:t>
                      </a:r>
                      <a:r>
                        <a:rPr lang="en-AU" sz="1100" baseline="-25000" dirty="0" smtClean="0">
                          <a:effectLst/>
                          <a:latin typeface="+mn-lt"/>
                          <a:ea typeface="Times New Roman"/>
                          <a:cs typeface="Times New Roman"/>
                        </a:rPr>
                        <a:t>3</a:t>
                      </a:r>
                      <a:r>
                        <a:rPr lang="en-AU" sz="1100" baseline="0" dirty="0" smtClean="0">
                          <a:effectLst/>
                          <a:latin typeface="+mn-lt"/>
                          <a:ea typeface="Times New Roman"/>
                          <a:cs typeface="Times New Roman"/>
                        </a:rPr>
                        <a:t> + Tec-Kiln</a:t>
                      </a:r>
                      <a:endParaRPr lang="en-AU" sz="1100" dirty="0">
                        <a:effectLst/>
                        <a:latin typeface="+mn-lt"/>
                        <a:ea typeface="Times New Roman"/>
                        <a:cs typeface="Times New Roman"/>
                      </a:endParaRPr>
                    </a:p>
                  </a:txBody>
                  <a:tcPr marL="65594" marR="65594" marT="0" marB="0" anchor="ctr"/>
                </a:tc>
                <a:tc>
                  <a:txBody>
                    <a:bodyPr/>
                    <a:lstStyle/>
                    <a:p>
                      <a:pPr algn="r">
                        <a:spcAft>
                          <a:spcPts val="0"/>
                        </a:spcAft>
                      </a:pPr>
                      <a:r>
                        <a:rPr lang="en-AU" sz="1100" dirty="0" smtClean="0">
                          <a:effectLst/>
                          <a:latin typeface="+mn-lt"/>
                          <a:ea typeface="Times New Roman"/>
                          <a:cs typeface="Times New Roman"/>
                        </a:rPr>
                        <a:t>.056</a:t>
                      </a:r>
                      <a:endParaRPr lang="en-AU" sz="1100" dirty="0">
                        <a:effectLst/>
                        <a:latin typeface="+mn-lt"/>
                        <a:ea typeface="Times New Roman"/>
                        <a:cs typeface="Times New Roman"/>
                      </a:endParaRPr>
                    </a:p>
                  </a:txBody>
                  <a:tcPr marL="65594" marR="65594" marT="0" marB="0" anchor="ctr"/>
                </a:tc>
                <a:tc>
                  <a:txBody>
                    <a:bodyPr/>
                    <a:lstStyle/>
                    <a:p>
                      <a:pPr algn="r">
                        <a:spcAft>
                          <a:spcPts val="0"/>
                        </a:spcAft>
                      </a:pPr>
                      <a:endParaRPr lang="en-AU" sz="1100" dirty="0">
                        <a:effectLst/>
                        <a:latin typeface="+mn-lt"/>
                        <a:ea typeface="Times New Roman"/>
                        <a:cs typeface="Times New Roman"/>
                      </a:endParaRPr>
                    </a:p>
                  </a:txBody>
                  <a:tcPr marL="65594" marR="65594" marT="0" marB="0" anchor="ctr"/>
                </a:tc>
                <a:tc>
                  <a:txBody>
                    <a:bodyPr/>
                    <a:lstStyle/>
                    <a:p>
                      <a:pPr algn="r">
                        <a:spcAft>
                          <a:spcPts val="0"/>
                        </a:spcAft>
                      </a:pPr>
                      <a:r>
                        <a:rPr lang="en-US" sz="1100" dirty="0" smtClean="0">
                          <a:effectLst/>
                          <a:latin typeface="+mn-lt"/>
                        </a:rPr>
                        <a:t>.056</a:t>
                      </a:r>
                      <a:endParaRPr lang="en-AU" sz="1100" dirty="0">
                        <a:effectLst/>
                        <a:latin typeface="+mn-lt"/>
                        <a:ea typeface="Times New Roman"/>
                        <a:cs typeface="Times New Roman"/>
                      </a:endParaRPr>
                    </a:p>
                  </a:txBody>
                  <a:tcPr marL="65594" marR="65594" marT="0" marB="0" anchor="ctr"/>
                </a:tc>
                <a:tc>
                  <a:txBody>
                    <a:bodyPr/>
                    <a:lstStyle/>
                    <a:p>
                      <a:pPr algn="r">
                        <a:spcAft>
                          <a:spcPts val="0"/>
                        </a:spcAft>
                      </a:pPr>
                      <a:r>
                        <a:rPr lang="en-AU" sz="1100" dirty="0" smtClean="0">
                          <a:effectLst/>
                          <a:latin typeface="+mn-lt"/>
                          <a:ea typeface="Times New Roman"/>
                          <a:cs typeface="Times New Roman"/>
                        </a:rPr>
                        <a:t>-1.092</a:t>
                      </a:r>
                      <a:endParaRPr lang="en-AU" sz="1100" dirty="0">
                        <a:effectLst/>
                        <a:latin typeface="+mn-lt"/>
                        <a:ea typeface="Times New Roman"/>
                        <a:cs typeface="Times New Roman"/>
                      </a:endParaRPr>
                    </a:p>
                  </a:txBody>
                  <a:tcPr marL="65594" marR="65594" marT="0" marB="0" anchor="ctr"/>
                </a:tc>
                <a:tc>
                  <a:txBody>
                    <a:bodyPr/>
                    <a:lstStyle/>
                    <a:p>
                      <a:pPr algn="r">
                        <a:spcAft>
                          <a:spcPts val="0"/>
                        </a:spcAft>
                      </a:pPr>
                      <a:r>
                        <a:rPr lang="en-US" sz="1100" dirty="0" smtClean="0">
                          <a:effectLst/>
                          <a:latin typeface="+mn-lt"/>
                        </a:rPr>
                        <a:t>-1.036</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US" sz="1100" dirty="0">
                          <a:effectLst/>
                          <a:latin typeface="+mn-lt"/>
                        </a:rPr>
                        <a:t>Eco-cement </a:t>
                      </a:r>
                      <a:r>
                        <a:rPr lang="en-US" sz="1100" dirty="0" smtClean="0">
                          <a:effectLst/>
                          <a:latin typeface="+mn-lt"/>
                        </a:rPr>
                        <a:t> concrete, pure </a:t>
                      </a:r>
                      <a:r>
                        <a:rPr lang="en-US" sz="1100" dirty="0" err="1" smtClean="0">
                          <a:effectLst/>
                          <a:latin typeface="+mn-lt"/>
                        </a:rPr>
                        <a:t>MgO</a:t>
                      </a:r>
                      <a:r>
                        <a:rPr lang="en-US" sz="1100" dirty="0" smtClean="0">
                          <a:effectLst/>
                          <a:latin typeface="+mn-lt"/>
                        </a:rPr>
                        <a:t> concretes</a:t>
                      </a:r>
                    </a:p>
                    <a:p>
                      <a:pPr algn="l">
                        <a:spcAft>
                          <a:spcPts val="0"/>
                        </a:spcAft>
                      </a:pPr>
                      <a:r>
                        <a:rPr lang="en-US" sz="1100" dirty="0" smtClean="0">
                          <a:effectLst/>
                          <a:latin typeface="+mn-lt"/>
                          <a:ea typeface="Times New Roman"/>
                          <a:cs typeface="Times New Roman"/>
                        </a:rPr>
                        <a:t>Novacem concretes</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TecEco</a:t>
                      </a:r>
                      <a:r>
                        <a:rPr lang="en-AU" sz="1100" baseline="0" dirty="0" smtClean="0">
                          <a:effectLst/>
                          <a:latin typeface="+mn-lt"/>
                          <a:ea typeface="Times New Roman"/>
                          <a:cs typeface="Times New Roman"/>
                        </a:rPr>
                        <a:t>, Cambridge &amp; Novacem</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TecEco</a:t>
                      </a:r>
                      <a:r>
                        <a:rPr lang="en-AU" sz="1100" baseline="0" dirty="0" smtClean="0">
                          <a:effectLst/>
                          <a:latin typeface="+mn-lt"/>
                          <a:ea typeface="Times New Roman"/>
                          <a:cs typeface="Times New Roman"/>
                        </a:rPr>
                        <a:t> Eco-Cement</a:t>
                      </a:r>
                      <a:br>
                        <a:rPr lang="en-AU" sz="1100" baseline="0" dirty="0" smtClean="0">
                          <a:effectLst/>
                          <a:latin typeface="+mn-lt"/>
                          <a:ea typeface="Times New Roman"/>
                          <a:cs typeface="Times New Roman"/>
                        </a:rPr>
                      </a:br>
                      <a:r>
                        <a:rPr lang="en-AU" sz="1100" baseline="0" dirty="0" smtClean="0">
                          <a:effectLst/>
                          <a:latin typeface="+mn-lt"/>
                          <a:ea typeface="Times New Roman"/>
                          <a:cs typeface="Times New Roman"/>
                        </a:rPr>
                        <a:t>Force carbonated pure </a:t>
                      </a:r>
                      <a:r>
                        <a:rPr lang="en-AU" sz="1100" baseline="0" dirty="0" err="1" smtClean="0">
                          <a:effectLst/>
                          <a:latin typeface="+mn-lt"/>
                          <a:ea typeface="Times New Roman"/>
                          <a:cs typeface="Times New Roman"/>
                        </a:rPr>
                        <a:t>MgO</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1</a:t>
                      </a:r>
                      <a:endParaRPr lang="en-AU" sz="1100" dirty="0">
                        <a:effectLst/>
                        <a:latin typeface="+mn-lt"/>
                        <a:ea typeface="Times New Roman"/>
                        <a:cs typeface="Times New Roman"/>
                      </a:endParaRPr>
                    </a:p>
                  </a:txBody>
                  <a:tcPr marL="65594" marR="65594" marT="0" marB="0" anchor="ctr"/>
                </a:tc>
              </a:tr>
              <a:tr h="61973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100" dirty="0" smtClean="0">
                          <a:effectLst/>
                          <a:latin typeface="+mn-lt"/>
                          <a:ea typeface="Times New Roman"/>
                          <a:cs typeface="Times New Roman"/>
                        </a:rPr>
                        <a:t>&lt;450</a:t>
                      </a:r>
                      <a:r>
                        <a:rPr lang="en-AU" sz="1100" baseline="30000" dirty="0" smtClean="0">
                          <a:effectLst/>
                          <a:latin typeface="+mn-lt"/>
                          <a:ea typeface="Times New Roman"/>
                          <a:cs typeface="Times New Roman"/>
                        </a:rPr>
                        <a:t>o</a:t>
                      </a:r>
                      <a:r>
                        <a:rPr lang="en-AU" sz="1100" dirty="0" smtClean="0">
                          <a:effectLst/>
                          <a:latin typeface="+mn-lt"/>
                          <a:ea typeface="Times New Roman"/>
                          <a:cs typeface="Times New Roman"/>
                        </a:rPr>
                        <a:t>C</a:t>
                      </a:r>
                    </a:p>
                    <a:p>
                      <a:pPr algn="l">
                        <a:spcAft>
                          <a:spcPts val="0"/>
                        </a:spcAft>
                      </a:pP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 MgCO</a:t>
                      </a:r>
                      <a:r>
                        <a:rPr lang="en-AU" sz="1100" baseline="-25000" dirty="0" smtClean="0">
                          <a:effectLst/>
                          <a:latin typeface="+mn-lt"/>
                          <a:ea typeface="Times New Roman"/>
                          <a:cs typeface="Times New Roman"/>
                        </a:rPr>
                        <a:t>3</a:t>
                      </a:r>
                      <a:r>
                        <a:rPr lang="en-AU" sz="1100" dirty="0" smtClean="0">
                          <a:effectLst/>
                          <a:latin typeface="+mn-lt"/>
                          <a:ea typeface="Times New Roman"/>
                          <a:cs typeface="Times New Roman"/>
                        </a:rPr>
                        <a:t>.3H</a:t>
                      </a:r>
                      <a:r>
                        <a:rPr lang="en-AU" sz="1100" baseline="-25000" dirty="0" smtClean="0">
                          <a:effectLst/>
                          <a:latin typeface="+mn-lt"/>
                          <a:ea typeface="Times New Roman"/>
                          <a:cs typeface="Times New Roman"/>
                        </a:rPr>
                        <a:t>2</a:t>
                      </a:r>
                      <a:r>
                        <a:rPr lang="en-AU" sz="1100" dirty="0" smtClean="0">
                          <a:effectLst/>
                          <a:latin typeface="+mn-lt"/>
                          <a:ea typeface="Times New Roman"/>
                          <a:cs typeface="Times New Roman"/>
                        </a:rPr>
                        <a:t>O</a:t>
                      </a:r>
                      <a:r>
                        <a:rPr lang="en-AU" sz="1100" baseline="0" dirty="0" smtClean="0">
                          <a:effectLst/>
                          <a:latin typeface="+mn-lt"/>
                          <a:ea typeface="Times New Roman"/>
                          <a:cs typeface="Times New Roman"/>
                        </a:rPr>
                        <a:t> Conventional</a:t>
                      </a:r>
                      <a:endParaRPr lang="en-AU" sz="1100" dirty="0">
                        <a:effectLst/>
                        <a:latin typeface="+mn-lt"/>
                        <a:ea typeface="Times New Roman"/>
                        <a:cs typeface="Times New Roman"/>
                      </a:endParaRPr>
                    </a:p>
                  </a:txBody>
                  <a:tcPr marL="65594" marR="65594" marT="0" marB="0" anchor="ctr"/>
                </a:tc>
                <a:tc>
                  <a:txBody>
                    <a:bodyPr/>
                    <a:lstStyle/>
                    <a:p>
                      <a:pPr algn="r">
                        <a:spcAft>
                          <a:spcPts val="0"/>
                        </a:spcAft>
                      </a:pPr>
                      <a:r>
                        <a:rPr lang="en-AU" sz="1100" dirty="0" smtClean="0">
                          <a:effectLst/>
                          <a:latin typeface="+mn-lt"/>
                          <a:ea typeface="Times New Roman"/>
                          <a:cs typeface="Times New Roman"/>
                        </a:rPr>
                        <a:t>.693</a:t>
                      </a:r>
                      <a:endParaRPr lang="en-AU" sz="1100" dirty="0">
                        <a:effectLst/>
                        <a:latin typeface="+mn-lt"/>
                        <a:ea typeface="Times New Roman"/>
                        <a:cs typeface="Times New Roman"/>
                      </a:endParaRPr>
                    </a:p>
                  </a:txBody>
                  <a:tcPr marL="65594" marR="65594" marT="0" marB="0" anchor="ctr"/>
                </a:tc>
                <a:tc>
                  <a:txBody>
                    <a:bodyPr/>
                    <a:lstStyle/>
                    <a:p>
                      <a:pPr algn="r">
                        <a:spcAft>
                          <a:spcPts val="0"/>
                        </a:spcAft>
                      </a:pPr>
                      <a:r>
                        <a:rPr lang="en-AU" sz="1100" dirty="0" smtClean="0">
                          <a:effectLst/>
                          <a:latin typeface="+mn-lt"/>
                          <a:ea typeface="Times New Roman"/>
                          <a:cs typeface="Times New Roman"/>
                        </a:rPr>
                        <a:t>1.092</a:t>
                      </a:r>
                      <a:endParaRPr lang="en-AU" sz="1100" dirty="0">
                        <a:effectLst/>
                        <a:latin typeface="+mn-lt"/>
                        <a:ea typeface="Times New Roman"/>
                        <a:cs typeface="Times New Roman"/>
                      </a:endParaRPr>
                    </a:p>
                  </a:txBody>
                  <a:tcPr marL="65594" marR="65594" marT="0" marB="0" anchor="ctr"/>
                </a:tc>
                <a:tc>
                  <a:txBody>
                    <a:bodyPr/>
                    <a:lstStyle/>
                    <a:p>
                      <a:pPr algn="r">
                        <a:spcAft>
                          <a:spcPts val="0"/>
                        </a:spcAft>
                      </a:pPr>
                      <a:r>
                        <a:rPr lang="en-AU" sz="1100" dirty="0" smtClean="0">
                          <a:effectLst/>
                          <a:latin typeface="+mn-lt"/>
                          <a:ea typeface="Times New Roman"/>
                          <a:cs typeface="Times New Roman"/>
                        </a:rPr>
                        <a:t>1.784</a:t>
                      </a:r>
                      <a:endParaRPr lang="en-AU" sz="1100" dirty="0">
                        <a:effectLst/>
                        <a:latin typeface="+mn-lt"/>
                        <a:ea typeface="Times New Roman"/>
                        <a:cs typeface="Times New Roman"/>
                      </a:endParaRPr>
                    </a:p>
                  </a:txBody>
                  <a:tcPr marL="65594" marR="65594" marT="0" marB="0" anchor="ctr"/>
                </a:tc>
                <a:tc>
                  <a:txBody>
                    <a:bodyPr/>
                    <a:lstStyle/>
                    <a:p>
                      <a:pPr algn="r">
                        <a:spcAft>
                          <a:spcPts val="0"/>
                        </a:spcAft>
                      </a:pPr>
                      <a:r>
                        <a:rPr lang="en-AU" sz="1100" dirty="0" smtClean="0">
                          <a:effectLst/>
                          <a:latin typeface="+mn-lt"/>
                          <a:ea typeface="Times New Roman"/>
                          <a:cs typeface="Times New Roman"/>
                        </a:rPr>
                        <a:t>-2.184</a:t>
                      </a:r>
                      <a:endParaRPr lang="en-AU" sz="1100" dirty="0">
                        <a:effectLst/>
                        <a:latin typeface="+mn-lt"/>
                        <a:ea typeface="Times New Roman"/>
                        <a:cs typeface="Times New Roman"/>
                      </a:endParaRPr>
                    </a:p>
                  </a:txBody>
                  <a:tcPr marL="65594" marR="65594" marT="0" marB="0" anchor="ctr"/>
                </a:tc>
                <a:tc>
                  <a:txBody>
                    <a:bodyPr/>
                    <a:lstStyle/>
                    <a:p>
                      <a:pPr algn="r">
                        <a:spcAft>
                          <a:spcPts val="0"/>
                        </a:spcAft>
                      </a:pPr>
                      <a:r>
                        <a:rPr lang="en-AU" sz="1100" dirty="0" smtClean="0">
                          <a:effectLst/>
                          <a:latin typeface="+mn-lt"/>
                          <a:ea typeface="Times New Roman"/>
                          <a:cs typeface="Times New Roman"/>
                        </a:rPr>
                        <a:t>-.399</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US" sz="1100" dirty="0" smtClean="0">
                          <a:effectLst/>
                          <a:latin typeface="+mn-lt"/>
                        </a:rPr>
                        <a:t>Eco-cement  concrete, pure </a:t>
                      </a:r>
                      <a:r>
                        <a:rPr lang="en-US" sz="1100" dirty="0" err="1" smtClean="0">
                          <a:effectLst/>
                          <a:latin typeface="+mn-lt"/>
                        </a:rPr>
                        <a:t>MgO</a:t>
                      </a:r>
                      <a:r>
                        <a:rPr lang="en-US" sz="1100" dirty="0" smtClean="0">
                          <a:effectLst/>
                          <a:latin typeface="+mn-lt"/>
                        </a:rPr>
                        <a:t> concretes</a:t>
                      </a:r>
                    </a:p>
                    <a:p>
                      <a:pPr algn="l">
                        <a:spcAft>
                          <a:spcPts val="0"/>
                        </a:spcAft>
                      </a:pPr>
                      <a:r>
                        <a:rPr lang="en-US" sz="1100" dirty="0" smtClean="0">
                          <a:effectLst/>
                          <a:latin typeface="+mn-lt"/>
                          <a:ea typeface="Times New Roman"/>
                          <a:cs typeface="Times New Roman"/>
                        </a:rPr>
                        <a:t>Novacem concretes?</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TecEco</a:t>
                      </a:r>
                      <a:r>
                        <a:rPr lang="en-AU" sz="1100" baseline="0" dirty="0" smtClean="0">
                          <a:effectLst/>
                          <a:latin typeface="+mn-lt"/>
                          <a:ea typeface="Times New Roman"/>
                          <a:cs typeface="Times New Roman"/>
                        </a:rPr>
                        <a:t>, Cambridge &amp; Novacem</a:t>
                      </a:r>
                      <a:endParaRPr lang="en-AU" sz="1100" dirty="0">
                        <a:effectLst/>
                        <a:latin typeface="+mn-lt"/>
                        <a:ea typeface="Times New Roman"/>
                        <a:cs typeface="Times New Roman"/>
                      </a:endParaRPr>
                    </a:p>
                  </a:txBody>
                  <a:tcPr marL="65594" marR="65594"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100" dirty="0" smtClean="0">
                          <a:effectLst/>
                          <a:latin typeface="+mn-lt"/>
                          <a:ea typeface="Times New Roman"/>
                          <a:cs typeface="Times New Roman"/>
                        </a:rPr>
                        <a:t>Mg</a:t>
                      </a:r>
                      <a:r>
                        <a:rPr lang="en-AU" sz="1100" baseline="0" dirty="0" smtClean="0">
                          <a:effectLst/>
                          <a:latin typeface="+mn-lt"/>
                          <a:ea typeface="Times New Roman"/>
                          <a:cs typeface="Times New Roman"/>
                        </a:rPr>
                        <a:t> Solvay process</a:t>
                      </a:r>
                      <a:r>
                        <a:rPr lang="en-AU" sz="1100" dirty="0" smtClean="0">
                          <a:effectLst/>
                          <a:latin typeface="+mn-lt"/>
                          <a:ea typeface="Times New Roman"/>
                          <a:cs typeface="Times New Roman"/>
                        </a:rPr>
                        <a:t> University</a:t>
                      </a:r>
                      <a:r>
                        <a:rPr lang="en-AU" sz="1100" baseline="0" dirty="0" smtClean="0">
                          <a:effectLst/>
                          <a:latin typeface="+mn-lt"/>
                          <a:ea typeface="Times New Roman"/>
                          <a:cs typeface="Times New Roman"/>
                        </a:rPr>
                        <a:t> of Rome, initial absorption is 1.092</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1</a:t>
                      </a:r>
                      <a:endParaRPr lang="en-AU" sz="1100" dirty="0">
                        <a:effectLst/>
                        <a:latin typeface="+mn-lt"/>
                        <a:ea typeface="Times New Roman"/>
                        <a:cs typeface="Times New Roman"/>
                      </a:endParaRPr>
                    </a:p>
                  </a:txBody>
                  <a:tcPr marL="65594" marR="65594" marT="0" marB="0" anchor="ctr"/>
                </a:tc>
              </a:tr>
              <a:tr h="51644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100" dirty="0" smtClean="0">
                          <a:effectLst/>
                          <a:latin typeface="+mn-lt"/>
                          <a:ea typeface="Times New Roman"/>
                          <a:cs typeface="Times New Roman"/>
                        </a:rPr>
                        <a:t>&lt;450</a:t>
                      </a:r>
                      <a:r>
                        <a:rPr lang="en-AU" sz="1100" baseline="30000" dirty="0" smtClean="0">
                          <a:effectLst/>
                          <a:latin typeface="+mn-lt"/>
                          <a:ea typeface="Times New Roman"/>
                          <a:cs typeface="Times New Roman"/>
                        </a:rPr>
                        <a:t>o</a:t>
                      </a:r>
                      <a:r>
                        <a:rPr lang="en-AU" sz="1100" dirty="0" smtClean="0">
                          <a:effectLst/>
                          <a:latin typeface="+mn-lt"/>
                          <a:ea typeface="Times New Roman"/>
                          <a:cs typeface="Times New Roman"/>
                        </a:rPr>
                        <a:t>C</a:t>
                      </a:r>
                    </a:p>
                  </a:txBody>
                  <a:tcPr marL="65594" marR="65594" marT="0" marB="0" anchor="ctr"/>
                </a:tc>
                <a:tc>
                  <a:txBody>
                    <a:bodyPr/>
                    <a:lstStyle/>
                    <a:p>
                      <a:pPr algn="l">
                        <a:spcAft>
                          <a:spcPts val="0"/>
                        </a:spcAft>
                      </a:pPr>
                      <a:r>
                        <a:rPr lang="en-AU" sz="1100" dirty="0" smtClean="0">
                          <a:effectLst/>
                          <a:latin typeface="+mn-lt"/>
                          <a:ea typeface="Times New Roman"/>
                          <a:cs typeface="Times New Roman"/>
                        </a:rPr>
                        <a:t> MgCO</a:t>
                      </a:r>
                      <a:r>
                        <a:rPr lang="en-AU" sz="1100" baseline="-25000" dirty="0" smtClean="0">
                          <a:effectLst/>
                          <a:latin typeface="+mn-lt"/>
                          <a:ea typeface="Times New Roman"/>
                          <a:cs typeface="Times New Roman"/>
                        </a:rPr>
                        <a:t>3</a:t>
                      </a:r>
                      <a:r>
                        <a:rPr lang="en-AU" sz="1100" dirty="0" smtClean="0">
                          <a:effectLst/>
                          <a:latin typeface="+mn-lt"/>
                          <a:ea typeface="Times New Roman"/>
                          <a:cs typeface="Times New Roman"/>
                        </a:rPr>
                        <a:t>.3H</a:t>
                      </a:r>
                      <a:r>
                        <a:rPr lang="en-AU" sz="1100" baseline="-25000" dirty="0" smtClean="0">
                          <a:effectLst/>
                          <a:latin typeface="+mn-lt"/>
                          <a:ea typeface="Times New Roman"/>
                          <a:cs typeface="Times New Roman"/>
                        </a:rPr>
                        <a:t>2</a:t>
                      </a:r>
                      <a:r>
                        <a:rPr lang="en-AU" sz="1100" dirty="0" smtClean="0">
                          <a:effectLst/>
                          <a:latin typeface="+mn-lt"/>
                          <a:ea typeface="Times New Roman"/>
                          <a:cs typeface="Times New Roman"/>
                        </a:rPr>
                        <a:t>O</a:t>
                      </a:r>
                      <a:r>
                        <a:rPr lang="en-AU" sz="1100" baseline="0" dirty="0" smtClean="0">
                          <a:effectLst/>
                          <a:latin typeface="+mn-lt"/>
                          <a:ea typeface="Times New Roman"/>
                          <a:cs typeface="Times New Roman"/>
                        </a:rPr>
                        <a:t> +Tec-Kiln</a:t>
                      </a:r>
                      <a:endParaRPr lang="en-AU" sz="1100" dirty="0">
                        <a:effectLst/>
                        <a:latin typeface="+mn-lt"/>
                        <a:ea typeface="Times New Roman"/>
                        <a:cs typeface="Times New Roman"/>
                      </a:endParaRPr>
                    </a:p>
                  </a:txBody>
                  <a:tcPr marL="65594" marR="65594" marT="0" marB="0" anchor="ctr"/>
                </a:tc>
                <a:tc>
                  <a:txBody>
                    <a:bodyPr/>
                    <a:lstStyle/>
                    <a:p>
                      <a:pPr algn="r">
                        <a:spcAft>
                          <a:spcPts val="0"/>
                        </a:spcAft>
                      </a:pPr>
                      <a:r>
                        <a:rPr lang="en-AU" sz="1100" dirty="0" smtClean="0">
                          <a:effectLst/>
                          <a:latin typeface="+mn-lt"/>
                          <a:ea typeface="Times New Roman"/>
                          <a:cs typeface="Times New Roman"/>
                        </a:rPr>
                        <a:t>.038</a:t>
                      </a:r>
                      <a:endParaRPr lang="en-AU" sz="1100" dirty="0">
                        <a:effectLst/>
                        <a:latin typeface="+mn-lt"/>
                        <a:ea typeface="Times New Roman"/>
                        <a:cs typeface="Times New Roman"/>
                      </a:endParaRPr>
                    </a:p>
                  </a:txBody>
                  <a:tcPr marL="65594" marR="65594" marT="0" marB="0" anchor="ctr"/>
                </a:tc>
                <a:tc>
                  <a:txBody>
                    <a:bodyPr/>
                    <a:lstStyle/>
                    <a:p>
                      <a:pPr algn="r">
                        <a:spcAft>
                          <a:spcPts val="0"/>
                        </a:spcAft>
                      </a:pPr>
                      <a:endParaRPr lang="en-AU" sz="1100" dirty="0">
                        <a:effectLst/>
                        <a:latin typeface="+mn-lt"/>
                        <a:ea typeface="Times New Roman"/>
                        <a:cs typeface="Times New Roman"/>
                      </a:endParaRPr>
                    </a:p>
                  </a:txBody>
                  <a:tcPr marL="65594" marR="65594" marT="0" marB="0" anchor="ctr"/>
                </a:tc>
                <a:tc>
                  <a:txBody>
                    <a:bodyPr/>
                    <a:lstStyle/>
                    <a:p>
                      <a:pPr algn="r">
                        <a:spcAft>
                          <a:spcPts val="0"/>
                        </a:spcAft>
                      </a:pPr>
                      <a:r>
                        <a:rPr lang="en-AU" sz="1100" dirty="0" smtClean="0">
                          <a:effectLst/>
                          <a:latin typeface="+mn-lt"/>
                          <a:ea typeface="Times New Roman"/>
                          <a:cs typeface="Times New Roman"/>
                        </a:rPr>
                        <a:t>.038</a:t>
                      </a:r>
                      <a:endParaRPr lang="en-AU" sz="1100" dirty="0">
                        <a:effectLst/>
                        <a:latin typeface="+mn-lt"/>
                        <a:ea typeface="Times New Roman"/>
                        <a:cs typeface="Times New Roman"/>
                      </a:endParaRPr>
                    </a:p>
                  </a:txBody>
                  <a:tcPr marL="65594" marR="65594" marT="0" marB="0" anchor="ctr"/>
                </a:tc>
                <a:tc>
                  <a:txBody>
                    <a:bodyPr/>
                    <a:lstStyle/>
                    <a:p>
                      <a:pPr algn="r">
                        <a:spcAft>
                          <a:spcPts val="0"/>
                        </a:spcAft>
                      </a:pPr>
                      <a:r>
                        <a:rPr lang="en-AU" sz="1100" dirty="0" smtClean="0">
                          <a:effectLst/>
                          <a:latin typeface="+mn-lt"/>
                          <a:ea typeface="Times New Roman"/>
                          <a:cs typeface="Times New Roman"/>
                        </a:rPr>
                        <a:t>-2.184</a:t>
                      </a:r>
                      <a:endParaRPr lang="en-AU" sz="1100" dirty="0">
                        <a:effectLst/>
                        <a:latin typeface="+mn-lt"/>
                        <a:ea typeface="Times New Roman"/>
                        <a:cs typeface="Times New Roman"/>
                      </a:endParaRPr>
                    </a:p>
                  </a:txBody>
                  <a:tcPr marL="65594" marR="65594" marT="0" marB="0" anchor="ctr"/>
                </a:tc>
                <a:tc>
                  <a:txBody>
                    <a:bodyPr/>
                    <a:lstStyle/>
                    <a:p>
                      <a:pPr algn="r">
                        <a:spcAft>
                          <a:spcPts val="0"/>
                        </a:spcAft>
                      </a:pPr>
                      <a:r>
                        <a:rPr lang="en-AU" sz="1100" dirty="0" smtClean="0">
                          <a:effectLst/>
                          <a:latin typeface="+mn-lt"/>
                          <a:ea typeface="Times New Roman"/>
                          <a:cs typeface="Times New Roman"/>
                        </a:rPr>
                        <a:t>-2.146</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US" sz="1100" dirty="0" smtClean="0">
                          <a:effectLst/>
                          <a:latin typeface="+mn-lt"/>
                        </a:rPr>
                        <a:t>Eco-cement  concrete, pure </a:t>
                      </a:r>
                      <a:r>
                        <a:rPr lang="en-US" sz="1100" dirty="0" err="1" smtClean="0">
                          <a:effectLst/>
                          <a:latin typeface="+mn-lt"/>
                        </a:rPr>
                        <a:t>MgO</a:t>
                      </a:r>
                      <a:r>
                        <a:rPr lang="en-US" sz="1100" dirty="0" smtClean="0">
                          <a:effectLst/>
                          <a:latin typeface="+mn-lt"/>
                        </a:rPr>
                        <a:t> concretes</a:t>
                      </a:r>
                    </a:p>
                    <a:p>
                      <a:pPr algn="l">
                        <a:spcAft>
                          <a:spcPts val="0"/>
                        </a:spcAft>
                      </a:pPr>
                      <a:r>
                        <a:rPr lang="en-US" sz="1100" dirty="0" smtClean="0">
                          <a:effectLst/>
                          <a:latin typeface="+mn-lt"/>
                          <a:ea typeface="Times New Roman"/>
                          <a:cs typeface="Times New Roman"/>
                        </a:rPr>
                        <a:t>Novacem concretes?</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TecEco</a:t>
                      </a:r>
                      <a:r>
                        <a:rPr lang="en-AU" sz="1100" baseline="0" dirty="0" smtClean="0">
                          <a:effectLst/>
                          <a:latin typeface="+mn-lt"/>
                          <a:ea typeface="Times New Roman"/>
                          <a:cs typeface="Times New Roman"/>
                        </a:rPr>
                        <a:t>, Cambridge &amp; Novacem</a:t>
                      </a:r>
                      <a:endParaRPr lang="en-AU" sz="1100" dirty="0">
                        <a:effectLst/>
                        <a:latin typeface="+mn-lt"/>
                        <a:ea typeface="Times New Roman"/>
                        <a:cs typeface="Times New Roman"/>
                      </a:endParaRPr>
                    </a:p>
                  </a:txBody>
                  <a:tcPr marL="65594" marR="65594"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100" dirty="0" smtClean="0">
                          <a:effectLst/>
                          <a:latin typeface="+mn-lt"/>
                          <a:ea typeface="Times New Roman"/>
                          <a:cs typeface="Times New Roman"/>
                        </a:rPr>
                        <a:t>N-Mg route University</a:t>
                      </a:r>
                      <a:r>
                        <a:rPr lang="en-AU" sz="1100" baseline="0" dirty="0" smtClean="0">
                          <a:effectLst/>
                          <a:latin typeface="+mn-lt"/>
                          <a:ea typeface="Times New Roman"/>
                          <a:cs typeface="Times New Roman"/>
                        </a:rPr>
                        <a:t> of Rome</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1</a:t>
                      </a:r>
                      <a:endParaRPr lang="en-AU" sz="1100" dirty="0">
                        <a:effectLst/>
                        <a:latin typeface="+mn-lt"/>
                        <a:ea typeface="Times New Roman"/>
                        <a:cs typeface="Times New Roman"/>
                      </a:endParaRPr>
                    </a:p>
                  </a:txBody>
                  <a:tcPr marL="65594" marR="65594" marT="0" marB="0" anchor="ctr"/>
                </a:tc>
              </a:tr>
              <a:tr h="747266">
                <a:tc>
                  <a:txBody>
                    <a:bodyPr/>
                    <a:lstStyle/>
                    <a:p>
                      <a:pPr algn="l">
                        <a:spcAft>
                          <a:spcPts val="0"/>
                        </a:spcAft>
                      </a:pPr>
                      <a:r>
                        <a:rPr lang="en-AU" sz="1100" dirty="0" smtClean="0">
                          <a:effectLst/>
                          <a:latin typeface="+mn-lt"/>
                          <a:ea typeface="Times New Roman"/>
                          <a:cs typeface="Times New Roman"/>
                        </a:rPr>
                        <a:t>Modified Ternary Blends (50% PC)</a:t>
                      </a:r>
                      <a:endParaRPr lang="en-AU" sz="1100" dirty="0">
                        <a:effectLst/>
                        <a:latin typeface="+mn-lt"/>
                        <a:ea typeface="Times New Roman"/>
                        <a:cs typeface="Times New Roman"/>
                      </a:endParaRPr>
                    </a:p>
                  </a:txBody>
                  <a:tcPr marL="65594" marR="65594"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100" dirty="0" smtClean="0">
                          <a:effectLst/>
                          <a:latin typeface="+mn-lt"/>
                          <a:ea typeface="Times New Roman"/>
                          <a:cs typeface="Times New Roman"/>
                        </a:rPr>
                        <a:t>Split Process – Lime  (with capture)then clinker</a:t>
                      </a:r>
                    </a:p>
                  </a:txBody>
                  <a:tcPr marL="65594" marR="65594" marT="0" marB="0" anchor="ctr"/>
                </a:tc>
                <a:tc>
                  <a:txBody>
                    <a:bodyPr/>
                    <a:lstStyle/>
                    <a:p>
                      <a:pPr algn="r">
                        <a:spcAft>
                          <a:spcPts val="0"/>
                        </a:spcAft>
                      </a:pPr>
                      <a:r>
                        <a:rPr lang="en-AU" sz="1100" dirty="0" smtClean="0">
                          <a:effectLst/>
                          <a:latin typeface="+mn-lt"/>
                          <a:ea typeface="Times New Roman"/>
                          <a:cs typeface="Times New Roman"/>
                        </a:rPr>
                        <a:t>.185</a:t>
                      </a:r>
                      <a:endParaRPr lang="en-AU" sz="1100" dirty="0">
                        <a:effectLst/>
                        <a:latin typeface="+mn-lt"/>
                        <a:ea typeface="Times New Roman"/>
                        <a:cs typeface="Times New Roman"/>
                      </a:endParaRPr>
                    </a:p>
                  </a:txBody>
                  <a:tcPr marL="65594" marR="65594" marT="0" marB="0" anchor="ctr"/>
                </a:tc>
                <a:tc>
                  <a:txBody>
                    <a:bodyPr/>
                    <a:lstStyle/>
                    <a:p>
                      <a:pPr algn="r">
                        <a:spcAft>
                          <a:spcPts val="0"/>
                        </a:spcAft>
                      </a:pPr>
                      <a:endParaRPr lang="en-AU" sz="1100" dirty="0">
                        <a:effectLst/>
                        <a:latin typeface="+mn-lt"/>
                        <a:ea typeface="Times New Roman"/>
                        <a:cs typeface="Times New Roman"/>
                      </a:endParaRPr>
                    </a:p>
                  </a:txBody>
                  <a:tcPr marL="65594" marR="65594" marT="0" marB="0" anchor="ctr"/>
                </a:tc>
                <a:tc>
                  <a:txBody>
                    <a:bodyPr/>
                    <a:lstStyle/>
                    <a:p>
                      <a:pPr algn="r">
                        <a:spcAft>
                          <a:spcPts val="0"/>
                        </a:spcAft>
                      </a:pPr>
                      <a:r>
                        <a:rPr lang="en-AU" sz="1100" dirty="0" smtClean="0">
                          <a:effectLst/>
                          <a:latin typeface="+mn-lt"/>
                          <a:ea typeface="Times New Roman"/>
                          <a:cs typeface="Times New Roman"/>
                        </a:rPr>
                        <a:t>.185</a:t>
                      </a:r>
                      <a:endParaRPr lang="en-AU" sz="1100" dirty="0">
                        <a:effectLst/>
                        <a:latin typeface="+mn-lt"/>
                        <a:ea typeface="Times New Roman"/>
                        <a:cs typeface="Times New Roman"/>
                      </a:endParaRPr>
                    </a:p>
                  </a:txBody>
                  <a:tcPr marL="65594" marR="65594" marT="0" marB="0" anchor="ctr"/>
                </a:tc>
                <a:tc>
                  <a:txBody>
                    <a:bodyPr/>
                    <a:lstStyle/>
                    <a:p>
                      <a:pPr algn="r">
                        <a:spcAft>
                          <a:spcPts val="0"/>
                        </a:spcAft>
                      </a:pPr>
                      <a:r>
                        <a:rPr lang="en-AU" sz="1100" dirty="0" smtClean="0">
                          <a:effectLst/>
                          <a:latin typeface="+mn-lt"/>
                          <a:ea typeface="Times New Roman"/>
                          <a:cs typeface="Times New Roman"/>
                        </a:rPr>
                        <a:t>.002</a:t>
                      </a:r>
                      <a:endParaRPr lang="en-AU" sz="1100" dirty="0">
                        <a:effectLst/>
                        <a:latin typeface="+mn-lt"/>
                        <a:ea typeface="Times New Roman"/>
                        <a:cs typeface="Times New Roman"/>
                      </a:endParaRPr>
                    </a:p>
                  </a:txBody>
                  <a:tcPr marL="65594" marR="65594" marT="0" marB="0" anchor="ctr"/>
                </a:tc>
                <a:tc>
                  <a:txBody>
                    <a:bodyPr/>
                    <a:lstStyle/>
                    <a:p>
                      <a:pPr algn="r">
                        <a:spcAft>
                          <a:spcPts val="0"/>
                        </a:spcAft>
                      </a:pPr>
                      <a:r>
                        <a:rPr lang="en-AU" sz="1100" dirty="0" smtClean="0">
                          <a:effectLst/>
                          <a:latin typeface="+mn-lt"/>
                          <a:ea typeface="Times New Roman"/>
                          <a:cs typeface="Times New Roman"/>
                        </a:rPr>
                        <a:t>.183</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err="1" smtClean="0">
                          <a:effectLst/>
                          <a:latin typeface="+mn-lt"/>
                          <a:ea typeface="Times New Roman"/>
                          <a:cs typeface="Times New Roman"/>
                        </a:rPr>
                        <a:t>Terniary</a:t>
                      </a:r>
                      <a:r>
                        <a:rPr lang="en-AU" sz="1100" baseline="0" dirty="0" smtClean="0">
                          <a:effectLst/>
                          <a:latin typeface="+mn-lt"/>
                          <a:ea typeface="Times New Roman"/>
                          <a:cs typeface="Times New Roman"/>
                        </a:rPr>
                        <a:t>  mix with </a:t>
                      </a:r>
                      <a:r>
                        <a:rPr lang="en-AU" sz="1100" baseline="0" dirty="0" err="1" smtClean="0">
                          <a:effectLst/>
                          <a:latin typeface="+mn-lt"/>
                          <a:ea typeface="Times New Roman"/>
                          <a:cs typeface="Times New Roman"/>
                        </a:rPr>
                        <a:t>MgO</a:t>
                      </a:r>
                      <a:r>
                        <a:rPr lang="en-AU" sz="1100" baseline="0" dirty="0" smtClean="0">
                          <a:effectLst/>
                          <a:latin typeface="+mn-lt"/>
                          <a:ea typeface="Times New Roman"/>
                          <a:cs typeface="Times New Roman"/>
                        </a:rPr>
                        <a:t> additive.</a:t>
                      </a:r>
                      <a:endParaRPr lang="en-AU" sz="1100" dirty="0">
                        <a:effectLst/>
                        <a:latin typeface="+mn-lt"/>
                        <a:ea typeface="Times New Roman"/>
                        <a:cs typeface="Times New Roman"/>
                      </a:endParaRPr>
                    </a:p>
                  </a:txBody>
                  <a:tcPr marL="65594" marR="65594"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100" dirty="0" smtClean="0">
                          <a:effectLst/>
                          <a:latin typeface="+mn-lt"/>
                          <a:ea typeface="Times New Roman"/>
                          <a:cs typeface="Times New Roman"/>
                        </a:rPr>
                        <a:t>Most dense concretes</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2</a:t>
                      </a:r>
                      <a:endParaRPr lang="en-AU" sz="1100" dirty="0">
                        <a:effectLst/>
                        <a:latin typeface="+mn-lt"/>
                        <a:ea typeface="Times New Roman"/>
                        <a:cs typeface="Times New Roman"/>
                      </a:endParaRPr>
                    </a:p>
                  </a:txBody>
                  <a:tcPr marL="65594" marR="65594" marT="0" marB="0" anchor="ctr"/>
                </a:tc>
              </a:tr>
            </a:tbl>
          </a:graphicData>
        </a:graphic>
      </p:graphicFrame>
      <p:sp>
        <p:nvSpPr>
          <p:cNvPr id="8" name="TextBox 7"/>
          <p:cNvSpPr txBox="1"/>
          <p:nvPr/>
        </p:nvSpPr>
        <p:spPr>
          <a:xfrm>
            <a:off x="2127025" y="6629484"/>
            <a:ext cx="4766048" cy="253916"/>
          </a:xfrm>
          <a:prstGeom prst="rect">
            <a:avLst/>
          </a:prstGeom>
          <a:noFill/>
        </p:spPr>
        <p:txBody>
          <a:bodyPr wrap="none" rtlCol="0">
            <a:spAutoFit/>
          </a:bodyPr>
          <a:lstStyle/>
          <a:p>
            <a:pPr marL="228600" indent="-228600">
              <a:buAutoNum type="arabicPeriod"/>
            </a:pPr>
            <a:r>
              <a:rPr lang="en-AU" sz="1050" dirty="0" smtClean="0">
                <a:hlinkClick r:id="rId2"/>
              </a:rPr>
              <a:t>http</a:t>
            </a:r>
            <a:r>
              <a:rPr lang="en-AU" sz="1050" dirty="0">
                <a:hlinkClick r:id="rId2"/>
              </a:rPr>
              <a:t>://www.tececo.com/files/spreadsheets/TecEcoCementLCA20Jan2011.xls</a:t>
            </a:r>
            <a:endParaRPr lang="en-AU" sz="1050" dirty="0"/>
          </a:p>
        </p:txBody>
      </p:sp>
    </p:spTree>
    <p:extLst>
      <p:ext uri="{BB962C8B-B14F-4D97-AF65-F5344CB8AC3E}">
        <p14:creationId xmlns:p14="http://schemas.microsoft.com/office/powerpoint/2010/main" val="415345883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209" y="0"/>
            <a:ext cx="8229600" cy="698500"/>
          </a:xfrm>
        </p:spPr>
        <p:txBody>
          <a:bodyPr/>
          <a:lstStyle/>
          <a:p>
            <a:r>
              <a:rPr lang="en-AU" dirty="0" smtClean="0"/>
              <a:t>Wastes</a:t>
            </a:r>
            <a:endParaRPr lang="en-AU"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9531" y="711200"/>
            <a:ext cx="8322669" cy="5664200"/>
          </a:xfrm>
          <a:prstGeom prst="rect">
            <a:avLst/>
          </a:prstGeom>
        </p:spPr>
      </p:pic>
      <p:sp>
        <p:nvSpPr>
          <p:cNvPr id="5" name="TextBox 4"/>
          <p:cNvSpPr txBox="1"/>
          <p:nvPr/>
        </p:nvSpPr>
        <p:spPr>
          <a:xfrm>
            <a:off x="647700" y="6311900"/>
            <a:ext cx="7526484" cy="523220"/>
          </a:xfrm>
          <a:prstGeom prst="rect">
            <a:avLst/>
          </a:prstGeom>
          <a:noFill/>
        </p:spPr>
        <p:txBody>
          <a:bodyPr wrap="none" rtlCol="0">
            <a:spAutoFit/>
          </a:bodyPr>
          <a:lstStyle/>
          <a:p>
            <a:r>
              <a:rPr lang="en-AU" sz="1400" b="1" dirty="0"/>
              <a:t>From waste to resource: </a:t>
            </a:r>
            <a:r>
              <a:rPr lang="en-AU" sz="1400" dirty="0" smtClean="0"/>
              <a:t>2006 </a:t>
            </a:r>
            <a:r>
              <a:rPr lang="en-AU" sz="1400" dirty="0"/>
              <a:t>world waste survey</a:t>
            </a:r>
          </a:p>
          <a:p>
            <a:r>
              <a:rPr lang="en-AU" sz="1400" dirty="0">
                <a:hlinkClick r:id="rId3"/>
              </a:rPr>
              <a:t>Elisabeth Lacoste</a:t>
            </a:r>
            <a:r>
              <a:rPr lang="en-AU" sz="1400" dirty="0"/>
              <a:t>, </a:t>
            </a:r>
            <a:r>
              <a:rPr lang="en-AU" sz="1400" dirty="0">
                <a:hlinkClick r:id="rId4"/>
              </a:rPr>
              <a:t>Philippe </a:t>
            </a:r>
            <a:r>
              <a:rPr lang="en-AU" sz="1400" dirty="0" err="1">
                <a:hlinkClick r:id="rId4"/>
              </a:rPr>
              <a:t>Chalmin</a:t>
            </a:r>
            <a:r>
              <a:rPr lang="en-AU" sz="1400" dirty="0"/>
              <a:t>, </a:t>
            </a:r>
            <a:r>
              <a:rPr lang="en-AU" sz="1400" dirty="0" err="1">
                <a:hlinkClick r:id="rId5"/>
              </a:rPr>
              <a:t>Cercle</a:t>
            </a:r>
            <a:r>
              <a:rPr lang="en-AU" sz="1400" dirty="0">
                <a:hlinkClick r:id="rId5"/>
              </a:rPr>
              <a:t> </a:t>
            </a:r>
            <a:r>
              <a:rPr lang="en-AU" sz="1400" dirty="0" err="1">
                <a:hlinkClick r:id="rId5"/>
              </a:rPr>
              <a:t>Cyclope</a:t>
            </a:r>
            <a:r>
              <a:rPr lang="en-AU" sz="1400" dirty="0"/>
              <a:t>, </a:t>
            </a:r>
            <a:r>
              <a:rPr lang="en-AU" sz="1400" dirty="0">
                <a:hlinkClick r:id="rId6"/>
              </a:rPr>
              <a:t>Veolia Environmental Services</a:t>
            </a:r>
            <a:r>
              <a:rPr lang="en-AU" sz="1400" dirty="0"/>
              <a:t>, </a:t>
            </a:r>
            <a:r>
              <a:rPr lang="en-AU" sz="1400" dirty="0" err="1">
                <a:hlinkClick r:id="rId7"/>
              </a:rPr>
              <a:t>Economica</a:t>
            </a:r>
            <a:r>
              <a:rPr lang="en-AU" sz="1400" dirty="0">
                <a:hlinkClick r:id="rId7"/>
              </a:rPr>
              <a:t> (Firm</a:t>
            </a:r>
            <a:r>
              <a:rPr lang="en-AU" sz="1400" dirty="0" smtClean="0">
                <a:hlinkClick r:id="rId7"/>
              </a:rPr>
              <a:t>)</a:t>
            </a:r>
            <a:endParaRPr lang="en-AU" sz="1400" dirty="0"/>
          </a:p>
        </p:txBody>
      </p:sp>
    </p:spTree>
    <p:extLst>
      <p:ext uri="{BB962C8B-B14F-4D97-AF65-F5344CB8AC3E}">
        <p14:creationId xmlns:p14="http://schemas.microsoft.com/office/powerpoint/2010/main" val="38868029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Wastes in Mg-Cement Composites</a:t>
            </a:r>
            <a:r>
              <a:rPr lang="en-AU" dirty="0" smtClean="0"/>
              <a:t>?</a:t>
            </a:r>
            <a:endParaRPr lang="en-AU" dirty="0"/>
          </a:p>
        </p:txBody>
      </p:sp>
      <p:pic>
        <p:nvPicPr>
          <p:cNvPr id="6" name="Picture 7" descr="don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6288" y="971264"/>
            <a:ext cx="2540000" cy="199866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7" descr="MDFFibreCloseUpTransp22Nov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4260" y="3509417"/>
            <a:ext cx="2218391" cy="2218391"/>
          </a:xfrm>
          <a:prstGeom prst="rect">
            <a:avLst/>
          </a:prstGeom>
          <a:noFill/>
          <a:extLst>
            <a:ext uri="{909E8E84-426E-40DD-AFC4-6F175D3DCCD1}">
              <a14:hiddenFill xmlns:a14="http://schemas.microsoft.com/office/drawing/2010/main">
                <a:solidFill>
                  <a:srgbClr val="FFFFFF"/>
                </a:solidFill>
              </a14:hiddenFill>
            </a:ext>
          </a:extLst>
        </p:spPr>
      </p:pic>
      <p:sp>
        <p:nvSpPr>
          <p:cNvPr id="11" name="Text Box 26"/>
          <p:cNvSpPr txBox="1">
            <a:spLocks noChangeArrowheads="1"/>
          </p:cNvSpPr>
          <p:nvPr/>
        </p:nvSpPr>
        <p:spPr bwMode="auto">
          <a:xfrm>
            <a:off x="3689350" y="2951255"/>
            <a:ext cx="208422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400" dirty="0" smtClean="0"/>
              <a:t>Cellulosic  </a:t>
            </a:r>
            <a:r>
              <a:rPr lang="en-US" sz="2400" dirty="0"/>
              <a:t>fiber</a:t>
            </a:r>
          </a:p>
        </p:txBody>
      </p:sp>
      <p:sp>
        <p:nvSpPr>
          <p:cNvPr id="12" name="Text Box 27"/>
          <p:cNvSpPr txBox="1">
            <a:spLocks noChangeArrowheads="1"/>
          </p:cNvSpPr>
          <p:nvPr/>
        </p:nvSpPr>
        <p:spPr bwMode="auto">
          <a:xfrm>
            <a:off x="2779603" y="5818942"/>
            <a:ext cx="6200993"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400" dirty="0"/>
              <a:t>Bonded Wood </a:t>
            </a:r>
            <a:r>
              <a:rPr lang="en-US" sz="2400" dirty="0" smtClean="0"/>
              <a:t>fiber – </a:t>
            </a:r>
            <a:r>
              <a:rPr lang="en-US" sz="2400" dirty="0" err="1" smtClean="0"/>
              <a:t>nesquehonite</a:t>
            </a:r>
            <a:r>
              <a:rPr lang="en-US" sz="2400" dirty="0" smtClean="0"/>
              <a:t> composites </a:t>
            </a:r>
            <a:endParaRPr lang="en-US" sz="2400" dirty="0"/>
          </a:p>
        </p:txBody>
      </p:sp>
      <p:sp>
        <p:nvSpPr>
          <p:cNvPr id="14" name="AutoShape 29"/>
          <p:cNvSpPr>
            <a:spLocks noChangeArrowheads="1"/>
          </p:cNvSpPr>
          <p:nvPr/>
        </p:nvSpPr>
        <p:spPr bwMode="auto">
          <a:xfrm rot="8139512">
            <a:off x="6949815" y="3486926"/>
            <a:ext cx="650458" cy="331735"/>
          </a:xfrm>
          <a:prstGeom prst="rightArrow">
            <a:avLst>
              <a:gd name="adj1" fmla="val 50000"/>
              <a:gd name="adj2" fmla="val 72584"/>
            </a:avLst>
          </a:prstGeom>
          <a:solidFill>
            <a:srgbClr val="00FF00"/>
          </a:solidFill>
          <a:ln w="2540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endParaRPr lang="en-AU"/>
          </a:p>
        </p:txBody>
      </p:sp>
      <p:sp>
        <p:nvSpPr>
          <p:cNvPr id="15" name="Text Box 31"/>
          <p:cNvSpPr txBox="1">
            <a:spLocks noChangeArrowheads="1"/>
          </p:cNvSpPr>
          <p:nvPr/>
        </p:nvSpPr>
        <p:spPr bwMode="auto">
          <a:xfrm>
            <a:off x="5822950" y="1365250"/>
            <a:ext cx="48101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4000" dirty="0"/>
              <a:t>+</a:t>
            </a:r>
          </a:p>
        </p:txBody>
      </p:sp>
      <p:sp>
        <p:nvSpPr>
          <p:cNvPr id="16" name="Text Box 32"/>
          <p:cNvSpPr txBox="1">
            <a:spLocks noChangeArrowheads="1"/>
          </p:cNvSpPr>
          <p:nvPr/>
        </p:nvSpPr>
        <p:spPr bwMode="auto">
          <a:xfrm>
            <a:off x="6632575" y="2951255"/>
            <a:ext cx="21986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400" dirty="0" err="1"/>
              <a:t>Nesquehonite</a:t>
            </a:r>
            <a:endParaRPr lang="en-US" sz="2400" dirty="0"/>
          </a:p>
        </p:txBody>
      </p:sp>
      <p:sp>
        <p:nvSpPr>
          <p:cNvPr id="19" name="Text Box 35"/>
          <p:cNvSpPr txBox="1">
            <a:spLocks noChangeArrowheads="1"/>
          </p:cNvSpPr>
          <p:nvPr/>
        </p:nvSpPr>
        <p:spPr bwMode="auto">
          <a:xfrm>
            <a:off x="7180263" y="4136014"/>
            <a:ext cx="1963737"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dirty="0"/>
              <a:t>Physical</a:t>
            </a:r>
            <a:br>
              <a:rPr lang="en-US" dirty="0"/>
            </a:br>
            <a:r>
              <a:rPr lang="en-US" dirty="0"/>
              <a:t>entanglement and </a:t>
            </a:r>
            <a:r>
              <a:rPr lang="en-US" dirty="0" smtClean="0"/>
              <a:t>polar </a:t>
            </a:r>
            <a:r>
              <a:rPr lang="en-US" dirty="0"/>
              <a:t>bonding</a:t>
            </a:r>
          </a:p>
        </p:txBody>
      </p:sp>
      <p:pic>
        <p:nvPicPr>
          <p:cNvPr id="21"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19375" y="935130"/>
            <a:ext cx="2828162" cy="20347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AutoShape 29"/>
          <p:cNvSpPr>
            <a:spLocks noChangeArrowheads="1"/>
          </p:cNvSpPr>
          <p:nvPr/>
        </p:nvSpPr>
        <p:spPr bwMode="auto">
          <a:xfrm rot="2821025">
            <a:off x="4513293" y="3491995"/>
            <a:ext cx="650458" cy="331735"/>
          </a:xfrm>
          <a:prstGeom prst="rightArrow">
            <a:avLst>
              <a:gd name="adj1" fmla="val 50000"/>
              <a:gd name="adj2" fmla="val 72584"/>
            </a:avLst>
          </a:prstGeom>
          <a:solidFill>
            <a:srgbClr val="00FF00"/>
          </a:solidFill>
          <a:ln w="2540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endParaRPr lang="en-AU"/>
          </a:p>
        </p:txBody>
      </p:sp>
      <p:sp>
        <p:nvSpPr>
          <p:cNvPr id="3" name="TextBox 2"/>
          <p:cNvSpPr txBox="1"/>
          <p:nvPr/>
        </p:nvSpPr>
        <p:spPr>
          <a:xfrm>
            <a:off x="495301" y="1168400"/>
            <a:ext cx="2476499" cy="4031873"/>
          </a:xfrm>
          <a:prstGeom prst="rect">
            <a:avLst/>
          </a:prstGeom>
          <a:noFill/>
        </p:spPr>
        <p:txBody>
          <a:bodyPr wrap="square" rtlCol="0">
            <a:spAutoFit/>
          </a:bodyPr>
          <a:lstStyle/>
          <a:p>
            <a:r>
              <a:rPr lang="en-AU" sz="3200" dirty="0" smtClean="0"/>
              <a:t>Wastes adding value to mineral composites because of their physical and chemical properties</a:t>
            </a:r>
            <a:endParaRPr lang="en-AU" sz="3200" dirty="0"/>
          </a:p>
        </p:txBody>
      </p:sp>
    </p:spTree>
    <p:extLst>
      <p:ext uri="{BB962C8B-B14F-4D97-AF65-F5344CB8AC3E}">
        <p14:creationId xmlns:p14="http://schemas.microsoft.com/office/powerpoint/2010/main" val="5079673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209" y="0"/>
            <a:ext cx="8229600" cy="1085056"/>
          </a:xfrm>
        </p:spPr>
        <p:txBody>
          <a:bodyPr/>
          <a:lstStyle/>
          <a:p>
            <a:r>
              <a:rPr lang="en-AU" dirty="0" smtClean="0"/>
              <a:t>Use of Wastes</a:t>
            </a:r>
            <a:br>
              <a:rPr lang="en-AU" dirty="0" smtClean="0"/>
            </a:br>
            <a:r>
              <a:rPr lang="en-AU" dirty="0" smtClean="0"/>
              <a:t> in Tec, Eco and </a:t>
            </a:r>
            <a:r>
              <a:rPr lang="en-AU" dirty="0" err="1" smtClean="0"/>
              <a:t>Enviro</a:t>
            </a:r>
            <a:r>
              <a:rPr lang="en-AU" dirty="0" smtClean="0"/>
              <a:t> Cements</a:t>
            </a:r>
            <a:endParaRPr lang="en-AU" dirty="0"/>
          </a:p>
        </p:txBody>
      </p:sp>
      <p:sp>
        <p:nvSpPr>
          <p:cNvPr id="4" name="Rectangle 3"/>
          <p:cNvSpPr txBox="1">
            <a:spLocks noChangeArrowheads="1"/>
          </p:cNvSpPr>
          <p:nvPr/>
        </p:nvSpPr>
        <p:spPr bwMode="auto">
          <a:xfrm>
            <a:off x="525463" y="1085056"/>
            <a:ext cx="7878762" cy="367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80000"/>
              </a:lnSpc>
            </a:pPr>
            <a:r>
              <a:rPr lang="en-AU" sz="2400" dirty="0" smtClean="0"/>
              <a:t>In a Portland cement </a:t>
            </a:r>
            <a:r>
              <a:rPr lang="en-AU" sz="2400" dirty="0" err="1" smtClean="0"/>
              <a:t>brucite</a:t>
            </a:r>
            <a:r>
              <a:rPr lang="en-AU" sz="2400" dirty="0" smtClean="0"/>
              <a:t> matrix</a:t>
            </a:r>
            <a:endParaRPr lang="en-US" sz="2400" dirty="0" smtClean="0"/>
          </a:p>
          <a:p>
            <a:pPr lvl="1">
              <a:lnSpc>
                <a:spcPct val="80000"/>
              </a:lnSpc>
            </a:pPr>
            <a:r>
              <a:rPr lang="en-AU" dirty="0" smtClean="0"/>
              <a:t>PC takes up lead, some zinc and germanium</a:t>
            </a:r>
          </a:p>
          <a:p>
            <a:pPr lvl="1">
              <a:lnSpc>
                <a:spcPct val="80000"/>
              </a:lnSpc>
            </a:pPr>
            <a:r>
              <a:rPr lang="en-AU" dirty="0" smtClean="0"/>
              <a:t>Magnesium minerals are excellent hosts for toxic and hazardous wastes. </a:t>
            </a:r>
          </a:p>
          <a:p>
            <a:pPr lvl="1">
              <a:lnSpc>
                <a:spcPct val="80000"/>
              </a:lnSpc>
            </a:pPr>
            <a:r>
              <a:rPr lang="en-AU" dirty="0" smtClean="0"/>
              <a:t>Heavy metals not taken up in the structure of Portland cement minerals or trapped within the </a:t>
            </a:r>
            <a:r>
              <a:rPr lang="en-AU" dirty="0" err="1" smtClean="0"/>
              <a:t>brucite</a:t>
            </a:r>
            <a:r>
              <a:rPr lang="en-AU" dirty="0" smtClean="0"/>
              <a:t> layers end up as hydroxides with minimal solubility.</a:t>
            </a:r>
            <a:endParaRPr lang="en-AU" dirty="0"/>
          </a:p>
        </p:txBody>
      </p:sp>
      <p:sp>
        <p:nvSpPr>
          <p:cNvPr id="5" name="Rectangle 5"/>
          <p:cNvSpPr>
            <a:spLocks noChangeArrowheads="1"/>
          </p:cNvSpPr>
          <p:nvPr/>
        </p:nvSpPr>
        <p:spPr bwMode="auto">
          <a:xfrm>
            <a:off x="5457825" y="3511550"/>
            <a:ext cx="3389313" cy="3136900"/>
          </a:xfrm>
          <a:prstGeom prst="rect">
            <a:avLst/>
          </a:prstGeom>
          <a:solidFill>
            <a:srgbClr val="FFFF99"/>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1352" tIns="45680" rIns="91352" bIns="45680">
            <a:noAutofit/>
          </a:bodyPr>
          <a:lstStyle/>
          <a:p>
            <a:r>
              <a:rPr lang="en-AU" sz="1800" b="0" dirty="0"/>
              <a:t>The </a:t>
            </a:r>
            <a:r>
              <a:rPr lang="en-AU" sz="1800" b="0" dirty="0" err="1"/>
              <a:t>brucite</a:t>
            </a:r>
            <a:r>
              <a:rPr lang="en-AU" sz="1800" b="0" dirty="0"/>
              <a:t> in </a:t>
            </a:r>
            <a:r>
              <a:rPr lang="en-AU" sz="1800" b="0" dirty="0" err="1"/>
              <a:t>TecEco</a:t>
            </a:r>
            <a:r>
              <a:rPr lang="en-AU" sz="1800" b="0" dirty="0"/>
              <a:t> cements has a structure comprising electronically neutral layers and is able to accommodate a wide variety of extraneous substances between the layers and </a:t>
            </a:r>
            <a:r>
              <a:rPr lang="en-AU" sz="1800" b="0" dirty="0" err="1"/>
              <a:t>cations</a:t>
            </a:r>
            <a:r>
              <a:rPr lang="en-AU" sz="1800" b="0" dirty="0"/>
              <a:t> of similar size substituting for magnesium within the layers and is known to be very suitable for toxic and hazardous waste immobilisation.</a:t>
            </a:r>
            <a:endParaRPr lang="en-US" sz="1800" b="0" dirty="0"/>
          </a:p>
        </p:txBody>
      </p:sp>
      <p:sp>
        <p:nvSpPr>
          <p:cNvPr id="6" name="AutoShape 6"/>
          <p:cNvSpPr>
            <a:spLocks noChangeAspect="1" noChangeArrowheads="1" noTextEdit="1"/>
          </p:cNvSpPr>
          <p:nvPr/>
        </p:nvSpPr>
        <p:spPr bwMode="auto">
          <a:xfrm>
            <a:off x="1511300" y="3429000"/>
            <a:ext cx="3576638" cy="295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7" name="Freeform 9"/>
          <p:cNvSpPr>
            <a:spLocks/>
          </p:cNvSpPr>
          <p:nvPr/>
        </p:nvSpPr>
        <p:spPr bwMode="auto">
          <a:xfrm>
            <a:off x="2019300" y="4959350"/>
            <a:ext cx="1804988" cy="1365250"/>
          </a:xfrm>
          <a:custGeom>
            <a:avLst/>
            <a:gdLst>
              <a:gd name="T0" fmla="*/ 832 w 2273"/>
              <a:gd name="T1" fmla="*/ 0 h 1720"/>
              <a:gd name="T2" fmla="*/ 0 w 2273"/>
              <a:gd name="T3" fmla="*/ 1720 h 1720"/>
              <a:gd name="T4" fmla="*/ 1441 w 2273"/>
              <a:gd name="T5" fmla="*/ 1720 h 1720"/>
              <a:gd name="T6" fmla="*/ 2273 w 2273"/>
              <a:gd name="T7" fmla="*/ 0 h 1720"/>
              <a:gd name="T8" fmla="*/ 832 w 2273"/>
              <a:gd name="T9" fmla="*/ 0 h 1720"/>
            </a:gdLst>
            <a:ahLst/>
            <a:cxnLst>
              <a:cxn ang="0">
                <a:pos x="T0" y="T1"/>
              </a:cxn>
              <a:cxn ang="0">
                <a:pos x="T2" y="T3"/>
              </a:cxn>
              <a:cxn ang="0">
                <a:pos x="T4" y="T5"/>
              </a:cxn>
              <a:cxn ang="0">
                <a:pos x="T6" y="T7"/>
              </a:cxn>
              <a:cxn ang="0">
                <a:pos x="T8" y="T9"/>
              </a:cxn>
            </a:cxnLst>
            <a:rect l="0" t="0" r="r" b="b"/>
            <a:pathLst>
              <a:path w="2273" h="1720">
                <a:moveTo>
                  <a:pt x="832" y="0"/>
                </a:moveTo>
                <a:lnTo>
                  <a:pt x="0" y="1720"/>
                </a:lnTo>
                <a:lnTo>
                  <a:pt x="1441" y="1720"/>
                </a:lnTo>
                <a:lnTo>
                  <a:pt x="2273" y="0"/>
                </a:lnTo>
                <a:lnTo>
                  <a:pt x="83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AU"/>
          </a:p>
        </p:txBody>
      </p:sp>
      <p:sp>
        <p:nvSpPr>
          <p:cNvPr id="8" name="Freeform 10"/>
          <p:cNvSpPr>
            <a:spLocks/>
          </p:cNvSpPr>
          <p:nvPr/>
        </p:nvSpPr>
        <p:spPr bwMode="auto">
          <a:xfrm>
            <a:off x="2019300" y="4959350"/>
            <a:ext cx="1804988" cy="1365250"/>
          </a:xfrm>
          <a:custGeom>
            <a:avLst/>
            <a:gdLst>
              <a:gd name="T0" fmla="*/ 832 w 2273"/>
              <a:gd name="T1" fmla="*/ 0 h 1720"/>
              <a:gd name="T2" fmla="*/ 0 w 2273"/>
              <a:gd name="T3" fmla="*/ 1720 h 1720"/>
              <a:gd name="T4" fmla="*/ 1441 w 2273"/>
              <a:gd name="T5" fmla="*/ 1720 h 1720"/>
              <a:gd name="T6" fmla="*/ 2273 w 2273"/>
              <a:gd name="T7" fmla="*/ 0 h 1720"/>
              <a:gd name="T8" fmla="*/ 832 w 2273"/>
              <a:gd name="T9" fmla="*/ 0 h 1720"/>
            </a:gdLst>
            <a:ahLst/>
            <a:cxnLst>
              <a:cxn ang="0">
                <a:pos x="T0" y="T1"/>
              </a:cxn>
              <a:cxn ang="0">
                <a:pos x="T2" y="T3"/>
              </a:cxn>
              <a:cxn ang="0">
                <a:pos x="T4" y="T5"/>
              </a:cxn>
              <a:cxn ang="0">
                <a:pos x="T6" y="T7"/>
              </a:cxn>
              <a:cxn ang="0">
                <a:pos x="T8" y="T9"/>
              </a:cxn>
            </a:cxnLst>
            <a:rect l="0" t="0" r="r" b="b"/>
            <a:pathLst>
              <a:path w="2273" h="1720">
                <a:moveTo>
                  <a:pt x="832" y="0"/>
                </a:moveTo>
                <a:lnTo>
                  <a:pt x="0" y="1720"/>
                </a:lnTo>
                <a:lnTo>
                  <a:pt x="1441" y="1720"/>
                </a:lnTo>
                <a:lnTo>
                  <a:pt x="2273" y="0"/>
                </a:lnTo>
                <a:lnTo>
                  <a:pt x="832" y="0"/>
                </a:lnTo>
                <a:close/>
              </a:path>
            </a:pathLst>
          </a:custGeom>
          <a:noFill/>
          <a:ln w="635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AU"/>
          </a:p>
        </p:txBody>
      </p:sp>
      <p:sp>
        <p:nvSpPr>
          <p:cNvPr id="9" name="Rectangle 11"/>
          <p:cNvSpPr>
            <a:spLocks noChangeArrowheads="1"/>
          </p:cNvSpPr>
          <p:nvPr/>
        </p:nvSpPr>
        <p:spPr bwMode="auto">
          <a:xfrm>
            <a:off x="2019300" y="6310313"/>
            <a:ext cx="1155700" cy="666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10" name="Rectangle 12"/>
          <p:cNvSpPr>
            <a:spLocks noChangeArrowheads="1"/>
          </p:cNvSpPr>
          <p:nvPr/>
        </p:nvSpPr>
        <p:spPr bwMode="auto">
          <a:xfrm>
            <a:off x="2019300" y="6310313"/>
            <a:ext cx="1155700" cy="66675"/>
          </a:xfrm>
          <a:prstGeom prst="rect">
            <a:avLst/>
          </a:pr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AU"/>
          </a:p>
        </p:txBody>
      </p:sp>
      <p:sp>
        <p:nvSpPr>
          <p:cNvPr id="11" name="Line 13"/>
          <p:cNvSpPr>
            <a:spLocks noChangeShapeType="1"/>
          </p:cNvSpPr>
          <p:nvPr/>
        </p:nvSpPr>
        <p:spPr bwMode="auto">
          <a:xfrm flipV="1">
            <a:off x="3181350" y="5024438"/>
            <a:ext cx="642938" cy="135255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12" name="Line 14"/>
          <p:cNvSpPr>
            <a:spLocks noChangeShapeType="1"/>
          </p:cNvSpPr>
          <p:nvPr/>
        </p:nvSpPr>
        <p:spPr bwMode="auto">
          <a:xfrm>
            <a:off x="3824288" y="4954588"/>
            <a:ext cx="1587" cy="6985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13" name="Freeform 15"/>
          <p:cNvSpPr>
            <a:spLocks/>
          </p:cNvSpPr>
          <p:nvPr/>
        </p:nvSpPr>
        <p:spPr bwMode="auto">
          <a:xfrm>
            <a:off x="2012950" y="4748213"/>
            <a:ext cx="1804988" cy="1365250"/>
          </a:xfrm>
          <a:custGeom>
            <a:avLst/>
            <a:gdLst>
              <a:gd name="T0" fmla="*/ 832 w 2273"/>
              <a:gd name="T1" fmla="*/ 0 h 1719"/>
              <a:gd name="T2" fmla="*/ 0 w 2273"/>
              <a:gd name="T3" fmla="*/ 1719 h 1719"/>
              <a:gd name="T4" fmla="*/ 1441 w 2273"/>
              <a:gd name="T5" fmla="*/ 1719 h 1719"/>
              <a:gd name="T6" fmla="*/ 2273 w 2273"/>
              <a:gd name="T7" fmla="*/ 0 h 1719"/>
              <a:gd name="T8" fmla="*/ 832 w 2273"/>
              <a:gd name="T9" fmla="*/ 0 h 1719"/>
            </a:gdLst>
            <a:ahLst/>
            <a:cxnLst>
              <a:cxn ang="0">
                <a:pos x="T0" y="T1"/>
              </a:cxn>
              <a:cxn ang="0">
                <a:pos x="T2" y="T3"/>
              </a:cxn>
              <a:cxn ang="0">
                <a:pos x="T4" y="T5"/>
              </a:cxn>
              <a:cxn ang="0">
                <a:pos x="T6" y="T7"/>
              </a:cxn>
              <a:cxn ang="0">
                <a:pos x="T8" y="T9"/>
              </a:cxn>
            </a:cxnLst>
            <a:rect l="0" t="0" r="r" b="b"/>
            <a:pathLst>
              <a:path w="2273" h="1719">
                <a:moveTo>
                  <a:pt x="832" y="0"/>
                </a:moveTo>
                <a:lnTo>
                  <a:pt x="0" y="1719"/>
                </a:lnTo>
                <a:lnTo>
                  <a:pt x="1441" y="1719"/>
                </a:lnTo>
                <a:lnTo>
                  <a:pt x="2273" y="0"/>
                </a:lnTo>
                <a:lnTo>
                  <a:pt x="83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AU"/>
          </a:p>
        </p:txBody>
      </p:sp>
      <p:sp>
        <p:nvSpPr>
          <p:cNvPr id="14" name="Freeform 16"/>
          <p:cNvSpPr>
            <a:spLocks/>
          </p:cNvSpPr>
          <p:nvPr/>
        </p:nvSpPr>
        <p:spPr bwMode="auto">
          <a:xfrm>
            <a:off x="2012950" y="4748213"/>
            <a:ext cx="1804988" cy="1365250"/>
          </a:xfrm>
          <a:custGeom>
            <a:avLst/>
            <a:gdLst>
              <a:gd name="T0" fmla="*/ 832 w 2273"/>
              <a:gd name="T1" fmla="*/ 0 h 1719"/>
              <a:gd name="T2" fmla="*/ 0 w 2273"/>
              <a:gd name="T3" fmla="*/ 1719 h 1719"/>
              <a:gd name="T4" fmla="*/ 1441 w 2273"/>
              <a:gd name="T5" fmla="*/ 1719 h 1719"/>
              <a:gd name="T6" fmla="*/ 2273 w 2273"/>
              <a:gd name="T7" fmla="*/ 0 h 1719"/>
              <a:gd name="T8" fmla="*/ 832 w 2273"/>
              <a:gd name="T9" fmla="*/ 0 h 1719"/>
            </a:gdLst>
            <a:ahLst/>
            <a:cxnLst>
              <a:cxn ang="0">
                <a:pos x="T0" y="T1"/>
              </a:cxn>
              <a:cxn ang="0">
                <a:pos x="T2" y="T3"/>
              </a:cxn>
              <a:cxn ang="0">
                <a:pos x="T4" y="T5"/>
              </a:cxn>
              <a:cxn ang="0">
                <a:pos x="T6" y="T7"/>
              </a:cxn>
              <a:cxn ang="0">
                <a:pos x="T8" y="T9"/>
              </a:cxn>
            </a:cxnLst>
            <a:rect l="0" t="0" r="r" b="b"/>
            <a:pathLst>
              <a:path w="2273" h="1719">
                <a:moveTo>
                  <a:pt x="832" y="0"/>
                </a:moveTo>
                <a:lnTo>
                  <a:pt x="0" y="1719"/>
                </a:lnTo>
                <a:lnTo>
                  <a:pt x="1441" y="1719"/>
                </a:lnTo>
                <a:lnTo>
                  <a:pt x="2273" y="0"/>
                </a:lnTo>
                <a:lnTo>
                  <a:pt x="832" y="0"/>
                </a:lnTo>
                <a:close/>
              </a:path>
            </a:pathLst>
          </a:custGeom>
          <a:noFill/>
          <a:ln w="635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AU"/>
          </a:p>
        </p:txBody>
      </p:sp>
      <p:sp>
        <p:nvSpPr>
          <p:cNvPr id="15" name="Rectangle 17"/>
          <p:cNvSpPr>
            <a:spLocks noChangeArrowheads="1"/>
          </p:cNvSpPr>
          <p:nvPr/>
        </p:nvSpPr>
        <p:spPr bwMode="auto">
          <a:xfrm>
            <a:off x="2012950" y="6099175"/>
            <a:ext cx="1155700" cy="666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16" name="Rectangle 18"/>
          <p:cNvSpPr>
            <a:spLocks noChangeArrowheads="1"/>
          </p:cNvSpPr>
          <p:nvPr/>
        </p:nvSpPr>
        <p:spPr bwMode="auto">
          <a:xfrm>
            <a:off x="2012950" y="6099175"/>
            <a:ext cx="1155700" cy="66675"/>
          </a:xfrm>
          <a:prstGeom prst="rect">
            <a:avLst/>
          </a:pr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AU"/>
          </a:p>
        </p:txBody>
      </p:sp>
      <p:sp>
        <p:nvSpPr>
          <p:cNvPr id="17" name="Line 19"/>
          <p:cNvSpPr>
            <a:spLocks noChangeShapeType="1"/>
          </p:cNvSpPr>
          <p:nvPr/>
        </p:nvSpPr>
        <p:spPr bwMode="auto">
          <a:xfrm flipV="1">
            <a:off x="3175000" y="4813300"/>
            <a:ext cx="642938" cy="135255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18" name="Line 20"/>
          <p:cNvSpPr>
            <a:spLocks noChangeShapeType="1"/>
          </p:cNvSpPr>
          <p:nvPr/>
        </p:nvSpPr>
        <p:spPr bwMode="auto">
          <a:xfrm>
            <a:off x="3817938" y="4741863"/>
            <a:ext cx="1587" cy="7143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19" name="Freeform 21"/>
          <p:cNvSpPr>
            <a:spLocks/>
          </p:cNvSpPr>
          <p:nvPr/>
        </p:nvSpPr>
        <p:spPr bwMode="auto">
          <a:xfrm>
            <a:off x="2001838" y="4524375"/>
            <a:ext cx="1804987" cy="1365250"/>
          </a:xfrm>
          <a:custGeom>
            <a:avLst/>
            <a:gdLst>
              <a:gd name="T0" fmla="*/ 832 w 2273"/>
              <a:gd name="T1" fmla="*/ 0 h 1720"/>
              <a:gd name="T2" fmla="*/ 0 w 2273"/>
              <a:gd name="T3" fmla="*/ 1720 h 1720"/>
              <a:gd name="T4" fmla="*/ 1441 w 2273"/>
              <a:gd name="T5" fmla="*/ 1720 h 1720"/>
              <a:gd name="T6" fmla="*/ 2273 w 2273"/>
              <a:gd name="T7" fmla="*/ 0 h 1720"/>
              <a:gd name="T8" fmla="*/ 832 w 2273"/>
              <a:gd name="T9" fmla="*/ 0 h 1720"/>
            </a:gdLst>
            <a:ahLst/>
            <a:cxnLst>
              <a:cxn ang="0">
                <a:pos x="T0" y="T1"/>
              </a:cxn>
              <a:cxn ang="0">
                <a:pos x="T2" y="T3"/>
              </a:cxn>
              <a:cxn ang="0">
                <a:pos x="T4" y="T5"/>
              </a:cxn>
              <a:cxn ang="0">
                <a:pos x="T6" y="T7"/>
              </a:cxn>
              <a:cxn ang="0">
                <a:pos x="T8" y="T9"/>
              </a:cxn>
            </a:cxnLst>
            <a:rect l="0" t="0" r="r" b="b"/>
            <a:pathLst>
              <a:path w="2273" h="1720">
                <a:moveTo>
                  <a:pt x="832" y="0"/>
                </a:moveTo>
                <a:lnTo>
                  <a:pt x="0" y="1720"/>
                </a:lnTo>
                <a:lnTo>
                  <a:pt x="1441" y="1720"/>
                </a:lnTo>
                <a:lnTo>
                  <a:pt x="2273" y="0"/>
                </a:lnTo>
                <a:lnTo>
                  <a:pt x="83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AU"/>
          </a:p>
        </p:txBody>
      </p:sp>
      <p:sp>
        <p:nvSpPr>
          <p:cNvPr id="20" name="Freeform 22"/>
          <p:cNvSpPr>
            <a:spLocks/>
          </p:cNvSpPr>
          <p:nvPr/>
        </p:nvSpPr>
        <p:spPr bwMode="auto">
          <a:xfrm>
            <a:off x="2001838" y="4524375"/>
            <a:ext cx="1804987" cy="1365250"/>
          </a:xfrm>
          <a:custGeom>
            <a:avLst/>
            <a:gdLst>
              <a:gd name="T0" fmla="*/ 832 w 2273"/>
              <a:gd name="T1" fmla="*/ 0 h 1720"/>
              <a:gd name="T2" fmla="*/ 0 w 2273"/>
              <a:gd name="T3" fmla="*/ 1720 h 1720"/>
              <a:gd name="T4" fmla="*/ 1441 w 2273"/>
              <a:gd name="T5" fmla="*/ 1720 h 1720"/>
              <a:gd name="T6" fmla="*/ 2273 w 2273"/>
              <a:gd name="T7" fmla="*/ 0 h 1720"/>
              <a:gd name="T8" fmla="*/ 832 w 2273"/>
              <a:gd name="T9" fmla="*/ 0 h 1720"/>
            </a:gdLst>
            <a:ahLst/>
            <a:cxnLst>
              <a:cxn ang="0">
                <a:pos x="T0" y="T1"/>
              </a:cxn>
              <a:cxn ang="0">
                <a:pos x="T2" y="T3"/>
              </a:cxn>
              <a:cxn ang="0">
                <a:pos x="T4" y="T5"/>
              </a:cxn>
              <a:cxn ang="0">
                <a:pos x="T6" y="T7"/>
              </a:cxn>
              <a:cxn ang="0">
                <a:pos x="T8" y="T9"/>
              </a:cxn>
            </a:cxnLst>
            <a:rect l="0" t="0" r="r" b="b"/>
            <a:pathLst>
              <a:path w="2273" h="1720">
                <a:moveTo>
                  <a:pt x="832" y="0"/>
                </a:moveTo>
                <a:lnTo>
                  <a:pt x="0" y="1720"/>
                </a:lnTo>
                <a:lnTo>
                  <a:pt x="1441" y="1720"/>
                </a:lnTo>
                <a:lnTo>
                  <a:pt x="2273" y="0"/>
                </a:lnTo>
                <a:lnTo>
                  <a:pt x="832" y="0"/>
                </a:lnTo>
                <a:close/>
              </a:path>
            </a:pathLst>
          </a:custGeom>
          <a:noFill/>
          <a:ln w="635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AU"/>
          </a:p>
        </p:txBody>
      </p:sp>
      <p:sp>
        <p:nvSpPr>
          <p:cNvPr id="21" name="Rectangle 23"/>
          <p:cNvSpPr>
            <a:spLocks noChangeArrowheads="1"/>
          </p:cNvSpPr>
          <p:nvPr/>
        </p:nvSpPr>
        <p:spPr bwMode="auto">
          <a:xfrm>
            <a:off x="2001838" y="5875338"/>
            <a:ext cx="1155700" cy="666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22" name="Rectangle 24"/>
          <p:cNvSpPr>
            <a:spLocks noChangeArrowheads="1"/>
          </p:cNvSpPr>
          <p:nvPr/>
        </p:nvSpPr>
        <p:spPr bwMode="auto">
          <a:xfrm>
            <a:off x="2001838" y="5875338"/>
            <a:ext cx="1155700" cy="66675"/>
          </a:xfrm>
          <a:prstGeom prst="rect">
            <a:avLst/>
          </a:pr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AU"/>
          </a:p>
        </p:txBody>
      </p:sp>
      <p:sp>
        <p:nvSpPr>
          <p:cNvPr id="23" name="Line 25"/>
          <p:cNvSpPr>
            <a:spLocks noChangeShapeType="1"/>
          </p:cNvSpPr>
          <p:nvPr/>
        </p:nvSpPr>
        <p:spPr bwMode="auto">
          <a:xfrm flipV="1">
            <a:off x="3163888" y="4589463"/>
            <a:ext cx="642937" cy="135255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24" name="Line 26"/>
          <p:cNvSpPr>
            <a:spLocks noChangeShapeType="1"/>
          </p:cNvSpPr>
          <p:nvPr/>
        </p:nvSpPr>
        <p:spPr bwMode="auto">
          <a:xfrm>
            <a:off x="3806825" y="4518025"/>
            <a:ext cx="1588" cy="7143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25" name="Freeform 27"/>
          <p:cNvSpPr>
            <a:spLocks/>
          </p:cNvSpPr>
          <p:nvPr/>
        </p:nvSpPr>
        <p:spPr bwMode="auto">
          <a:xfrm>
            <a:off x="1995488" y="4294188"/>
            <a:ext cx="1804987" cy="1365250"/>
          </a:xfrm>
          <a:custGeom>
            <a:avLst/>
            <a:gdLst>
              <a:gd name="T0" fmla="*/ 832 w 2273"/>
              <a:gd name="T1" fmla="*/ 0 h 1719"/>
              <a:gd name="T2" fmla="*/ 0 w 2273"/>
              <a:gd name="T3" fmla="*/ 1719 h 1719"/>
              <a:gd name="T4" fmla="*/ 1441 w 2273"/>
              <a:gd name="T5" fmla="*/ 1719 h 1719"/>
              <a:gd name="T6" fmla="*/ 2273 w 2273"/>
              <a:gd name="T7" fmla="*/ 0 h 1719"/>
              <a:gd name="T8" fmla="*/ 832 w 2273"/>
              <a:gd name="T9" fmla="*/ 0 h 1719"/>
            </a:gdLst>
            <a:ahLst/>
            <a:cxnLst>
              <a:cxn ang="0">
                <a:pos x="T0" y="T1"/>
              </a:cxn>
              <a:cxn ang="0">
                <a:pos x="T2" y="T3"/>
              </a:cxn>
              <a:cxn ang="0">
                <a:pos x="T4" y="T5"/>
              </a:cxn>
              <a:cxn ang="0">
                <a:pos x="T6" y="T7"/>
              </a:cxn>
              <a:cxn ang="0">
                <a:pos x="T8" y="T9"/>
              </a:cxn>
            </a:cxnLst>
            <a:rect l="0" t="0" r="r" b="b"/>
            <a:pathLst>
              <a:path w="2273" h="1719">
                <a:moveTo>
                  <a:pt x="832" y="0"/>
                </a:moveTo>
                <a:lnTo>
                  <a:pt x="0" y="1719"/>
                </a:lnTo>
                <a:lnTo>
                  <a:pt x="1441" y="1719"/>
                </a:lnTo>
                <a:lnTo>
                  <a:pt x="2273" y="0"/>
                </a:lnTo>
                <a:lnTo>
                  <a:pt x="83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AU"/>
          </a:p>
        </p:txBody>
      </p:sp>
      <p:sp>
        <p:nvSpPr>
          <p:cNvPr id="26" name="Freeform 28"/>
          <p:cNvSpPr>
            <a:spLocks/>
          </p:cNvSpPr>
          <p:nvPr/>
        </p:nvSpPr>
        <p:spPr bwMode="auto">
          <a:xfrm>
            <a:off x="1995488" y="4294188"/>
            <a:ext cx="1804987" cy="1365250"/>
          </a:xfrm>
          <a:custGeom>
            <a:avLst/>
            <a:gdLst>
              <a:gd name="T0" fmla="*/ 832 w 2273"/>
              <a:gd name="T1" fmla="*/ 0 h 1719"/>
              <a:gd name="T2" fmla="*/ 0 w 2273"/>
              <a:gd name="T3" fmla="*/ 1719 h 1719"/>
              <a:gd name="T4" fmla="*/ 1441 w 2273"/>
              <a:gd name="T5" fmla="*/ 1719 h 1719"/>
              <a:gd name="T6" fmla="*/ 2273 w 2273"/>
              <a:gd name="T7" fmla="*/ 0 h 1719"/>
              <a:gd name="T8" fmla="*/ 832 w 2273"/>
              <a:gd name="T9" fmla="*/ 0 h 1719"/>
            </a:gdLst>
            <a:ahLst/>
            <a:cxnLst>
              <a:cxn ang="0">
                <a:pos x="T0" y="T1"/>
              </a:cxn>
              <a:cxn ang="0">
                <a:pos x="T2" y="T3"/>
              </a:cxn>
              <a:cxn ang="0">
                <a:pos x="T4" y="T5"/>
              </a:cxn>
              <a:cxn ang="0">
                <a:pos x="T6" y="T7"/>
              </a:cxn>
              <a:cxn ang="0">
                <a:pos x="T8" y="T9"/>
              </a:cxn>
            </a:cxnLst>
            <a:rect l="0" t="0" r="r" b="b"/>
            <a:pathLst>
              <a:path w="2273" h="1719">
                <a:moveTo>
                  <a:pt x="832" y="0"/>
                </a:moveTo>
                <a:lnTo>
                  <a:pt x="0" y="1719"/>
                </a:lnTo>
                <a:lnTo>
                  <a:pt x="1441" y="1719"/>
                </a:lnTo>
                <a:lnTo>
                  <a:pt x="2273" y="0"/>
                </a:lnTo>
                <a:lnTo>
                  <a:pt x="832" y="0"/>
                </a:lnTo>
                <a:close/>
              </a:path>
            </a:pathLst>
          </a:custGeom>
          <a:noFill/>
          <a:ln w="635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AU"/>
          </a:p>
        </p:txBody>
      </p:sp>
      <p:sp>
        <p:nvSpPr>
          <p:cNvPr id="27" name="Rectangle 29"/>
          <p:cNvSpPr>
            <a:spLocks noChangeArrowheads="1"/>
          </p:cNvSpPr>
          <p:nvPr/>
        </p:nvSpPr>
        <p:spPr bwMode="auto">
          <a:xfrm>
            <a:off x="1995488" y="5645150"/>
            <a:ext cx="1155700" cy="682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28" name="Rectangle 30"/>
          <p:cNvSpPr>
            <a:spLocks noChangeArrowheads="1"/>
          </p:cNvSpPr>
          <p:nvPr/>
        </p:nvSpPr>
        <p:spPr bwMode="auto">
          <a:xfrm>
            <a:off x="1995488" y="5645150"/>
            <a:ext cx="1155700" cy="68263"/>
          </a:xfrm>
          <a:prstGeom prst="rect">
            <a:avLst/>
          </a:pr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AU"/>
          </a:p>
        </p:txBody>
      </p:sp>
      <p:sp>
        <p:nvSpPr>
          <p:cNvPr id="29" name="Line 31"/>
          <p:cNvSpPr>
            <a:spLocks noChangeShapeType="1"/>
          </p:cNvSpPr>
          <p:nvPr/>
        </p:nvSpPr>
        <p:spPr bwMode="auto">
          <a:xfrm flipV="1">
            <a:off x="3157538" y="4359275"/>
            <a:ext cx="642937" cy="135413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30" name="Line 32"/>
          <p:cNvSpPr>
            <a:spLocks noChangeShapeType="1"/>
          </p:cNvSpPr>
          <p:nvPr/>
        </p:nvSpPr>
        <p:spPr bwMode="auto">
          <a:xfrm>
            <a:off x="3800475" y="4289425"/>
            <a:ext cx="1588" cy="6985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31" name="Line 58"/>
          <p:cNvSpPr>
            <a:spLocks noChangeShapeType="1"/>
          </p:cNvSpPr>
          <p:nvPr/>
        </p:nvSpPr>
        <p:spPr bwMode="auto">
          <a:xfrm flipV="1">
            <a:off x="3155950" y="4340225"/>
            <a:ext cx="631825" cy="1323975"/>
          </a:xfrm>
          <a:prstGeom prst="line">
            <a:avLst/>
          </a:prstGeom>
          <a:noFill/>
          <a:ln w="22225">
            <a:solidFill>
              <a:srgbClr val="FFFFFF"/>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32" name="Line 59"/>
          <p:cNvSpPr>
            <a:spLocks noChangeShapeType="1"/>
          </p:cNvSpPr>
          <p:nvPr/>
        </p:nvSpPr>
        <p:spPr bwMode="auto">
          <a:xfrm flipV="1">
            <a:off x="3162300" y="4594225"/>
            <a:ext cx="619125" cy="1293813"/>
          </a:xfrm>
          <a:prstGeom prst="line">
            <a:avLst/>
          </a:prstGeom>
          <a:noFill/>
          <a:ln w="22225">
            <a:solidFill>
              <a:srgbClr val="FFFFFF"/>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33" name="Line 60"/>
          <p:cNvSpPr>
            <a:spLocks noChangeShapeType="1"/>
          </p:cNvSpPr>
          <p:nvPr/>
        </p:nvSpPr>
        <p:spPr bwMode="auto">
          <a:xfrm flipV="1">
            <a:off x="3173413" y="4799013"/>
            <a:ext cx="631825" cy="1323975"/>
          </a:xfrm>
          <a:prstGeom prst="line">
            <a:avLst/>
          </a:prstGeom>
          <a:noFill/>
          <a:ln w="22225">
            <a:solidFill>
              <a:srgbClr val="FFFFFF"/>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34" name="Line 61"/>
          <p:cNvSpPr>
            <a:spLocks noChangeShapeType="1"/>
          </p:cNvSpPr>
          <p:nvPr/>
        </p:nvSpPr>
        <p:spPr bwMode="auto">
          <a:xfrm flipV="1">
            <a:off x="3179763" y="5005388"/>
            <a:ext cx="636587" cy="1330325"/>
          </a:xfrm>
          <a:prstGeom prst="line">
            <a:avLst/>
          </a:prstGeom>
          <a:noFill/>
          <a:ln w="22225">
            <a:solidFill>
              <a:srgbClr val="FFFFFF"/>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35" name="Rectangle 64"/>
          <p:cNvSpPr>
            <a:spLocks noChangeArrowheads="1"/>
          </p:cNvSpPr>
          <p:nvPr/>
        </p:nvSpPr>
        <p:spPr bwMode="auto">
          <a:xfrm>
            <a:off x="433388" y="3549650"/>
            <a:ext cx="1179512" cy="2019300"/>
          </a:xfrm>
          <a:prstGeom prst="rect">
            <a:avLst/>
          </a:prstGeom>
          <a:solidFill>
            <a:schemeClr val="bg1"/>
          </a:solidFill>
          <a:ln w="9525">
            <a:solidFill>
              <a:srgbClr val="000000"/>
            </a:solidFill>
            <a:miter lim="800000"/>
            <a:headEnd/>
            <a:tailEnd/>
          </a:ln>
        </p:spPr>
        <p:txBody>
          <a:bodyPr/>
          <a:lstStyle/>
          <a:p>
            <a:r>
              <a:rPr lang="en-US" sz="1200" b="0" dirty="0">
                <a:latin typeface="Arial" pitchFamily="34" charset="0"/>
              </a:rPr>
              <a:t>Layers of electronically neutral </a:t>
            </a:r>
            <a:r>
              <a:rPr lang="en-US" sz="1200" b="0" dirty="0" err="1">
                <a:latin typeface="Arial" pitchFamily="34" charset="0"/>
              </a:rPr>
              <a:t>brucite</a:t>
            </a:r>
            <a:r>
              <a:rPr lang="en-US" sz="1200" b="0" dirty="0">
                <a:latin typeface="Arial" pitchFamily="34" charset="0"/>
              </a:rPr>
              <a:t> suitable for trapping balanced </a:t>
            </a:r>
            <a:r>
              <a:rPr lang="en-US" sz="1200" b="0" dirty="0" err="1">
                <a:latin typeface="Arial" pitchFamily="34" charset="0"/>
              </a:rPr>
              <a:t>cations</a:t>
            </a:r>
            <a:r>
              <a:rPr lang="en-US" sz="1200" b="0" dirty="0">
                <a:latin typeface="Arial" pitchFamily="34" charset="0"/>
              </a:rPr>
              <a:t> and anions as well as other substances.</a:t>
            </a:r>
          </a:p>
        </p:txBody>
      </p:sp>
      <p:sp>
        <p:nvSpPr>
          <p:cNvPr id="36" name="Rectangle 73"/>
          <p:cNvSpPr>
            <a:spLocks noChangeArrowheads="1"/>
          </p:cNvSpPr>
          <p:nvPr/>
        </p:nvSpPr>
        <p:spPr bwMode="auto">
          <a:xfrm>
            <a:off x="4033838" y="5224463"/>
            <a:ext cx="989012" cy="1257300"/>
          </a:xfrm>
          <a:prstGeom prst="rect">
            <a:avLst/>
          </a:prstGeom>
          <a:solidFill>
            <a:schemeClr val="bg1"/>
          </a:solidFill>
          <a:ln w="9525">
            <a:solidFill>
              <a:srgbClr val="000000"/>
            </a:solidFill>
            <a:miter lim="800000"/>
            <a:headEnd/>
            <a:tailEnd/>
          </a:ln>
        </p:spPr>
        <p:txBody>
          <a:bodyPr/>
          <a:lstStyle/>
          <a:p>
            <a:r>
              <a:rPr lang="en-US" sz="1200" b="0">
                <a:latin typeface="Arial" pitchFamily="34" charset="0"/>
              </a:rPr>
              <a:t>Salts and other substances trapped between the layers.</a:t>
            </a:r>
          </a:p>
        </p:txBody>
      </p:sp>
      <p:sp>
        <p:nvSpPr>
          <p:cNvPr id="37" name="Line 74"/>
          <p:cNvSpPr>
            <a:spLocks noChangeShapeType="1"/>
          </p:cNvSpPr>
          <p:nvPr/>
        </p:nvSpPr>
        <p:spPr bwMode="auto">
          <a:xfrm>
            <a:off x="1612900" y="4559300"/>
            <a:ext cx="736600" cy="24130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a:p>
        </p:txBody>
      </p:sp>
      <p:sp>
        <p:nvSpPr>
          <p:cNvPr id="38" name="Rectangle 75"/>
          <p:cNvSpPr>
            <a:spLocks noChangeArrowheads="1"/>
          </p:cNvSpPr>
          <p:nvPr/>
        </p:nvSpPr>
        <p:spPr bwMode="auto">
          <a:xfrm>
            <a:off x="4224338" y="3789363"/>
            <a:ext cx="989012" cy="1219200"/>
          </a:xfrm>
          <a:prstGeom prst="rect">
            <a:avLst/>
          </a:prstGeom>
          <a:solidFill>
            <a:schemeClr val="bg1"/>
          </a:solidFill>
          <a:ln w="9525">
            <a:solidFill>
              <a:srgbClr val="000000"/>
            </a:solidFill>
            <a:miter lim="800000"/>
            <a:headEnd/>
            <a:tailEnd/>
          </a:ln>
        </p:spPr>
        <p:txBody>
          <a:bodyPr/>
          <a:lstStyle/>
          <a:p>
            <a:r>
              <a:rPr lang="en-US" sz="1200" b="0">
                <a:latin typeface="Arial" pitchFamily="34" charset="0"/>
              </a:rPr>
              <a:t>Van der waals bonding holding the layers together.</a:t>
            </a:r>
          </a:p>
        </p:txBody>
      </p:sp>
      <p:sp>
        <p:nvSpPr>
          <p:cNvPr id="39" name="Line 76"/>
          <p:cNvSpPr>
            <a:spLocks noChangeShapeType="1"/>
          </p:cNvSpPr>
          <p:nvPr/>
        </p:nvSpPr>
        <p:spPr bwMode="auto">
          <a:xfrm flipH="1" flipV="1">
            <a:off x="3378200" y="5854700"/>
            <a:ext cx="584200" cy="8890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a:p>
        </p:txBody>
      </p:sp>
      <p:sp>
        <p:nvSpPr>
          <p:cNvPr id="40" name="Line 77"/>
          <p:cNvSpPr>
            <a:spLocks noChangeShapeType="1"/>
          </p:cNvSpPr>
          <p:nvPr/>
        </p:nvSpPr>
        <p:spPr bwMode="auto">
          <a:xfrm flipH="1" flipV="1">
            <a:off x="3390900" y="5511800"/>
            <a:ext cx="596900" cy="12700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a:p>
        </p:txBody>
      </p:sp>
      <p:sp>
        <p:nvSpPr>
          <p:cNvPr id="41" name="Line 78"/>
          <p:cNvSpPr>
            <a:spLocks noChangeShapeType="1"/>
          </p:cNvSpPr>
          <p:nvPr/>
        </p:nvSpPr>
        <p:spPr bwMode="auto">
          <a:xfrm flipH="1">
            <a:off x="3543300" y="4356100"/>
            <a:ext cx="635000" cy="52070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a:p>
        </p:txBody>
      </p:sp>
      <p:sp>
        <p:nvSpPr>
          <p:cNvPr id="42" name="Line 79"/>
          <p:cNvSpPr>
            <a:spLocks noChangeShapeType="1"/>
          </p:cNvSpPr>
          <p:nvPr/>
        </p:nvSpPr>
        <p:spPr bwMode="auto">
          <a:xfrm flipH="1">
            <a:off x="3543300" y="4673600"/>
            <a:ext cx="635000" cy="52070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a:p>
        </p:txBody>
      </p:sp>
    </p:spTree>
    <p:extLst>
      <p:ext uri="{BB962C8B-B14F-4D97-AF65-F5344CB8AC3E}">
        <p14:creationId xmlns:p14="http://schemas.microsoft.com/office/powerpoint/2010/main" val="28686343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209" y="-1"/>
            <a:ext cx="8229600" cy="1031875"/>
          </a:xfrm>
        </p:spPr>
        <p:txBody>
          <a:bodyPr/>
          <a:lstStyle/>
          <a:p>
            <a:r>
              <a:rPr lang="en-AU" dirty="0" smtClean="0"/>
              <a:t>Ideal </a:t>
            </a:r>
            <a:r>
              <a:rPr lang="en-AU" dirty="0" err="1" smtClean="0"/>
              <a:t>Ph</a:t>
            </a:r>
            <a:r>
              <a:rPr lang="en-AU" dirty="0" smtClean="0"/>
              <a:t> Regime in</a:t>
            </a:r>
            <a:br>
              <a:rPr lang="en-AU" dirty="0" smtClean="0"/>
            </a:br>
            <a:r>
              <a:rPr lang="en-AU" dirty="0" smtClean="0"/>
              <a:t>Tec-Cement Dense Concretes</a:t>
            </a:r>
            <a:endParaRPr lang="en-AU" dirty="0"/>
          </a:p>
        </p:txBody>
      </p:sp>
      <p:graphicFrame>
        <p:nvGraphicFramePr>
          <p:cNvPr id="6" name="Object 5"/>
          <p:cNvGraphicFramePr>
            <a:graphicFrameLocks noChangeAspect="1"/>
          </p:cNvGraphicFramePr>
          <p:nvPr>
            <p:extLst>
              <p:ext uri="{D42A27DB-BD31-4B8C-83A1-F6EECF244321}">
                <p14:modId xmlns:p14="http://schemas.microsoft.com/office/powerpoint/2010/main" val="1250464887"/>
              </p:ext>
            </p:extLst>
          </p:nvPr>
        </p:nvGraphicFramePr>
        <p:xfrm>
          <a:off x="696913" y="1520825"/>
          <a:ext cx="8134350" cy="4900613"/>
        </p:xfrm>
        <a:graphic>
          <a:graphicData uri="http://schemas.openxmlformats.org/presentationml/2006/ole">
            <mc:AlternateContent xmlns:mc="http://schemas.openxmlformats.org/markup-compatibility/2006">
              <mc:Choice xmlns:v="urn:schemas-microsoft-com:vml" Requires="v">
                <p:oleObj spid="_x0000_s18435" name="Picture" r:id="rId3" imgW="5533920" imgH="3333600" progId="Word.Picture.8">
                  <p:embed/>
                </p:oleObj>
              </mc:Choice>
              <mc:Fallback>
                <p:oleObj name="Picture" r:id="rId3" imgW="5533920" imgH="3333600" progId="Word.Picture.8">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6913" y="1520825"/>
                        <a:ext cx="8134350" cy="49006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Text Box 6"/>
          <p:cNvSpPr txBox="1">
            <a:spLocks noChangeArrowheads="1"/>
          </p:cNvSpPr>
          <p:nvPr/>
        </p:nvSpPr>
        <p:spPr bwMode="auto">
          <a:xfrm>
            <a:off x="2455863" y="1209675"/>
            <a:ext cx="4119562"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352" tIns="45680" rIns="91352" bIns="45680">
            <a:spAutoFit/>
          </a:bodyPr>
          <a:lstStyle/>
          <a:p>
            <a:r>
              <a:rPr lang="en-US" sz="2800" b="0" dirty="0"/>
              <a:t>There is a 10</a:t>
            </a:r>
            <a:r>
              <a:rPr lang="en-US" sz="2800" b="0" baseline="30000" dirty="0"/>
              <a:t>4</a:t>
            </a:r>
            <a:r>
              <a:rPr lang="en-US" sz="2800" b="0" dirty="0"/>
              <a:t> difference</a:t>
            </a:r>
          </a:p>
        </p:txBody>
      </p:sp>
      <p:sp>
        <p:nvSpPr>
          <p:cNvPr id="8" name="AutoShape 7"/>
          <p:cNvSpPr>
            <a:spLocks/>
          </p:cNvSpPr>
          <p:nvPr/>
        </p:nvSpPr>
        <p:spPr bwMode="auto">
          <a:xfrm>
            <a:off x="1658938" y="2160588"/>
            <a:ext cx="404812" cy="1663700"/>
          </a:xfrm>
          <a:prstGeom prst="rightBrace">
            <a:avLst>
              <a:gd name="adj1" fmla="val 34248"/>
              <a:gd name="adj2" fmla="val 16667"/>
            </a:avLst>
          </a:pr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AU"/>
          </a:p>
        </p:txBody>
      </p:sp>
      <p:sp>
        <p:nvSpPr>
          <p:cNvPr id="9" name="Line 8"/>
          <p:cNvSpPr>
            <a:spLocks noChangeShapeType="1"/>
          </p:cNvSpPr>
          <p:nvPr/>
        </p:nvSpPr>
        <p:spPr bwMode="auto">
          <a:xfrm flipV="1">
            <a:off x="2051050" y="1519238"/>
            <a:ext cx="487363" cy="91440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a:p>
        </p:txBody>
      </p:sp>
    </p:spTree>
    <p:extLst>
      <p:ext uri="{BB962C8B-B14F-4D97-AF65-F5344CB8AC3E}">
        <p14:creationId xmlns:p14="http://schemas.microsoft.com/office/powerpoint/2010/main" val="221114082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6105" y="0"/>
            <a:ext cx="8229600" cy="812800"/>
          </a:xfrm>
        </p:spPr>
        <p:txBody>
          <a:bodyPr/>
          <a:lstStyle/>
          <a:p>
            <a:r>
              <a:rPr lang="en-AU" sz="2800" dirty="0" err="1" smtClean="0"/>
              <a:t>TecEco</a:t>
            </a:r>
            <a:r>
              <a:rPr lang="en-AU" sz="2800" dirty="0" smtClean="0"/>
              <a:t> Eco-Cements</a:t>
            </a:r>
            <a:endParaRPr lang="en-AU" sz="2800" dirty="0"/>
          </a:p>
        </p:txBody>
      </p:sp>
      <p:pic>
        <p:nvPicPr>
          <p:cNvPr id="51202" name="Picture 2" descr="D:\Webpages\TecEco\images\photographs\eco-masonry\AdbriMasonryNewcastleBlock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1802" y="688980"/>
            <a:ext cx="1147180" cy="1105953"/>
          </a:xfrm>
          <a:prstGeom prst="rect">
            <a:avLst/>
          </a:prstGeom>
          <a:noFill/>
          <a:extLst>
            <a:ext uri="{909E8E84-426E-40DD-AFC4-6F175D3DCCD1}">
              <a14:hiddenFill xmlns:a14="http://schemas.microsoft.com/office/drawing/2010/main">
                <a:solidFill>
                  <a:srgbClr val="FFFFFF"/>
                </a:solidFill>
              </a14:hiddenFill>
            </a:ext>
          </a:extLst>
        </p:spPr>
      </p:pic>
      <p:pic>
        <p:nvPicPr>
          <p:cNvPr id="51203" name="Picture 3" descr="D:\Webpages\TecEco\images\photographs\permecocrete\PerviousPavement.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44266" y="778935"/>
            <a:ext cx="1623147" cy="926150"/>
          </a:xfrm>
          <a:prstGeom prst="rect">
            <a:avLst/>
          </a:prstGeom>
          <a:noFill/>
          <a:extLst>
            <a:ext uri="{909E8E84-426E-40DD-AFC4-6F175D3DCCD1}">
              <a14:hiddenFill xmlns:a14="http://schemas.microsoft.com/office/drawing/2010/main">
                <a:solidFill>
                  <a:srgbClr val="FFFFFF"/>
                </a:solidFill>
              </a14:hiddenFill>
            </a:ext>
          </a:extLst>
        </p:spPr>
      </p:pic>
      <p:pic>
        <p:nvPicPr>
          <p:cNvPr id="51205"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41397" y="1710263"/>
            <a:ext cx="1628465" cy="1015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descr="D:\Webpages\TecEco\images\photographs\earthship brighton\Eco-CementBeingLaid.gi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2281" y="1805498"/>
            <a:ext cx="1610974" cy="1013900"/>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31801" y="2827857"/>
            <a:ext cx="1617132" cy="9909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044267" y="2736035"/>
            <a:ext cx="1625595" cy="10626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14" name="Table 13"/>
          <p:cNvGraphicFramePr>
            <a:graphicFrameLocks noGrp="1"/>
          </p:cNvGraphicFramePr>
          <p:nvPr>
            <p:extLst>
              <p:ext uri="{D42A27DB-BD31-4B8C-83A1-F6EECF244321}">
                <p14:modId xmlns:p14="http://schemas.microsoft.com/office/powerpoint/2010/main" val="711506190"/>
              </p:ext>
            </p:extLst>
          </p:nvPr>
        </p:nvGraphicFramePr>
        <p:xfrm>
          <a:off x="270933" y="3824935"/>
          <a:ext cx="8576734" cy="2911948"/>
        </p:xfrm>
        <a:graphic>
          <a:graphicData uri="http://schemas.openxmlformats.org/drawingml/2006/table">
            <a:tbl>
              <a:tblPr firstRow="1">
                <a:tableStyleId>{5C22544A-7EE6-4342-B048-85BDC9FD1C3A}</a:tableStyleId>
              </a:tblPr>
              <a:tblGrid>
                <a:gridCol w="2819401"/>
                <a:gridCol w="2768600"/>
                <a:gridCol w="2988733"/>
              </a:tblGrid>
              <a:tr h="260188">
                <a:tc>
                  <a:txBody>
                    <a:bodyPr/>
                    <a:lstStyle/>
                    <a:p>
                      <a:pPr algn="l" fontAlgn="b"/>
                      <a:r>
                        <a:rPr lang="en-AU" sz="1200" b="1" u="none" strike="noStrike" dirty="0">
                          <a:effectLst/>
                        </a:rPr>
                        <a:t>Criteria</a:t>
                      </a:r>
                      <a:endParaRPr lang="en-AU" sz="1200" b="1" i="0" u="none" strike="noStrike" dirty="0">
                        <a:effectLst/>
                        <a:latin typeface="Arial"/>
                      </a:endParaRPr>
                    </a:p>
                  </a:txBody>
                  <a:tcPr marL="0" marR="0" marT="0" marB="0" anchor="b"/>
                </a:tc>
                <a:tc>
                  <a:txBody>
                    <a:bodyPr/>
                    <a:lstStyle/>
                    <a:p>
                      <a:pPr algn="l" fontAlgn="b"/>
                      <a:r>
                        <a:rPr lang="en-AU" sz="1200" b="1" i="0" u="none" strike="noStrike" dirty="0" smtClean="0">
                          <a:effectLst/>
                          <a:latin typeface="+mn-lt"/>
                        </a:rPr>
                        <a:t>Good</a:t>
                      </a:r>
                      <a:endParaRPr lang="en-AU" sz="1200" b="1" i="0" u="none" strike="noStrike" dirty="0">
                        <a:effectLst/>
                        <a:latin typeface="+mn-lt"/>
                      </a:endParaRPr>
                    </a:p>
                  </a:txBody>
                  <a:tcPr marL="0" marR="0" marT="0" marB="0" anchor="b"/>
                </a:tc>
                <a:tc>
                  <a:txBody>
                    <a:bodyPr/>
                    <a:lstStyle/>
                    <a:p>
                      <a:pPr algn="l" fontAlgn="b"/>
                      <a:r>
                        <a:rPr lang="en-AU" sz="1200" b="1" i="0" u="none" strike="noStrike" dirty="0" smtClean="0">
                          <a:effectLst/>
                          <a:latin typeface="+mn-lt"/>
                        </a:rPr>
                        <a:t>Bad</a:t>
                      </a:r>
                      <a:endParaRPr lang="en-AU" sz="1200" b="1" i="0" u="none" strike="noStrike" dirty="0">
                        <a:effectLst/>
                        <a:latin typeface="+mn-lt"/>
                      </a:endParaRPr>
                    </a:p>
                  </a:txBody>
                  <a:tcPr marL="0" marR="0" marT="0" marB="0" anchor="b"/>
                </a:tc>
              </a:tr>
              <a:tr h="345913">
                <a:tc>
                  <a:txBody>
                    <a:bodyPr/>
                    <a:lstStyle/>
                    <a:p>
                      <a:pPr algn="l" fontAlgn="b"/>
                      <a:r>
                        <a:rPr lang="en-AU" sz="1200" u="none" strike="noStrike" dirty="0" smtClean="0">
                          <a:effectLst/>
                        </a:rPr>
                        <a:t>Energy Requirements and Chemical Releases, Reabsorption (Sequestration?)</a:t>
                      </a:r>
                      <a:endParaRPr lang="en-AU" sz="1200" b="0" i="0" u="none" strike="noStrike" dirty="0">
                        <a:effectLst/>
                        <a:latin typeface="Arial"/>
                      </a:endParaRPr>
                    </a:p>
                  </a:txBody>
                  <a:tcPr marL="0" marR="0" marT="0" marB="0" anchor="b"/>
                </a:tc>
                <a:tc>
                  <a:txBody>
                    <a:bodyPr/>
                    <a:lstStyle/>
                    <a:p>
                      <a:pPr algn="l" fontAlgn="b"/>
                      <a:r>
                        <a:rPr lang="en-AU" sz="1000" b="0" i="0" u="none" strike="noStrike" dirty="0" smtClean="0">
                          <a:effectLst/>
                          <a:latin typeface="+mn-lt"/>
                        </a:rPr>
                        <a:t>The </a:t>
                      </a:r>
                      <a:r>
                        <a:rPr lang="en-AU" sz="1000" b="0" i="0" u="none" strike="noStrike" dirty="0" err="1" smtClean="0">
                          <a:effectLst/>
                          <a:latin typeface="+mn-lt"/>
                        </a:rPr>
                        <a:t>MgO</a:t>
                      </a:r>
                      <a:r>
                        <a:rPr lang="en-AU" sz="1000" b="0" i="0" u="none" strike="noStrike" dirty="0" smtClean="0">
                          <a:effectLst/>
                          <a:latin typeface="+mn-lt"/>
                        </a:rPr>
                        <a:t> used</a:t>
                      </a:r>
                      <a:r>
                        <a:rPr lang="en-AU" sz="1000" b="0" i="0" u="none" strike="noStrike" baseline="0" dirty="0" smtClean="0">
                          <a:effectLst/>
                          <a:latin typeface="+mn-lt"/>
                        </a:rPr>
                        <a:t> could be made without releases and using the N-Mg route</a:t>
                      </a:r>
                      <a:endParaRPr lang="en-AU" sz="1000" b="0" i="0" u="none" strike="noStrike" dirty="0">
                        <a:effectLst/>
                        <a:latin typeface="+mn-lt"/>
                      </a:endParaRPr>
                    </a:p>
                  </a:txBody>
                  <a:tcPr marL="0" marR="0" marT="0" marB="0" anchor="b"/>
                </a:tc>
                <a:tc>
                  <a:txBody>
                    <a:bodyPr/>
                    <a:lstStyle/>
                    <a:p>
                      <a:pPr algn="l" fontAlgn="b"/>
                      <a:endParaRPr lang="en-AU" sz="1000" b="0" i="0" u="none" strike="noStrike" dirty="0">
                        <a:effectLst/>
                        <a:latin typeface="+mn-lt"/>
                      </a:endParaRPr>
                    </a:p>
                  </a:txBody>
                  <a:tcPr marL="0" marR="0" marT="0" marB="0" anchor="b"/>
                </a:tc>
              </a:tr>
              <a:tr h="172956">
                <a:tc>
                  <a:txBody>
                    <a:bodyPr/>
                    <a:lstStyle/>
                    <a:p>
                      <a:pPr algn="l" fontAlgn="b"/>
                      <a:r>
                        <a:rPr lang="en-AU" sz="1200" u="none" strike="noStrike" dirty="0">
                          <a:effectLst/>
                        </a:rPr>
                        <a:t>Speed and Ease of Implementation</a:t>
                      </a:r>
                      <a:endParaRPr lang="en-AU" sz="1200" b="0" i="0" u="none" strike="noStrike" dirty="0">
                        <a:effectLst/>
                        <a:latin typeface="Arial"/>
                      </a:endParaRPr>
                    </a:p>
                  </a:txBody>
                  <a:tcPr marL="0" marR="0" marT="0" marB="0" anchor="b"/>
                </a:tc>
                <a:tc>
                  <a:txBody>
                    <a:bodyPr/>
                    <a:lstStyle/>
                    <a:p>
                      <a:pPr algn="l" fontAlgn="b"/>
                      <a:r>
                        <a:rPr lang="en-AU" sz="1000" b="0" i="0" u="none" strike="noStrike" dirty="0" smtClean="0">
                          <a:effectLst/>
                          <a:latin typeface="+mn-lt"/>
                        </a:rPr>
                        <a:t>Easily implemented as no carbonation rooms </a:t>
                      </a:r>
                      <a:r>
                        <a:rPr lang="en-AU" sz="1000" b="0" i="0" u="none" strike="noStrike" dirty="0" err="1" smtClean="0">
                          <a:effectLst/>
                          <a:latin typeface="+mn-lt"/>
                        </a:rPr>
                        <a:t>etc</a:t>
                      </a:r>
                      <a:r>
                        <a:rPr lang="en-AU" sz="1000" b="0" i="0" u="none" strike="noStrike" dirty="0" smtClean="0">
                          <a:effectLst/>
                          <a:latin typeface="+mn-lt"/>
                        </a:rPr>
                        <a:t> reqd.</a:t>
                      </a:r>
                      <a:endParaRPr lang="en-AU" sz="1000" b="0" i="0" u="none" strike="noStrike" dirty="0">
                        <a:effectLst/>
                        <a:latin typeface="+mn-lt"/>
                      </a:endParaRPr>
                    </a:p>
                  </a:txBody>
                  <a:tcPr marL="0" marR="0" marT="0" marB="0" anchor="b"/>
                </a:tc>
                <a:tc>
                  <a:txBody>
                    <a:bodyPr/>
                    <a:lstStyle/>
                    <a:p>
                      <a:pPr algn="l" fontAlgn="b"/>
                      <a:r>
                        <a:rPr lang="en-AU" sz="1000" b="0" i="0" u="none" strike="noStrike" dirty="0" smtClean="0">
                          <a:effectLst/>
                          <a:latin typeface="+mn-lt"/>
                        </a:rPr>
                        <a:t>Permissions and rewards</a:t>
                      </a:r>
                      <a:r>
                        <a:rPr lang="en-AU" sz="1000" b="0" i="0" u="none" strike="noStrike" baseline="0" dirty="0" smtClean="0">
                          <a:effectLst/>
                          <a:latin typeface="+mn-lt"/>
                        </a:rPr>
                        <a:t> systems see  </a:t>
                      </a:r>
                      <a:r>
                        <a:rPr lang="en-AU" sz="1000" b="0" i="0" u="none" strike="noStrike" baseline="0" dirty="0" smtClean="0">
                          <a:effectLst/>
                          <a:latin typeface="+mn-lt"/>
                          <a:hlinkClick r:id="rId8"/>
                        </a:rPr>
                        <a:t>http://www.tececo.com/sustainability.permissions_rewards.php</a:t>
                      </a:r>
                      <a:r>
                        <a:rPr lang="en-AU" sz="1000" b="0" i="0" u="none" strike="noStrike" baseline="0" dirty="0" smtClean="0">
                          <a:effectLst/>
                          <a:latin typeface="+mn-lt"/>
                        </a:rPr>
                        <a:t>. </a:t>
                      </a:r>
                      <a:endParaRPr lang="en-AU" sz="1000" b="0" i="0" u="none" strike="noStrike" dirty="0">
                        <a:effectLst/>
                        <a:latin typeface="+mn-lt"/>
                      </a:endParaRPr>
                    </a:p>
                  </a:txBody>
                  <a:tcPr marL="0" marR="0" marT="0" marB="0" anchor="b"/>
                </a:tc>
              </a:tr>
              <a:tr h="172956">
                <a:tc>
                  <a:txBody>
                    <a:bodyPr/>
                    <a:lstStyle/>
                    <a:p>
                      <a:pPr algn="l" fontAlgn="b"/>
                      <a:r>
                        <a:rPr lang="en-AU" sz="1200" b="0" i="0" u="none" strike="noStrike" dirty="0" smtClean="0">
                          <a:effectLst/>
                          <a:latin typeface="Arial"/>
                        </a:rPr>
                        <a:t>     </a:t>
                      </a:r>
                      <a:r>
                        <a:rPr lang="en-AU" sz="1200" b="0" i="0" u="none" strike="noStrike" baseline="0" dirty="0" smtClean="0">
                          <a:effectLst/>
                          <a:latin typeface="+mn-lt"/>
                        </a:rPr>
                        <a:t>Barriers to Deployment</a:t>
                      </a:r>
                      <a:endParaRPr lang="en-AU" sz="1200" b="0" i="0" u="none" strike="noStrike" dirty="0">
                        <a:effectLst/>
                        <a:latin typeface="+mn-lt"/>
                      </a:endParaRPr>
                    </a:p>
                  </a:txBody>
                  <a:tcPr marL="0" marR="0" marT="0" marB="0" anchor="b"/>
                </a:tc>
                <a:tc>
                  <a:txBody>
                    <a:bodyPr/>
                    <a:lstStyle/>
                    <a:p>
                      <a:pPr algn="l" fontAlgn="b"/>
                      <a:endParaRPr lang="en-AU" sz="1000" b="0" i="0" u="none" strike="noStrike" dirty="0">
                        <a:effectLst/>
                        <a:latin typeface="+mn-lt"/>
                      </a:endParaRPr>
                    </a:p>
                  </a:txBody>
                  <a:tcPr marL="0" marR="0" marT="0" marB="0" anchor="b"/>
                </a:tc>
                <a:tc>
                  <a:txBody>
                    <a:bodyPr/>
                    <a:lstStyle/>
                    <a:p>
                      <a:pPr algn="l" fontAlgn="b"/>
                      <a:r>
                        <a:rPr lang="en-AU" sz="1000" b="0" i="0" u="none" strike="noStrike" baseline="0" dirty="0" smtClean="0">
                          <a:effectLst/>
                          <a:latin typeface="+mn-lt"/>
                        </a:rPr>
                        <a:t>We need cheaper </a:t>
                      </a:r>
                      <a:r>
                        <a:rPr lang="en-AU" sz="1000" b="0" i="0" u="none" strike="noStrike" baseline="0" dirty="0" err="1" smtClean="0">
                          <a:effectLst/>
                          <a:latin typeface="+mn-lt"/>
                        </a:rPr>
                        <a:t>MgO</a:t>
                      </a:r>
                      <a:r>
                        <a:rPr lang="en-AU" sz="1000" b="0" i="0" u="none" strike="noStrike" baseline="0" dirty="0" smtClean="0">
                          <a:effectLst/>
                          <a:latin typeface="+mn-lt"/>
                        </a:rPr>
                        <a:t> and carbon trading!</a:t>
                      </a:r>
                      <a:endParaRPr lang="en-AU" sz="1000" b="0" i="0" u="none" strike="noStrike" dirty="0">
                        <a:effectLst/>
                        <a:latin typeface="+mn-lt"/>
                      </a:endParaRPr>
                    </a:p>
                  </a:txBody>
                  <a:tcPr marL="0" marR="0" marT="0" marB="0" anchor="b"/>
                </a:tc>
              </a:tr>
              <a:tr h="172956">
                <a:tc>
                  <a:txBody>
                    <a:bodyPr/>
                    <a:lstStyle/>
                    <a:p>
                      <a:pPr algn="l" fontAlgn="b"/>
                      <a:r>
                        <a:rPr lang="en-AU" sz="1200" u="none" strike="noStrike">
                          <a:effectLst/>
                        </a:rPr>
                        <a:t>Cost/Benefit</a:t>
                      </a:r>
                      <a:endParaRPr lang="en-AU" sz="1200" b="0" i="0" u="none" strike="noStrike">
                        <a:effectLst/>
                        <a:latin typeface="Arial"/>
                      </a:endParaRPr>
                    </a:p>
                  </a:txBody>
                  <a:tcPr marL="0" marR="0" marT="0" marB="0" anchor="b"/>
                </a:tc>
                <a:tc>
                  <a:txBody>
                    <a:bodyPr/>
                    <a:lstStyle/>
                    <a:p>
                      <a:pPr algn="l" fontAlgn="b"/>
                      <a:r>
                        <a:rPr lang="en-AU" sz="1000" b="0" i="0" u="none" strike="noStrike" dirty="0" smtClean="0">
                          <a:effectLst/>
                          <a:latin typeface="+mn-lt"/>
                        </a:rPr>
                        <a:t>Economies of scale issue for</a:t>
                      </a:r>
                      <a:r>
                        <a:rPr lang="en-AU" sz="1000" b="0" i="0" u="none" strike="noStrike" baseline="0" dirty="0" smtClean="0">
                          <a:effectLst/>
                          <a:latin typeface="+mn-lt"/>
                        </a:rPr>
                        <a:t> </a:t>
                      </a:r>
                      <a:r>
                        <a:rPr lang="en-AU" sz="1000" b="0" i="0" u="none" strike="noStrike" baseline="0" dirty="0" err="1" smtClean="0">
                          <a:effectLst/>
                          <a:latin typeface="+mn-lt"/>
                        </a:rPr>
                        <a:t>MgO</a:t>
                      </a:r>
                      <a:r>
                        <a:rPr lang="en-AU" sz="1000" b="0" i="0" u="none" strike="noStrike" baseline="0" dirty="0" smtClean="0">
                          <a:effectLst/>
                          <a:latin typeface="+mn-lt"/>
                        </a:rPr>
                        <a:t> to overcome</a:t>
                      </a:r>
                      <a:endParaRPr lang="en-AU" sz="1000" b="0" i="0" u="none" strike="noStrike" dirty="0">
                        <a:effectLst/>
                        <a:latin typeface="+mn-lt"/>
                      </a:endParaRPr>
                    </a:p>
                  </a:txBody>
                  <a:tcPr marL="0" marR="0" marT="0" marB="0" anchor="b"/>
                </a:tc>
                <a:tc>
                  <a:txBody>
                    <a:bodyPr/>
                    <a:lstStyle/>
                    <a:p>
                      <a:pPr algn="l" fontAlgn="b"/>
                      <a:endParaRPr lang="en-AU" sz="1000" b="0" i="0" u="none" strike="noStrike" dirty="0">
                        <a:effectLst/>
                        <a:latin typeface="+mn-lt"/>
                      </a:endParaRPr>
                    </a:p>
                  </a:txBody>
                  <a:tcPr marL="0" marR="0" marT="0" marB="0" anchor="b"/>
                </a:tc>
              </a:tr>
              <a:tr h="172956">
                <a:tc>
                  <a:txBody>
                    <a:bodyPr/>
                    <a:lstStyle/>
                    <a:p>
                      <a:pPr algn="l" fontAlgn="b"/>
                      <a:r>
                        <a:rPr lang="en-AU" sz="1200" u="none" strike="noStrike">
                          <a:effectLst/>
                        </a:rPr>
                        <a:t>Use of Wastes? or Allow Use of Wastes?</a:t>
                      </a:r>
                      <a:endParaRPr lang="en-AU" sz="1200" b="0" i="0" u="none" strike="noStrike">
                        <a:effectLst/>
                        <a:latin typeface="Arial"/>
                      </a:endParaRPr>
                    </a:p>
                  </a:txBody>
                  <a:tcPr marL="0" marR="0" marT="0" marB="0" anchor="b"/>
                </a:tc>
                <a:tc>
                  <a:txBody>
                    <a:bodyPr/>
                    <a:lstStyle/>
                    <a:p>
                      <a:pPr algn="l" fontAlgn="b"/>
                      <a:r>
                        <a:rPr lang="en-AU" sz="1000" b="0" i="0" u="none" strike="noStrike" dirty="0" smtClean="0">
                          <a:effectLst/>
                          <a:latin typeface="+mn-lt"/>
                        </a:rPr>
                        <a:t>A vast</a:t>
                      </a:r>
                      <a:r>
                        <a:rPr lang="en-AU" sz="1000" b="0" i="0" u="none" strike="noStrike" baseline="0" dirty="0" smtClean="0">
                          <a:effectLst/>
                          <a:latin typeface="+mn-lt"/>
                        </a:rPr>
                        <a:t> array of wastes can be incorporated</a:t>
                      </a:r>
                      <a:endParaRPr lang="en-AU" sz="1000" b="0" i="0" u="none" strike="noStrike" dirty="0">
                        <a:effectLst/>
                        <a:latin typeface="+mn-lt"/>
                      </a:endParaRPr>
                    </a:p>
                  </a:txBody>
                  <a:tcPr marL="0" marR="0" marT="0" marB="0" anchor="b"/>
                </a:tc>
                <a:tc>
                  <a:txBody>
                    <a:bodyPr/>
                    <a:lstStyle/>
                    <a:p>
                      <a:pPr algn="l" fontAlgn="b"/>
                      <a:endParaRPr lang="en-AU" sz="1000" b="0" i="0" u="none" strike="noStrike" dirty="0">
                        <a:effectLst/>
                        <a:latin typeface="+mn-lt"/>
                      </a:endParaRPr>
                    </a:p>
                  </a:txBody>
                  <a:tcPr marL="0" marR="0" marT="0" marB="0" anchor="b"/>
                </a:tc>
              </a:tr>
              <a:tr h="172956">
                <a:tc>
                  <a:txBody>
                    <a:bodyPr/>
                    <a:lstStyle/>
                    <a:p>
                      <a:pPr algn="l" fontAlgn="b"/>
                      <a:r>
                        <a:rPr lang="en-AU" sz="1200" u="none" strike="noStrike" dirty="0">
                          <a:effectLst/>
                        </a:rPr>
                        <a:t>Performance</a:t>
                      </a:r>
                      <a:endParaRPr lang="en-AU" sz="1200" b="0" i="0" u="none" strike="noStrike" dirty="0">
                        <a:effectLst/>
                        <a:latin typeface="Arial"/>
                      </a:endParaRPr>
                    </a:p>
                  </a:txBody>
                  <a:tcPr marL="0" marR="0" marT="0" marB="0" anchor="b"/>
                </a:tc>
                <a:tc>
                  <a:txBody>
                    <a:bodyPr/>
                    <a:lstStyle/>
                    <a:p>
                      <a:pPr algn="l" fontAlgn="b"/>
                      <a:endParaRPr lang="en-AU" sz="1000" b="0" i="0" u="none" strike="noStrike" dirty="0">
                        <a:effectLst/>
                        <a:latin typeface="+mn-lt"/>
                      </a:endParaRPr>
                    </a:p>
                  </a:txBody>
                  <a:tcPr marL="0" marR="0" marT="0" marB="0" anchor="b"/>
                </a:tc>
                <a:tc>
                  <a:txBody>
                    <a:bodyPr/>
                    <a:lstStyle/>
                    <a:p>
                      <a:pPr algn="l" fontAlgn="b"/>
                      <a:endParaRPr lang="en-AU" sz="1000" b="0" i="0" u="none" strike="noStrike" dirty="0">
                        <a:effectLst/>
                        <a:latin typeface="+mn-lt"/>
                      </a:endParaRPr>
                    </a:p>
                  </a:txBody>
                  <a:tcPr marL="0" marR="0" marT="0" marB="0" anchor="b"/>
                </a:tc>
              </a:tr>
              <a:tr h="172956">
                <a:tc>
                  <a:txBody>
                    <a:bodyPr/>
                    <a:lstStyle/>
                    <a:p>
                      <a:pPr algn="l" fontAlgn="b"/>
                      <a:r>
                        <a:rPr lang="en-AU" sz="1200" u="none" strike="noStrike" dirty="0" smtClean="0">
                          <a:effectLst/>
                        </a:rPr>
                        <a:t>      Engineering</a:t>
                      </a:r>
                      <a:endParaRPr lang="en-AU" sz="1200" b="0" i="0" u="none" strike="noStrike" dirty="0">
                        <a:effectLst/>
                        <a:latin typeface="Arial"/>
                      </a:endParaRPr>
                    </a:p>
                  </a:txBody>
                  <a:tcPr marL="0" marR="0" marT="0" marB="0" anchor="b"/>
                </a:tc>
                <a:tc>
                  <a:txBody>
                    <a:bodyPr/>
                    <a:lstStyle/>
                    <a:p>
                      <a:pPr algn="l" fontAlgn="b"/>
                      <a:r>
                        <a:rPr lang="en-AU" sz="1000" b="0" i="0" u="none" strike="noStrike" dirty="0" smtClean="0">
                          <a:effectLst/>
                          <a:latin typeface="+mn-lt"/>
                        </a:rPr>
                        <a:t>Excellent </a:t>
                      </a:r>
                      <a:endParaRPr lang="en-AU" sz="1000" b="0" i="0" u="none" strike="noStrike" dirty="0">
                        <a:effectLst/>
                        <a:latin typeface="+mn-lt"/>
                      </a:endParaRPr>
                    </a:p>
                  </a:txBody>
                  <a:tcPr marL="0" marR="0" marT="0" marB="0" anchor="b"/>
                </a:tc>
                <a:tc>
                  <a:txBody>
                    <a:bodyPr/>
                    <a:lstStyle/>
                    <a:p>
                      <a:pPr algn="l" fontAlgn="b"/>
                      <a:r>
                        <a:rPr lang="en-AU" sz="1000" b="0" i="0" u="none" strike="noStrike" dirty="0" smtClean="0">
                          <a:effectLst/>
                          <a:latin typeface="+mn-lt"/>
                        </a:rPr>
                        <a:t>Need</a:t>
                      </a:r>
                      <a:r>
                        <a:rPr lang="en-AU" sz="1000" b="0" i="0" u="none" strike="noStrike" baseline="0" dirty="0" smtClean="0">
                          <a:effectLst/>
                          <a:latin typeface="+mn-lt"/>
                        </a:rPr>
                        <a:t> to be handled gently in the first few days</a:t>
                      </a:r>
                      <a:endParaRPr lang="en-AU" sz="1000" b="0" i="0" u="none" strike="noStrike" dirty="0">
                        <a:effectLst/>
                        <a:latin typeface="+mn-lt"/>
                      </a:endParaRPr>
                    </a:p>
                  </a:txBody>
                  <a:tcPr marL="0" marR="0" marT="0" marB="0" anchor="b"/>
                </a:tc>
              </a:tr>
              <a:tr h="172956">
                <a:tc>
                  <a:txBody>
                    <a:bodyPr/>
                    <a:lstStyle/>
                    <a:p>
                      <a:pPr algn="l" fontAlgn="b"/>
                      <a:r>
                        <a:rPr lang="en-AU" sz="1200" u="none" strike="noStrike" dirty="0" smtClean="0">
                          <a:effectLst/>
                        </a:rPr>
                        <a:t>      Thermal</a:t>
                      </a:r>
                      <a:endParaRPr lang="en-AU" sz="1200" b="0" i="0" u="none" strike="noStrike" dirty="0">
                        <a:effectLst/>
                        <a:latin typeface="Arial"/>
                      </a:endParaRPr>
                    </a:p>
                  </a:txBody>
                  <a:tcPr marL="0" marR="0" marT="0" marB="0" anchor="b"/>
                </a:tc>
                <a:tc>
                  <a:txBody>
                    <a:bodyPr/>
                    <a:lstStyle/>
                    <a:p>
                      <a:pPr algn="l" fontAlgn="b"/>
                      <a:r>
                        <a:rPr lang="en-AU" sz="1000" b="0" i="0" u="none" strike="noStrike" dirty="0" smtClean="0">
                          <a:effectLst/>
                          <a:latin typeface="+mn-lt"/>
                        </a:rPr>
                        <a:t>Engineered</a:t>
                      </a:r>
                      <a:r>
                        <a:rPr lang="en-AU" sz="1000" b="0" i="0" u="none" strike="noStrike" baseline="0" dirty="0" smtClean="0">
                          <a:effectLst/>
                          <a:latin typeface="+mn-lt"/>
                        </a:rPr>
                        <a:t> thermal capacity and conductivity.</a:t>
                      </a:r>
                      <a:endParaRPr lang="en-AU" sz="1000" b="0" i="0" u="none" strike="noStrike" dirty="0">
                        <a:effectLst/>
                        <a:latin typeface="+mn-lt"/>
                      </a:endParaRPr>
                    </a:p>
                  </a:txBody>
                  <a:tcPr marL="0" marR="0" marT="0" marB="0" anchor="b"/>
                </a:tc>
                <a:tc>
                  <a:txBody>
                    <a:bodyPr/>
                    <a:lstStyle/>
                    <a:p>
                      <a:pPr algn="l" fontAlgn="b"/>
                      <a:endParaRPr lang="en-AU" sz="1000" b="0" i="0" u="none" strike="noStrike" dirty="0">
                        <a:effectLst/>
                        <a:latin typeface="+mn-lt"/>
                      </a:endParaRPr>
                    </a:p>
                  </a:txBody>
                  <a:tcPr marL="0" marR="0" marT="0" marB="0" anchor="b"/>
                </a:tc>
              </a:tr>
              <a:tr h="172956">
                <a:tc>
                  <a:txBody>
                    <a:bodyPr/>
                    <a:lstStyle/>
                    <a:p>
                      <a:pPr algn="l" fontAlgn="b"/>
                      <a:r>
                        <a:rPr lang="en-AU" sz="1200" u="none" strike="noStrike" dirty="0" smtClean="0">
                          <a:effectLst/>
                        </a:rPr>
                        <a:t>      Architectural</a:t>
                      </a:r>
                      <a:endParaRPr lang="en-AU" sz="1200" b="0" i="0" u="none" strike="noStrike" dirty="0">
                        <a:effectLst/>
                        <a:latin typeface="Arial"/>
                      </a:endParaRPr>
                    </a:p>
                  </a:txBody>
                  <a:tcPr marL="0" marR="0" marT="0" marB="0" anchor="b"/>
                </a:tc>
                <a:tc>
                  <a:txBody>
                    <a:bodyPr/>
                    <a:lstStyle/>
                    <a:p>
                      <a:pPr algn="l" fontAlgn="b"/>
                      <a:endParaRPr lang="en-AU" sz="1000" b="0" i="0" u="none" strike="noStrike" dirty="0">
                        <a:effectLst/>
                        <a:latin typeface="+mn-lt"/>
                      </a:endParaRPr>
                    </a:p>
                  </a:txBody>
                  <a:tcPr marL="0" marR="0" marT="0" marB="0" anchor="b"/>
                </a:tc>
                <a:tc>
                  <a:txBody>
                    <a:bodyPr/>
                    <a:lstStyle/>
                    <a:p>
                      <a:pPr algn="l" fontAlgn="b"/>
                      <a:endParaRPr lang="en-AU" sz="1000" b="0" i="0" u="none" strike="noStrike" dirty="0">
                        <a:effectLst/>
                        <a:latin typeface="+mn-lt"/>
                      </a:endParaRPr>
                    </a:p>
                  </a:txBody>
                  <a:tcPr marL="0" marR="0" marT="0" marB="0" anchor="b"/>
                </a:tc>
              </a:tr>
              <a:tr h="172956">
                <a:tc>
                  <a:txBody>
                    <a:bodyPr/>
                    <a:lstStyle/>
                    <a:p>
                      <a:pPr algn="l" fontAlgn="b"/>
                      <a:r>
                        <a:rPr lang="en-AU" sz="1200" u="none" strike="noStrike" dirty="0">
                          <a:effectLst/>
                        </a:rPr>
                        <a:t>Safety</a:t>
                      </a:r>
                      <a:endParaRPr lang="en-AU" sz="1200" b="0" i="0" u="none" strike="noStrike" dirty="0">
                        <a:effectLst/>
                        <a:latin typeface="Arial"/>
                      </a:endParaRPr>
                    </a:p>
                  </a:txBody>
                  <a:tcPr marL="0" marR="0" marT="0" marB="0" anchor="b"/>
                </a:tc>
                <a:tc>
                  <a:txBody>
                    <a:bodyPr/>
                    <a:lstStyle/>
                    <a:p>
                      <a:pPr algn="l" fontAlgn="b"/>
                      <a:endParaRPr lang="en-AU" sz="1000" b="0" i="0" u="none" strike="noStrike" dirty="0">
                        <a:effectLst/>
                        <a:latin typeface="+mn-lt"/>
                      </a:endParaRPr>
                    </a:p>
                  </a:txBody>
                  <a:tcPr marL="0" marR="0" marT="0" marB="0" anchor="b"/>
                </a:tc>
                <a:tc>
                  <a:txBody>
                    <a:bodyPr/>
                    <a:lstStyle/>
                    <a:p>
                      <a:pPr algn="l" fontAlgn="b"/>
                      <a:endParaRPr lang="en-AU" sz="1000" b="0" i="0" u="none" strike="noStrike" dirty="0">
                        <a:effectLst/>
                        <a:latin typeface="+mn-lt"/>
                      </a:endParaRPr>
                    </a:p>
                  </a:txBody>
                  <a:tcPr marL="0" marR="0" marT="0" marB="0" anchor="b"/>
                </a:tc>
              </a:tr>
              <a:tr h="172956">
                <a:tc>
                  <a:txBody>
                    <a:bodyPr/>
                    <a:lstStyle/>
                    <a:p>
                      <a:pPr algn="l" fontAlgn="b"/>
                      <a:r>
                        <a:rPr lang="en-AU" sz="1200" b="0" i="0" u="none" strike="noStrike" dirty="0" smtClean="0">
                          <a:effectLst/>
                          <a:latin typeface="+mn-lt"/>
                        </a:rPr>
                        <a:t>Audience 1</a:t>
                      </a:r>
                      <a:endParaRPr lang="en-AU" sz="1200" b="0" i="0" u="none" strike="noStrike" dirty="0">
                        <a:effectLst/>
                        <a:latin typeface="+mn-lt"/>
                      </a:endParaRPr>
                    </a:p>
                  </a:txBody>
                  <a:tcPr marL="0" marR="0" marT="0" marB="0" anchor="b"/>
                </a:tc>
                <a:tc>
                  <a:txBody>
                    <a:bodyPr/>
                    <a:lstStyle/>
                    <a:p>
                      <a:pPr algn="l" fontAlgn="b"/>
                      <a:endParaRPr lang="en-AU" sz="1000" b="0" i="0" u="none" strike="noStrike" dirty="0">
                        <a:effectLst/>
                        <a:latin typeface="+mn-lt"/>
                      </a:endParaRPr>
                    </a:p>
                  </a:txBody>
                  <a:tcPr marL="0" marR="0" marT="0" marB="0" anchor="b"/>
                </a:tc>
                <a:tc>
                  <a:txBody>
                    <a:bodyPr/>
                    <a:lstStyle/>
                    <a:p>
                      <a:pPr algn="l" fontAlgn="b"/>
                      <a:endParaRPr lang="en-AU" sz="1000" b="0" i="0" u="none" strike="noStrike" dirty="0">
                        <a:effectLst/>
                        <a:latin typeface="+mn-lt"/>
                      </a:endParaRPr>
                    </a:p>
                  </a:txBody>
                  <a:tcPr marL="0" marR="0" marT="0" marB="0" anchor="b"/>
                </a:tc>
              </a:tr>
              <a:tr h="172956">
                <a:tc>
                  <a:txBody>
                    <a:bodyPr/>
                    <a:lstStyle/>
                    <a:p>
                      <a:pPr algn="l" fontAlgn="b"/>
                      <a:r>
                        <a:rPr lang="en-AU" sz="1200" b="0" i="0" u="none" strike="noStrike" dirty="0" smtClean="0">
                          <a:effectLst/>
                          <a:latin typeface="+mn-lt"/>
                        </a:rPr>
                        <a:t>Audience 2</a:t>
                      </a:r>
                      <a:endParaRPr lang="en-AU" sz="1200" b="0" i="0" u="none" strike="noStrike" dirty="0">
                        <a:effectLst/>
                        <a:latin typeface="+mn-lt"/>
                      </a:endParaRPr>
                    </a:p>
                  </a:txBody>
                  <a:tcPr marL="0" marR="0" marT="0" marB="0" anchor="b"/>
                </a:tc>
                <a:tc>
                  <a:txBody>
                    <a:bodyPr/>
                    <a:lstStyle/>
                    <a:p>
                      <a:pPr algn="l" fontAlgn="b"/>
                      <a:endParaRPr lang="en-AU" sz="1000" b="0" i="0" u="none" strike="noStrike" dirty="0">
                        <a:effectLst/>
                        <a:latin typeface="+mn-lt"/>
                      </a:endParaRPr>
                    </a:p>
                  </a:txBody>
                  <a:tcPr marL="0" marR="0" marT="0" marB="0" anchor="b"/>
                </a:tc>
                <a:tc>
                  <a:txBody>
                    <a:bodyPr/>
                    <a:lstStyle/>
                    <a:p>
                      <a:pPr algn="l" fontAlgn="b"/>
                      <a:endParaRPr lang="en-AU" sz="1000" b="0" i="0" u="none" strike="noStrike" dirty="0">
                        <a:effectLst/>
                        <a:latin typeface="+mn-lt"/>
                      </a:endParaRPr>
                    </a:p>
                  </a:txBody>
                  <a:tcPr marL="0" marR="0" marT="0" marB="0" anchor="b"/>
                </a:tc>
              </a:tr>
            </a:tbl>
          </a:graphicData>
        </a:graphic>
      </p:graphicFrame>
      <p:sp>
        <p:nvSpPr>
          <p:cNvPr id="12" name="TextBox 11"/>
          <p:cNvSpPr txBox="1"/>
          <p:nvPr/>
        </p:nvSpPr>
        <p:spPr>
          <a:xfrm>
            <a:off x="2226732" y="3012299"/>
            <a:ext cx="4809067" cy="646331"/>
          </a:xfrm>
          <a:prstGeom prst="rect">
            <a:avLst/>
          </a:prstGeom>
          <a:noFill/>
        </p:spPr>
        <p:txBody>
          <a:bodyPr wrap="square" rtlCol="0">
            <a:spAutoFit/>
          </a:bodyPr>
          <a:lstStyle/>
          <a:p>
            <a:r>
              <a:rPr lang="en-AU" sz="1200" dirty="0" smtClean="0"/>
              <a:t>Left: Recent Eco-Cement blocks made, transported and erected in a week. Laying and Eco-Cement floor. Eco-Cement mortar &amp; Eco-cement mud bricks. Right: Eco-Cement </a:t>
            </a:r>
            <a:r>
              <a:rPr lang="en-AU" sz="1200" dirty="0" err="1" smtClean="0"/>
              <a:t>permeacocretes</a:t>
            </a:r>
            <a:r>
              <a:rPr lang="en-AU" sz="1200" dirty="0" smtClean="0"/>
              <a:t> and foamed concretes</a:t>
            </a:r>
            <a:endParaRPr lang="en-AU" sz="1200" dirty="0"/>
          </a:p>
        </p:txBody>
      </p:sp>
      <p:sp>
        <p:nvSpPr>
          <p:cNvPr id="13" name="TextBox 12"/>
          <p:cNvSpPr txBox="1"/>
          <p:nvPr/>
        </p:nvSpPr>
        <p:spPr>
          <a:xfrm>
            <a:off x="2226732" y="692878"/>
            <a:ext cx="4478867" cy="2308324"/>
          </a:xfrm>
          <a:prstGeom prst="rect">
            <a:avLst/>
          </a:prstGeom>
          <a:noFill/>
        </p:spPr>
        <p:txBody>
          <a:bodyPr wrap="square" rtlCol="0">
            <a:spAutoFit/>
          </a:bodyPr>
          <a:lstStyle/>
          <a:p>
            <a:r>
              <a:rPr lang="en-AU" sz="1200" dirty="0" smtClean="0"/>
              <a:t>Eco-Cements are blends of one or more hydraulic cements and relatively high proportions of reactive magnesia with or without </a:t>
            </a:r>
            <a:r>
              <a:rPr lang="en-AU" sz="1200" dirty="0" err="1" smtClean="0"/>
              <a:t>pozzolans</a:t>
            </a:r>
            <a:r>
              <a:rPr lang="en-AU" sz="1200" dirty="0" smtClean="0"/>
              <a:t> and supplementary cementitious additions. They will only carbonate in gas permeable substrates forming strong fibrous minerals. Water vapour and CO2 must be available  for carbonation to ensue.</a:t>
            </a:r>
          </a:p>
          <a:p>
            <a:endParaRPr lang="en-AU" sz="1200" dirty="0" smtClean="0"/>
          </a:p>
          <a:p>
            <a:r>
              <a:rPr lang="en-AU" sz="1200" dirty="0" smtClean="0"/>
              <a:t>Eco-Cements can be used in a wide range of products from foamed concretes to bricks, blocks and pavers, mortars renders, grouts and pervious concretes such as our own </a:t>
            </a:r>
            <a:r>
              <a:rPr lang="en-AU" sz="1200" dirty="0" err="1" smtClean="0"/>
              <a:t>permeacocrete</a:t>
            </a:r>
            <a:r>
              <a:rPr lang="en-AU" sz="1200" dirty="0" smtClean="0"/>
              <a:t>. Somewhere in the vicinity of the Pareto proportion (80%) of conventional concretes could be replaced by Eco-Cement.</a:t>
            </a:r>
            <a:endParaRPr lang="en-AU" sz="1200" dirty="0"/>
          </a:p>
        </p:txBody>
      </p:sp>
    </p:spTree>
    <p:extLst>
      <p:ext uri="{BB962C8B-B14F-4D97-AF65-F5344CB8AC3E}">
        <p14:creationId xmlns:p14="http://schemas.microsoft.com/office/powerpoint/2010/main" val="228292606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800" dirty="0" smtClean="0"/>
              <a:t>Forced Carbonation ~ Optimisation</a:t>
            </a:r>
            <a:endParaRPr lang="en-AU" sz="2800" dirty="0"/>
          </a:p>
        </p:txBody>
      </p:sp>
      <p:graphicFrame>
        <p:nvGraphicFramePr>
          <p:cNvPr id="6" name="Table 5"/>
          <p:cNvGraphicFramePr>
            <a:graphicFrameLocks noGrp="1"/>
          </p:cNvGraphicFramePr>
          <p:nvPr>
            <p:extLst>
              <p:ext uri="{D42A27DB-BD31-4B8C-83A1-F6EECF244321}">
                <p14:modId xmlns:p14="http://schemas.microsoft.com/office/powerpoint/2010/main" val="351206860"/>
              </p:ext>
            </p:extLst>
          </p:nvPr>
        </p:nvGraphicFramePr>
        <p:xfrm>
          <a:off x="735161" y="658907"/>
          <a:ext cx="7678793" cy="4396548"/>
        </p:xfrm>
        <a:graphic>
          <a:graphicData uri="http://schemas.openxmlformats.org/drawingml/2006/table">
            <a:tbl>
              <a:tblPr firstRow="1">
                <a:tableStyleId>{5C22544A-7EE6-4342-B048-85BDC9FD1C3A}</a:tableStyleId>
              </a:tblPr>
              <a:tblGrid>
                <a:gridCol w="1879601"/>
                <a:gridCol w="2599266"/>
                <a:gridCol w="3199926"/>
              </a:tblGrid>
              <a:tr h="632959">
                <a:tc>
                  <a:txBody>
                    <a:bodyPr/>
                    <a:lstStyle/>
                    <a:p>
                      <a:pPr algn="l">
                        <a:spcAft>
                          <a:spcPts val="0"/>
                        </a:spcAft>
                      </a:pPr>
                      <a:endParaRPr lang="en-AU" sz="1400" b="1" dirty="0">
                        <a:effectLst/>
                        <a:latin typeface="+mn-lt"/>
                        <a:ea typeface="Times New Roman"/>
                        <a:cs typeface="Times New Roman"/>
                      </a:endParaRPr>
                    </a:p>
                  </a:txBody>
                  <a:tcPr marL="65594" marR="65594" marT="0" marB="0" anchor="ctr"/>
                </a:tc>
                <a:tc>
                  <a:txBody>
                    <a:bodyPr/>
                    <a:lstStyle/>
                    <a:p>
                      <a:pPr algn="l">
                        <a:spcAft>
                          <a:spcPts val="0"/>
                        </a:spcAft>
                      </a:pPr>
                      <a:r>
                        <a:rPr lang="en-AU" sz="1400" b="1" dirty="0" smtClean="0">
                          <a:effectLst/>
                          <a:latin typeface="+mn-lt"/>
                          <a:ea typeface="Times New Roman"/>
                          <a:cs typeface="Times New Roman"/>
                        </a:rPr>
                        <a:t>Forced Carbonation (Cambridge)</a:t>
                      </a:r>
                      <a:endParaRPr lang="en-AU" sz="1400" b="1" dirty="0">
                        <a:effectLst/>
                        <a:latin typeface="+mn-lt"/>
                        <a:ea typeface="Times New Roman"/>
                        <a:cs typeface="Times New Roman"/>
                      </a:endParaRPr>
                    </a:p>
                  </a:txBody>
                  <a:tcPr marL="65594" marR="65594" marT="0" marB="0" anchor="ctr"/>
                </a:tc>
                <a:tc>
                  <a:txBody>
                    <a:bodyPr/>
                    <a:lstStyle/>
                    <a:p>
                      <a:pPr algn="l">
                        <a:spcAft>
                          <a:spcPts val="0"/>
                        </a:spcAft>
                      </a:pPr>
                      <a:r>
                        <a:rPr lang="en-AU" sz="1400" b="1" dirty="0" smtClean="0">
                          <a:effectLst/>
                          <a:latin typeface="+mn-lt"/>
                          <a:ea typeface="Times New Roman"/>
                          <a:cs typeface="Times New Roman"/>
                        </a:rPr>
                        <a:t>Kinetic Optimisation (TecEco)</a:t>
                      </a:r>
                      <a:endParaRPr lang="en-AU" sz="1400" b="1" dirty="0">
                        <a:effectLst/>
                        <a:latin typeface="+mn-lt"/>
                        <a:ea typeface="Times New Roman"/>
                        <a:cs typeface="Times New Roman"/>
                      </a:endParaRPr>
                    </a:p>
                  </a:txBody>
                  <a:tcPr marL="65594" marR="65594" marT="0" marB="0" anchor="ctr"/>
                </a:tc>
              </a:tr>
              <a:tr h="501794">
                <a:tc>
                  <a:txBody>
                    <a:bodyPr/>
                    <a:lstStyle/>
                    <a:p>
                      <a:pPr algn="l">
                        <a:spcAft>
                          <a:spcPts val="0"/>
                        </a:spcAft>
                      </a:pPr>
                      <a:r>
                        <a:rPr lang="en-AU" sz="1100" dirty="0" smtClean="0">
                          <a:effectLst/>
                          <a:latin typeface="+mn-lt"/>
                          <a:ea typeface="Times New Roman"/>
                          <a:cs typeface="Times New Roman"/>
                        </a:rPr>
                        <a:t>Steps</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Multistep</a:t>
                      </a:r>
                      <a:r>
                        <a:rPr lang="en-AU" sz="1100" baseline="0" dirty="0" smtClean="0">
                          <a:effectLst/>
                          <a:latin typeface="+mn-lt"/>
                          <a:ea typeface="Times New Roman"/>
                          <a:cs typeface="Times New Roman"/>
                        </a:rPr>
                        <a:t> process</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Less steps = lower costs</a:t>
                      </a:r>
                      <a:endParaRPr lang="en-AU" sz="1100" dirty="0">
                        <a:effectLst/>
                        <a:latin typeface="+mn-lt"/>
                        <a:ea typeface="Times New Roman"/>
                        <a:cs typeface="Times New Roman"/>
                      </a:endParaRPr>
                    </a:p>
                  </a:txBody>
                  <a:tcPr marL="65594" marR="65594" marT="0" marB="0" anchor="ctr"/>
                </a:tc>
              </a:tr>
              <a:tr h="463924">
                <a:tc>
                  <a:txBody>
                    <a:bodyPr/>
                    <a:lstStyle/>
                    <a:p>
                      <a:pPr algn="l">
                        <a:spcAft>
                          <a:spcPts val="0"/>
                        </a:spcAft>
                      </a:pPr>
                      <a:r>
                        <a:rPr lang="en-AU" sz="1100" dirty="0" smtClean="0">
                          <a:effectLst/>
                          <a:latin typeface="+mn-lt"/>
                          <a:ea typeface="Times New Roman"/>
                          <a:cs typeface="Times New Roman"/>
                        </a:rPr>
                        <a:t>Rate</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Variable</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Varying on weather conditions (wet dry</a:t>
                      </a:r>
                      <a:r>
                        <a:rPr lang="en-AU" sz="1100" baseline="0" dirty="0" smtClean="0">
                          <a:effectLst/>
                          <a:latin typeface="+mn-lt"/>
                          <a:ea typeface="Times New Roman"/>
                          <a:cs typeface="Times New Roman"/>
                        </a:rPr>
                        <a:t> best and gas permeability)</a:t>
                      </a:r>
                      <a:endParaRPr lang="en-AU" sz="1100" dirty="0">
                        <a:effectLst/>
                        <a:latin typeface="+mn-lt"/>
                        <a:ea typeface="Times New Roman"/>
                        <a:cs typeface="Times New Roman"/>
                      </a:endParaRPr>
                    </a:p>
                  </a:txBody>
                  <a:tcPr marL="65594" marR="65594" marT="0" marB="0" anchor="ctr"/>
                </a:tc>
              </a:tr>
              <a:tr h="388181">
                <a:tc>
                  <a:txBody>
                    <a:bodyPr/>
                    <a:lstStyle/>
                    <a:p>
                      <a:pPr algn="l">
                        <a:spcAft>
                          <a:spcPts val="0"/>
                        </a:spcAft>
                      </a:pPr>
                      <a:r>
                        <a:rPr lang="en-AU" sz="1100" dirty="0" smtClean="0">
                          <a:effectLst/>
                          <a:latin typeface="+mn-lt"/>
                          <a:ea typeface="Times New Roman"/>
                          <a:cs typeface="Times New Roman"/>
                        </a:rPr>
                        <a:t>% Carbonation</a:t>
                      </a:r>
                      <a:r>
                        <a:rPr lang="en-AU" sz="1100" baseline="0" dirty="0" smtClean="0">
                          <a:effectLst/>
                          <a:latin typeface="+mn-lt"/>
                          <a:ea typeface="Times New Roman"/>
                          <a:cs typeface="Times New Roman"/>
                        </a:rPr>
                        <a:t> in 6 months</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70% (reported, could be more</a:t>
                      </a:r>
                      <a:r>
                        <a:rPr lang="en-AU" sz="1100" baseline="0" dirty="0" smtClean="0">
                          <a:effectLst/>
                          <a:latin typeface="+mn-lt"/>
                          <a:ea typeface="Times New Roman"/>
                          <a:cs typeface="Times New Roman"/>
                        </a:rPr>
                        <a:t> if permeable)</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100%</a:t>
                      </a:r>
                      <a:endParaRPr lang="en-AU" sz="1100" dirty="0">
                        <a:effectLst/>
                        <a:latin typeface="+mn-lt"/>
                        <a:ea typeface="Times New Roman"/>
                        <a:cs typeface="Times New Roman"/>
                      </a:endParaRPr>
                    </a:p>
                  </a:txBody>
                  <a:tcPr marL="65594" marR="65594" marT="0" marB="0" anchor="ctr"/>
                </a:tc>
              </a:tr>
              <a:tr h="62487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100" dirty="0" smtClean="0">
                          <a:effectLst/>
                          <a:latin typeface="+mn-lt"/>
                          <a:ea typeface="Times New Roman"/>
                          <a:cs typeface="Times New Roman"/>
                        </a:rPr>
                        <a:t>Ease</a:t>
                      </a:r>
                      <a:r>
                        <a:rPr lang="en-AU" sz="1100" baseline="0" dirty="0" smtClean="0">
                          <a:effectLst/>
                          <a:latin typeface="+mn-lt"/>
                          <a:ea typeface="Times New Roman"/>
                          <a:cs typeface="Times New Roman"/>
                        </a:rPr>
                        <a:t> of general implementation</a:t>
                      </a:r>
                      <a:endParaRPr lang="en-AU" sz="1100" dirty="0" smtClean="0">
                        <a:effectLst/>
                        <a:latin typeface="+mn-lt"/>
                        <a:ea typeface="Times New Roman"/>
                        <a:cs typeface="Times New Roman"/>
                      </a:endParaRPr>
                    </a:p>
                  </a:txBody>
                  <a:tcPr marL="65594" marR="65594"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100" dirty="0" smtClean="0">
                          <a:effectLst/>
                          <a:latin typeface="+mn-lt"/>
                          <a:ea typeface="Times New Roman"/>
                          <a:cs typeface="Times New Roman"/>
                        </a:rPr>
                        <a:t>Require</a:t>
                      </a:r>
                      <a:r>
                        <a:rPr lang="en-AU" sz="1100" baseline="0" dirty="0" smtClean="0">
                          <a:effectLst/>
                          <a:latin typeface="+mn-lt"/>
                          <a:ea typeface="Times New Roman"/>
                          <a:cs typeface="Times New Roman"/>
                        </a:rPr>
                        <a:t> point sources CO</a:t>
                      </a:r>
                      <a:r>
                        <a:rPr lang="en-AU" sz="1100" baseline="-25000" dirty="0" smtClean="0">
                          <a:effectLst/>
                          <a:latin typeface="+mn-lt"/>
                          <a:ea typeface="Times New Roman"/>
                          <a:cs typeface="Times New Roman"/>
                        </a:rPr>
                        <a:t>2</a:t>
                      </a:r>
                    </a:p>
                  </a:txBody>
                  <a:tcPr marL="65594" marR="65594" marT="0" marB="0" anchor="ctr"/>
                </a:tc>
                <a:tc>
                  <a:txBody>
                    <a:bodyPr/>
                    <a:lstStyle/>
                    <a:p>
                      <a:pPr algn="l">
                        <a:spcAft>
                          <a:spcPts val="0"/>
                        </a:spcAft>
                      </a:pPr>
                      <a:r>
                        <a:rPr lang="en-AU" sz="1100" dirty="0" smtClean="0">
                          <a:effectLst/>
                          <a:latin typeface="+mn-lt"/>
                          <a:ea typeface="Times New Roman"/>
                          <a:cs typeface="Times New Roman"/>
                        </a:rPr>
                        <a:t>Can be implemented very quickly</a:t>
                      </a:r>
                      <a:endParaRPr lang="en-AU" sz="1100" dirty="0">
                        <a:effectLst/>
                        <a:latin typeface="+mn-lt"/>
                        <a:ea typeface="Times New Roman"/>
                        <a:cs typeface="Times New Roman"/>
                      </a:endParaRPr>
                    </a:p>
                  </a:txBody>
                  <a:tcPr marL="65594" marR="65594" marT="0" marB="0" anchor="ctr"/>
                </a:tc>
              </a:tr>
              <a:tr h="374926">
                <a:tc>
                  <a:txBody>
                    <a:bodyPr/>
                    <a:lstStyle/>
                    <a:p>
                      <a:pPr algn="l">
                        <a:spcAft>
                          <a:spcPts val="0"/>
                        </a:spcAft>
                      </a:pPr>
                      <a:r>
                        <a:rPr lang="en-AU" sz="1100" dirty="0" smtClean="0">
                          <a:effectLst/>
                          <a:latin typeface="+mn-lt"/>
                          <a:ea typeface="Times New Roman"/>
                          <a:cs typeface="Times New Roman"/>
                        </a:rPr>
                        <a:t>Can use large</a:t>
                      </a:r>
                      <a:r>
                        <a:rPr lang="en-AU" sz="1100" baseline="0" dirty="0" smtClean="0">
                          <a:effectLst/>
                          <a:latin typeface="+mn-lt"/>
                          <a:ea typeface="Times New Roman"/>
                          <a:cs typeface="Times New Roman"/>
                        </a:rPr>
                        <a:t> quantities of fine wastes</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Can use large</a:t>
                      </a:r>
                      <a:r>
                        <a:rPr lang="en-AU" sz="1100" baseline="0" dirty="0" smtClean="0">
                          <a:effectLst/>
                          <a:latin typeface="+mn-lt"/>
                          <a:ea typeface="Times New Roman"/>
                          <a:cs typeface="Times New Roman"/>
                        </a:rPr>
                        <a:t> quantities of fine wastes like fly ash that are not necessarily </a:t>
                      </a:r>
                      <a:r>
                        <a:rPr lang="en-AU" sz="1100" baseline="0" dirty="0" err="1" smtClean="0">
                          <a:effectLst/>
                          <a:latin typeface="+mn-lt"/>
                          <a:ea typeface="Times New Roman"/>
                          <a:cs typeface="Times New Roman"/>
                        </a:rPr>
                        <a:t>pozzolanic</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Fine wastes tend to reduce gas permeability</a:t>
                      </a:r>
                      <a:endParaRPr lang="en-AU" sz="1100" dirty="0">
                        <a:effectLst/>
                        <a:latin typeface="+mn-lt"/>
                        <a:ea typeface="Times New Roman"/>
                        <a:cs typeface="Times New Roman"/>
                      </a:endParaRPr>
                    </a:p>
                  </a:txBody>
                  <a:tcPr marL="65594" marR="65594" marT="0" marB="0" anchor="ctr"/>
                </a:tc>
              </a:tr>
              <a:tr h="330018">
                <a:tc>
                  <a:txBody>
                    <a:bodyPr/>
                    <a:lstStyle/>
                    <a:p>
                      <a:pPr algn="l">
                        <a:spcAft>
                          <a:spcPts val="0"/>
                        </a:spcAft>
                      </a:pPr>
                      <a:r>
                        <a:rPr lang="en-AU" sz="1100" dirty="0" smtClean="0">
                          <a:effectLst/>
                          <a:latin typeface="+mn-lt"/>
                          <a:ea typeface="Times New Roman"/>
                          <a:cs typeface="Times New Roman"/>
                        </a:rPr>
                        <a:t>Safety</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Are carbonation rooms safe?</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No issues</a:t>
                      </a:r>
                      <a:endParaRPr lang="en-AU" sz="1100" dirty="0">
                        <a:effectLst/>
                        <a:latin typeface="+mn-lt"/>
                        <a:ea typeface="Times New Roman"/>
                        <a:cs typeface="Times New Roman"/>
                      </a:endParaRPr>
                    </a:p>
                  </a:txBody>
                  <a:tcPr marL="65594" marR="65594" marT="0" marB="0" anchor="ctr"/>
                </a:tc>
              </a:tr>
              <a:tr h="330018">
                <a:tc>
                  <a:txBody>
                    <a:bodyPr/>
                    <a:lstStyle/>
                    <a:p>
                      <a:pPr algn="l">
                        <a:spcAft>
                          <a:spcPts val="0"/>
                        </a:spcAft>
                      </a:pPr>
                      <a:r>
                        <a:rPr lang="en-AU" sz="1100" dirty="0" smtClean="0">
                          <a:effectLst/>
                          <a:latin typeface="+mn-lt"/>
                          <a:ea typeface="Times New Roman"/>
                          <a:cs typeface="Times New Roman"/>
                        </a:rPr>
                        <a:t>Key requirements</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Special carbonation</a:t>
                      </a:r>
                      <a:r>
                        <a:rPr lang="en-AU" sz="1100" baseline="0" dirty="0" smtClean="0">
                          <a:effectLst/>
                          <a:latin typeface="+mn-lt"/>
                          <a:ea typeface="Times New Roman"/>
                          <a:cs typeface="Times New Roman"/>
                        </a:rPr>
                        <a:t> rooms</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baseline="0" dirty="0" smtClean="0">
                          <a:effectLst/>
                          <a:latin typeface="+mn-lt"/>
                          <a:ea typeface="Times New Roman"/>
                          <a:cs typeface="Times New Roman"/>
                        </a:rPr>
                        <a:t>Optimal kinetics including g</a:t>
                      </a:r>
                      <a:r>
                        <a:rPr lang="en-AU" sz="1100" dirty="0" smtClean="0">
                          <a:effectLst/>
                          <a:latin typeface="+mn-lt"/>
                          <a:ea typeface="Times New Roman"/>
                          <a:cs typeface="Times New Roman"/>
                        </a:rPr>
                        <a:t>as permeability</a:t>
                      </a:r>
                      <a:endParaRPr lang="en-AU" sz="1100" dirty="0">
                        <a:effectLst/>
                        <a:latin typeface="+mn-lt"/>
                        <a:ea typeface="Times New Roman"/>
                        <a:cs typeface="Times New Roman"/>
                      </a:endParaRPr>
                    </a:p>
                  </a:txBody>
                  <a:tcPr marL="65594" marR="65594" marT="0" marB="0" anchor="ctr"/>
                </a:tc>
              </a:tr>
              <a:tr h="374926">
                <a:tc>
                  <a:txBody>
                    <a:bodyPr/>
                    <a:lstStyle/>
                    <a:p>
                      <a:pPr algn="l">
                        <a:spcAft>
                          <a:spcPts val="0"/>
                        </a:spcAft>
                      </a:pPr>
                      <a:r>
                        <a:rPr lang="en-AU" sz="1100" dirty="0" smtClean="0">
                          <a:effectLst/>
                          <a:latin typeface="+mn-lt"/>
                          <a:ea typeface="Times New Roman"/>
                          <a:cs typeface="Times New Roman"/>
                        </a:rPr>
                        <a:t>Physical</a:t>
                      </a:r>
                      <a:r>
                        <a:rPr lang="en-AU" sz="1100" baseline="0" dirty="0" smtClean="0">
                          <a:effectLst/>
                          <a:latin typeface="+mn-lt"/>
                          <a:ea typeface="Times New Roman"/>
                          <a:cs typeface="Times New Roman"/>
                        </a:rPr>
                        <a:t> rate considerations</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Doubling the concentration of CO2 </a:t>
                      </a:r>
                      <a:r>
                        <a:rPr lang="en-AU" sz="1100" baseline="0" dirty="0" smtClean="0">
                          <a:effectLst/>
                          <a:latin typeface="+mn-lt"/>
                          <a:ea typeface="Times New Roman"/>
                          <a:cs typeface="Times New Roman"/>
                        </a:rPr>
                        <a:t>doubles the rate of carbonation.</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Doubling</a:t>
                      </a:r>
                      <a:r>
                        <a:rPr lang="en-AU" sz="1100" baseline="0" dirty="0" smtClean="0">
                          <a:effectLst/>
                          <a:latin typeface="+mn-lt"/>
                          <a:ea typeface="Times New Roman"/>
                          <a:cs typeface="Times New Roman"/>
                        </a:rPr>
                        <a:t> the pore size quadruples the rate of carbonation.</a:t>
                      </a:r>
                      <a:endParaRPr lang="en-AU" sz="1100" dirty="0">
                        <a:effectLst/>
                        <a:latin typeface="+mn-lt"/>
                        <a:ea typeface="Times New Roman"/>
                        <a:cs typeface="Times New Roman"/>
                      </a:endParaRPr>
                    </a:p>
                  </a:txBody>
                  <a:tcPr marL="65594" marR="65594" marT="0" marB="0" anchor="ctr"/>
                </a:tc>
              </a:tr>
              <a:tr h="374926">
                <a:tc>
                  <a:txBody>
                    <a:bodyPr/>
                    <a:lstStyle/>
                    <a:p>
                      <a:pPr algn="l">
                        <a:spcAft>
                          <a:spcPts val="0"/>
                        </a:spcAft>
                      </a:pPr>
                      <a:r>
                        <a:rPr lang="en-AU" sz="1100" dirty="0" smtClean="0">
                          <a:effectLst/>
                          <a:latin typeface="+mn-lt"/>
                          <a:ea typeface="Times New Roman"/>
                          <a:cs typeface="Times New Roman"/>
                        </a:rPr>
                        <a:t>Other issues</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Able</a:t>
                      </a:r>
                      <a:r>
                        <a:rPr lang="en-AU" sz="1100" baseline="0" dirty="0" smtClean="0">
                          <a:effectLst/>
                          <a:latin typeface="+mn-lt"/>
                          <a:ea typeface="Times New Roman"/>
                          <a:cs typeface="Times New Roman"/>
                        </a:rPr>
                        <a:t> to be sealed with paint </a:t>
                      </a:r>
                      <a:r>
                        <a:rPr lang="en-AU" sz="1100" baseline="0" dirty="0" err="1" smtClean="0">
                          <a:effectLst/>
                          <a:latin typeface="+mn-lt"/>
                          <a:ea typeface="Times New Roman"/>
                          <a:cs typeface="Times New Roman"/>
                        </a:rPr>
                        <a:t>etc</a:t>
                      </a:r>
                      <a:r>
                        <a:rPr lang="en-AU" sz="1100" baseline="0" dirty="0" smtClean="0">
                          <a:effectLst/>
                          <a:latin typeface="+mn-lt"/>
                          <a:ea typeface="Times New Roman"/>
                          <a:cs typeface="Times New Roman"/>
                        </a:rPr>
                        <a:t> as pre carbonated</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Some sealing paints will slow down carbonation</a:t>
                      </a:r>
                      <a:endParaRPr lang="en-AU" sz="1100" dirty="0">
                        <a:effectLst/>
                        <a:latin typeface="+mn-lt"/>
                        <a:ea typeface="Times New Roman"/>
                        <a:cs typeface="Times New Roman"/>
                      </a:endParaRPr>
                    </a:p>
                  </a:txBody>
                  <a:tcPr marL="65594" marR="65594" marT="0" marB="0" anchor="ctr"/>
                </a:tc>
              </a:tr>
            </a:tbl>
          </a:graphicData>
        </a:graphic>
      </p:graphicFrame>
      <p:sp>
        <p:nvSpPr>
          <p:cNvPr id="3" name="TextBox 2"/>
          <p:cNvSpPr txBox="1"/>
          <p:nvPr/>
        </p:nvSpPr>
        <p:spPr>
          <a:xfrm>
            <a:off x="1146667" y="6234422"/>
            <a:ext cx="6998583" cy="369332"/>
          </a:xfrm>
          <a:prstGeom prst="rect">
            <a:avLst/>
          </a:prstGeom>
          <a:noFill/>
        </p:spPr>
        <p:txBody>
          <a:bodyPr wrap="none" rtlCol="0">
            <a:spAutoFit/>
          </a:bodyPr>
          <a:lstStyle/>
          <a:p>
            <a:r>
              <a:rPr lang="en-AU" dirty="0" smtClean="0"/>
              <a:t>Forced carbonation of silicate phases as promoted by some is nonsense</a:t>
            </a:r>
            <a:endParaRPr lang="en-AU" dirty="0"/>
          </a:p>
        </p:txBody>
      </p:sp>
      <p:sp>
        <p:nvSpPr>
          <p:cNvPr id="4" name="TextBox 3"/>
          <p:cNvSpPr txBox="1"/>
          <p:nvPr/>
        </p:nvSpPr>
        <p:spPr>
          <a:xfrm>
            <a:off x="645459" y="5219469"/>
            <a:ext cx="8001000" cy="830997"/>
          </a:xfrm>
          <a:prstGeom prst="rect">
            <a:avLst/>
          </a:prstGeom>
          <a:noFill/>
        </p:spPr>
        <p:txBody>
          <a:bodyPr wrap="square" rtlCol="0">
            <a:spAutoFit/>
          </a:bodyPr>
          <a:lstStyle/>
          <a:p>
            <a:r>
              <a:rPr lang="en-AU" sz="1200" dirty="0"/>
              <a:t>According to </a:t>
            </a:r>
            <a:r>
              <a:rPr lang="en-AU" sz="1200" dirty="0" smtClean="0"/>
              <a:t>ECN </a:t>
            </a:r>
            <a:r>
              <a:rPr lang="en-AU" sz="1200" dirty="0"/>
              <a:t>"The CO</a:t>
            </a:r>
            <a:r>
              <a:rPr lang="en-AU" sz="1200" baseline="-25000" dirty="0"/>
              <a:t>2</a:t>
            </a:r>
            <a:r>
              <a:rPr lang="en-AU" sz="1200" dirty="0"/>
              <a:t> concentration in power station flue gas ranges from about 4% (by volume)for natural gas fired combined cycle plants to about 14% for pulverised coal fired boilers." At 10% the rate increase over atmospheric could be expected to be 10/.038 = 263 times provided other kinetic barriers such as the delivery of water do not set in. Ref</a:t>
            </a:r>
            <a:r>
              <a:rPr lang="en-AU" sz="1200" dirty="0" smtClean="0"/>
              <a:t>: http</a:t>
            </a:r>
            <a:r>
              <a:rPr lang="en-AU" sz="1200" dirty="0"/>
              <a:t>://www.ecn.nl/en/h2sf/products-services/co2-capture/r-d-activities/post-combustion-co2-capture/ accessed 24 Mar </a:t>
            </a:r>
            <a:r>
              <a:rPr lang="en-AU" sz="1200" dirty="0" smtClean="0"/>
              <a:t>08.</a:t>
            </a:r>
            <a:endParaRPr lang="en-AU" sz="1200" dirty="0"/>
          </a:p>
        </p:txBody>
      </p:sp>
    </p:spTree>
    <p:extLst>
      <p:ext uri="{BB962C8B-B14F-4D97-AF65-F5344CB8AC3E}">
        <p14:creationId xmlns:p14="http://schemas.microsoft.com/office/powerpoint/2010/main" val="69496904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800" dirty="0" smtClean="0"/>
              <a:t>Carbonation Optimisation</a:t>
            </a:r>
            <a:endParaRPr lang="en-AU" sz="2800" dirty="0"/>
          </a:p>
        </p:txBody>
      </p:sp>
      <p:sp>
        <p:nvSpPr>
          <p:cNvPr id="3" name="Content Placeholder 2"/>
          <p:cNvSpPr>
            <a:spLocks noGrp="1"/>
          </p:cNvSpPr>
          <p:nvPr>
            <p:ph idx="1"/>
          </p:nvPr>
        </p:nvSpPr>
        <p:spPr>
          <a:xfrm>
            <a:off x="206298" y="946774"/>
            <a:ext cx="8229600" cy="5152496"/>
          </a:xfrm>
        </p:spPr>
        <p:txBody>
          <a:bodyPr/>
          <a:lstStyle/>
          <a:p>
            <a:r>
              <a:rPr lang="en-AU" sz="1800" dirty="0" smtClean="0"/>
              <a:t>Dissolution of </a:t>
            </a:r>
            <a:r>
              <a:rPr lang="en-AU" sz="1800" dirty="0" err="1" smtClean="0"/>
              <a:t>MgO</a:t>
            </a:r>
            <a:endParaRPr lang="en-AU" sz="1800" dirty="0" smtClean="0"/>
          </a:p>
          <a:p>
            <a:pPr lvl="1"/>
            <a:r>
              <a:rPr lang="en-AU" sz="1600" dirty="0" smtClean="0"/>
              <a:t>Gouging salts </a:t>
            </a:r>
            <a:r>
              <a:rPr lang="en-AU" sz="1600" dirty="0" err="1" smtClean="0"/>
              <a:t>e.g</a:t>
            </a:r>
            <a:r>
              <a:rPr lang="en-AU" sz="1600" dirty="0" smtClean="0"/>
              <a:t> MgSO</a:t>
            </a:r>
            <a:r>
              <a:rPr lang="en-AU" sz="1600" baseline="-25000" dirty="0" smtClean="0"/>
              <a:t>4</a:t>
            </a:r>
            <a:r>
              <a:rPr lang="en-AU" sz="1600" dirty="0" smtClean="0"/>
              <a:t>, MgCl</a:t>
            </a:r>
            <a:r>
              <a:rPr lang="en-AU" sz="1600" baseline="-25000" dirty="0" smtClean="0"/>
              <a:t>2</a:t>
            </a:r>
            <a:r>
              <a:rPr lang="en-AU" sz="1600" dirty="0" smtClean="0"/>
              <a:t> and </a:t>
            </a:r>
            <a:r>
              <a:rPr lang="en-AU" sz="1600" dirty="0" err="1" smtClean="0"/>
              <a:t>NaCl</a:t>
            </a:r>
            <a:r>
              <a:rPr lang="en-AU" sz="1600" dirty="0" smtClean="0"/>
              <a:t/>
            </a:r>
            <a:br>
              <a:rPr lang="en-AU" sz="1600" dirty="0" smtClean="0"/>
            </a:br>
            <a:r>
              <a:rPr lang="en-AU" sz="1600" dirty="0" smtClean="0"/>
              <a:t>(Not used by TecEco)</a:t>
            </a:r>
          </a:p>
          <a:p>
            <a:pPr lvl="1"/>
            <a:r>
              <a:rPr lang="en-AU" sz="1600" dirty="0" smtClean="0"/>
              <a:t>Various catalysing </a:t>
            </a:r>
            <a:r>
              <a:rPr lang="en-AU" sz="1600" dirty="0" err="1" smtClean="0"/>
              <a:t>cations</a:t>
            </a:r>
            <a:r>
              <a:rPr lang="en-AU" sz="1600" dirty="0" smtClean="0"/>
              <a:t> e.g. </a:t>
            </a:r>
            <a:r>
              <a:rPr lang="en-AU" sz="1600" dirty="0" err="1" smtClean="0"/>
              <a:t>Ca</a:t>
            </a:r>
            <a:r>
              <a:rPr lang="en-AU" sz="1600" baseline="30000" dirty="0"/>
              <a:t> ++</a:t>
            </a:r>
            <a:r>
              <a:rPr lang="en-AU" sz="1600" dirty="0" smtClean="0"/>
              <a:t> and </a:t>
            </a:r>
            <a:r>
              <a:rPr lang="en-AU" sz="1600" dirty="0" err="1" smtClean="0"/>
              <a:t>Pb</a:t>
            </a:r>
            <a:r>
              <a:rPr lang="en-AU" sz="1600" dirty="0" smtClean="0"/>
              <a:t> </a:t>
            </a:r>
            <a:r>
              <a:rPr lang="en-AU" sz="1600" baseline="30000" dirty="0" smtClean="0"/>
              <a:t>++</a:t>
            </a:r>
            <a:r>
              <a:rPr lang="en-AU" sz="1600" dirty="0" smtClean="0"/>
              <a:t> </a:t>
            </a:r>
            <a:br>
              <a:rPr lang="en-AU" sz="1600" dirty="0" smtClean="0"/>
            </a:br>
            <a:r>
              <a:rPr lang="en-AU" sz="1600" dirty="0" smtClean="0"/>
              <a:t>and ligands EDTA, acetate, oxalate citrate etc.</a:t>
            </a:r>
            <a:br>
              <a:rPr lang="en-AU" sz="1600" dirty="0" smtClean="0"/>
            </a:br>
            <a:r>
              <a:rPr lang="en-AU" sz="1600" dirty="0" smtClean="0"/>
              <a:t>(</a:t>
            </a:r>
            <a:r>
              <a:rPr lang="en-AU" sz="1600" dirty="0"/>
              <a:t>Not used by </a:t>
            </a:r>
            <a:r>
              <a:rPr lang="en-AU" sz="1600" dirty="0" err="1"/>
              <a:t>TecEco</a:t>
            </a:r>
            <a:r>
              <a:rPr lang="en-AU" sz="1600" dirty="0"/>
              <a:t>)</a:t>
            </a:r>
            <a:endParaRPr lang="en-AU" sz="1600" dirty="0" smtClean="0"/>
          </a:p>
          <a:p>
            <a:pPr lvl="1"/>
            <a:r>
              <a:rPr lang="en-AU" sz="1600" dirty="0" smtClean="0"/>
              <a:t>Low temperature calcination = Low lattice</a:t>
            </a:r>
            <a:br>
              <a:rPr lang="en-AU" sz="1600" dirty="0" smtClean="0"/>
            </a:br>
            <a:r>
              <a:rPr lang="en-AU" sz="1600" dirty="0" smtClean="0"/>
              <a:t>energy = high proportion of unsaturated</a:t>
            </a:r>
            <a:br>
              <a:rPr lang="en-AU" sz="1600" dirty="0" smtClean="0"/>
            </a:br>
            <a:r>
              <a:rPr lang="en-AU" sz="1600" dirty="0" smtClean="0"/>
              <a:t>co-ordination sites = rapid dissolution.</a:t>
            </a:r>
            <a:br>
              <a:rPr lang="en-AU" sz="1600" dirty="0" smtClean="0"/>
            </a:br>
            <a:r>
              <a:rPr lang="en-AU" sz="1600" dirty="0" smtClean="0"/>
              <a:t>See http</a:t>
            </a:r>
            <a:r>
              <a:rPr lang="en-AU" sz="1600" dirty="0"/>
              <a:t>://www.tececo.com/technical.reactive_magnesia.php </a:t>
            </a:r>
            <a:endParaRPr lang="en-AU" sz="1600" dirty="0" smtClean="0"/>
          </a:p>
          <a:p>
            <a:pPr lvl="1"/>
            <a:endParaRPr lang="en-AU" sz="1600" dirty="0" smtClean="0"/>
          </a:p>
          <a:p>
            <a:r>
              <a:rPr lang="en-AU" sz="1800" dirty="0" smtClean="0"/>
              <a:t>Carbonation – High concentration of CO</a:t>
            </a:r>
            <a:r>
              <a:rPr lang="en-AU" sz="1800" baseline="-25000" dirty="0" smtClean="0"/>
              <a:t>3</a:t>
            </a:r>
            <a:r>
              <a:rPr lang="en-AU" sz="1800" baseline="30000" dirty="0" smtClean="0"/>
              <a:t>-- </a:t>
            </a:r>
            <a:r>
              <a:rPr lang="en-AU" sz="1800" dirty="0" smtClean="0"/>
              <a:t/>
            </a:r>
            <a:br>
              <a:rPr lang="en-AU" sz="1800" dirty="0" smtClean="0"/>
            </a:br>
            <a:r>
              <a:rPr lang="en-AU" sz="1800" dirty="0" smtClean="0"/>
              <a:t>at high pH as a result of OH</a:t>
            </a:r>
            <a:r>
              <a:rPr lang="en-AU" sz="1800" baseline="30000" dirty="0" smtClean="0"/>
              <a:t>-</a:t>
            </a:r>
            <a:r>
              <a:rPr lang="en-AU" sz="1800" dirty="0" smtClean="0"/>
              <a:t> from </a:t>
            </a:r>
            <a:r>
              <a:rPr lang="en-AU" sz="1800" dirty="0" err="1" smtClean="0"/>
              <a:t>Portlandite</a:t>
            </a:r>
            <a:endParaRPr lang="en-AU" sz="1800" dirty="0" smtClean="0"/>
          </a:p>
          <a:p>
            <a:endParaRPr lang="en-AU" sz="1800" dirty="0" smtClean="0"/>
          </a:p>
          <a:p>
            <a:r>
              <a:rPr lang="en-AU" sz="1800" dirty="0" smtClean="0"/>
              <a:t>Possible catalysis and nucleation by polar</a:t>
            </a:r>
            <a:br>
              <a:rPr lang="en-AU" sz="1800" dirty="0" smtClean="0"/>
            </a:br>
            <a:r>
              <a:rPr lang="en-AU" sz="1800" dirty="0" smtClean="0"/>
              <a:t>surface of calcium silicate hydrate at high pH</a:t>
            </a:r>
          </a:p>
          <a:p>
            <a:pPr marL="0" indent="0">
              <a:buNone/>
            </a:pPr>
            <a:endParaRPr lang="en-AU" sz="2000" dirty="0"/>
          </a:p>
          <a:p>
            <a:r>
              <a:rPr lang="en-AU" sz="1800" dirty="0" smtClean="0"/>
              <a:t>Wet dry conditions. Wet for through</a:t>
            </a:r>
            <a:br>
              <a:rPr lang="en-AU" sz="1800" dirty="0" smtClean="0"/>
            </a:br>
            <a:r>
              <a:rPr lang="en-AU" sz="1800" dirty="0" smtClean="0"/>
              <a:t>solution carbonation, dry for gas transport.</a:t>
            </a:r>
          </a:p>
          <a:p>
            <a:pPr lvl="1"/>
            <a:endParaRPr lang="en-AU" sz="1600" dirty="0"/>
          </a:p>
        </p:txBody>
      </p:sp>
      <p:pic>
        <p:nvPicPr>
          <p:cNvPr id="1026" name="Picture 2" descr="D:\Webpages\TecEco\images\graphics\chemistry\CarbonateSpeciation.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2306" y="1054784"/>
            <a:ext cx="3883843" cy="2217371"/>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D:\TecEco\Graphics\Chemistry\CSH\ViallisCSH.g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69542" y="3841219"/>
            <a:ext cx="3947386" cy="22368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635004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800" dirty="0" smtClean="0"/>
              <a:t>Why </a:t>
            </a:r>
            <a:r>
              <a:rPr lang="en-AU" sz="2800" dirty="0" err="1" smtClean="0"/>
              <a:t>Nesquehonite</a:t>
            </a:r>
            <a:r>
              <a:rPr lang="en-AU" sz="2800" dirty="0" smtClean="0"/>
              <a:t> in Concretes?</a:t>
            </a:r>
            <a:endParaRPr lang="en-AU" sz="2800" dirty="0"/>
          </a:p>
        </p:txBody>
      </p:sp>
      <p:sp>
        <p:nvSpPr>
          <p:cNvPr id="4" name="Content Placeholder 2"/>
          <p:cNvSpPr>
            <a:spLocks noGrp="1"/>
          </p:cNvSpPr>
          <p:nvPr>
            <p:ph idx="1"/>
          </p:nvPr>
        </p:nvSpPr>
        <p:spPr>
          <a:xfrm>
            <a:off x="242884" y="636569"/>
            <a:ext cx="6650037" cy="4643437"/>
          </a:xfrm>
        </p:spPr>
        <p:txBody>
          <a:bodyPr/>
          <a:lstStyle/>
          <a:p>
            <a:r>
              <a:rPr lang="en-AU" sz="1800" dirty="0" smtClean="0"/>
              <a:t>Significant </a:t>
            </a:r>
            <a:r>
              <a:rPr lang="en-AU" sz="1800" dirty="0"/>
              <a:t>molar </a:t>
            </a:r>
            <a:r>
              <a:rPr lang="en-AU" sz="1800" dirty="0" smtClean="0"/>
              <a:t>volume expansion.</a:t>
            </a:r>
          </a:p>
          <a:p>
            <a:r>
              <a:rPr lang="en-AU" sz="1800" dirty="0" smtClean="0"/>
              <a:t>Excellent </a:t>
            </a:r>
            <a:r>
              <a:rPr lang="en-AU" sz="1800" dirty="0"/>
              <a:t>morphology</a:t>
            </a:r>
            <a:r>
              <a:rPr lang="en-AU" sz="1800" dirty="0" smtClean="0"/>
              <a:t>. </a:t>
            </a:r>
            <a:r>
              <a:rPr lang="en-AU" sz="1800" dirty="0" err="1" smtClean="0"/>
              <a:t>Nesquehonite</a:t>
            </a:r>
            <a:r>
              <a:rPr lang="en-AU" sz="1800" dirty="0" smtClean="0"/>
              <a:t> has an ideal shape that contributes strength to the microstructure of a concrete</a:t>
            </a:r>
          </a:p>
          <a:p>
            <a:r>
              <a:rPr lang="en-AU" sz="1800" dirty="0" smtClean="0"/>
              <a:t>Forms readily at moderate and high pH in the presence of CSH. (Catalytic nucleation mechanism?)</a:t>
            </a:r>
          </a:p>
          <a:p>
            <a:r>
              <a:rPr lang="en-AU" sz="1800" dirty="0" smtClean="0"/>
              <a:t>Can be manufactured using the N-Mg Process</a:t>
            </a:r>
          </a:p>
          <a:p>
            <a:r>
              <a:rPr lang="en-AU" sz="1800" dirty="0" smtClean="0"/>
              <a:t>Can be agglomerated</a:t>
            </a:r>
          </a:p>
          <a:p>
            <a:r>
              <a:rPr lang="en-AU" sz="1800" dirty="0" smtClean="0"/>
              <a:t>Stable over a wide PT range (See </a:t>
            </a:r>
            <a:r>
              <a:rPr lang="en-AU" sz="1800" dirty="0" err="1" smtClean="0"/>
              <a:t>Ferrini’s</a:t>
            </a:r>
            <a:r>
              <a:rPr lang="en-AU" sz="1800" dirty="0" smtClean="0"/>
              <a:t> work)</a:t>
            </a:r>
          </a:p>
          <a:p>
            <a:r>
              <a:rPr lang="en-AU" sz="1800" dirty="0" smtClean="0"/>
              <a:t>The hydration of PC =&gt; alkalinity dramatically increasing the</a:t>
            </a:r>
            <a:br>
              <a:rPr lang="en-AU" sz="1800" dirty="0" smtClean="0"/>
            </a:br>
            <a:r>
              <a:rPr lang="en-AU" sz="1800" dirty="0" smtClean="0"/>
              <a:t>CO</a:t>
            </a:r>
            <a:r>
              <a:rPr lang="en-AU" sz="1800" baseline="-25000" dirty="0" smtClean="0"/>
              <a:t>3</a:t>
            </a:r>
            <a:r>
              <a:rPr lang="en-AU" sz="1800" baseline="30000" dirty="0" smtClean="0"/>
              <a:t>--  </a:t>
            </a:r>
            <a:r>
              <a:rPr lang="en-AU" sz="1800" dirty="0" smtClean="0"/>
              <a:t>levels that are essential for carbonation.</a:t>
            </a:r>
          </a:p>
          <a:p>
            <a:r>
              <a:rPr lang="en-AU" sz="1800" dirty="0" smtClean="0"/>
              <a:t>Captures more CO</a:t>
            </a:r>
            <a:r>
              <a:rPr lang="en-AU" sz="1800" baseline="-25000" dirty="0" smtClean="0"/>
              <a:t>2</a:t>
            </a:r>
            <a:r>
              <a:rPr lang="en-AU" sz="1800" dirty="0" smtClean="0"/>
              <a:t> than Calcium</a:t>
            </a:r>
          </a:p>
          <a:p>
            <a:endParaRPr lang="en-AU" sz="1600" dirty="0" smtClean="0"/>
          </a:p>
          <a:p>
            <a:endParaRPr lang="en-AU" sz="1600" dirty="0" smtClean="0"/>
          </a:p>
          <a:p>
            <a:endParaRPr lang="en-AU" sz="1600" dirty="0" smtClean="0"/>
          </a:p>
          <a:p>
            <a:endParaRPr lang="en-AU" sz="1600" dirty="0" smtClean="0"/>
          </a:p>
          <a:p>
            <a:r>
              <a:rPr lang="en-AU" sz="1800" dirty="0" smtClean="0"/>
              <a:t>Ideal wet dry conditions are easily and cheaply provided. Forced carbonation is not required (Cambridge </a:t>
            </a:r>
            <a:r>
              <a:rPr lang="en-AU" sz="1800" dirty="0" err="1" smtClean="0"/>
              <a:t>uni</a:t>
            </a:r>
            <a:r>
              <a:rPr lang="en-AU" sz="1800" dirty="0" smtClean="0"/>
              <a:t> and others)</a:t>
            </a:r>
          </a:p>
          <a:p>
            <a:endParaRPr lang="en-AU" sz="1800" dirty="0" smtClean="0"/>
          </a:p>
          <a:p>
            <a:endParaRPr lang="en-AU" sz="1600" dirty="0" smtClean="0"/>
          </a:p>
        </p:txBody>
      </p:sp>
      <p:pic>
        <p:nvPicPr>
          <p:cNvPr id="5" name="Picture 5" descr="XRDNesquehonite.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30447" y="4212110"/>
            <a:ext cx="1977807" cy="135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6"/>
          <p:cNvSpPr txBox="1">
            <a:spLocks noChangeArrowheads="1"/>
          </p:cNvSpPr>
          <p:nvPr/>
        </p:nvSpPr>
        <p:spPr bwMode="auto">
          <a:xfrm>
            <a:off x="1488294" y="4871559"/>
            <a:ext cx="33438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Times New Roman" pitchFamily="18" charset="0"/>
                <a:ea typeface="ヒラギノ角ゴ Pro W3"/>
                <a:cs typeface="ヒラギノ角ゴ Pro W3"/>
              </a:defRPr>
            </a:lvl1pPr>
            <a:lvl2pPr marL="742950" indent="-285750" eaLnBrk="0" hangingPunct="0">
              <a:defRPr sz="2400">
                <a:solidFill>
                  <a:schemeClr val="tx1"/>
                </a:solidFill>
                <a:latin typeface="Times New Roman" pitchFamily="18" charset="0"/>
                <a:ea typeface="ヒラギノ角ゴ Pro W3"/>
                <a:cs typeface="ヒラギノ角ゴ Pro W3"/>
              </a:defRPr>
            </a:lvl2pPr>
            <a:lvl3pPr marL="1143000" indent="-228600" eaLnBrk="0" hangingPunct="0">
              <a:defRPr sz="2400">
                <a:solidFill>
                  <a:schemeClr val="tx1"/>
                </a:solidFill>
                <a:latin typeface="Times New Roman" pitchFamily="18" charset="0"/>
                <a:ea typeface="ヒラギノ角ゴ Pro W3"/>
                <a:cs typeface="ヒラギノ角ゴ Pro W3"/>
              </a:defRPr>
            </a:lvl3pPr>
            <a:lvl4pPr marL="1600200" indent="-228600" eaLnBrk="0" hangingPunct="0">
              <a:defRPr sz="2400">
                <a:solidFill>
                  <a:schemeClr val="tx1"/>
                </a:solidFill>
                <a:latin typeface="Times New Roman" pitchFamily="18" charset="0"/>
                <a:ea typeface="ヒラギノ角ゴ Pro W3"/>
                <a:cs typeface="ヒラギノ角ゴ Pro W3"/>
              </a:defRPr>
            </a:lvl4pPr>
            <a:lvl5pPr marL="2057400" indent="-228600" eaLnBrk="0" hangingPunct="0">
              <a:defRPr sz="2400">
                <a:solidFill>
                  <a:schemeClr val="tx1"/>
                </a:solidFill>
                <a:latin typeface="Times New Roman" pitchFamily="18"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9pPr>
          </a:lstStyle>
          <a:p>
            <a:pPr eaLnBrk="1" hangingPunct="1"/>
            <a:r>
              <a:rPr lang="en-AU" sz="1600" dirty="0">
                <a:latin typeface="Calibri" pitchFamily="34" charset="0"/>
              </a:rPr>
              <a:t>3H</a:t>
            </a:r>
            <a:r>
              <a:rPr lang="en-AU" sz="1600" baseline="-25000" dirty="0">
                <a:latin typeface="Calibri" pitchFamily="34" charset="0"/>
              </a:rPr>
              <a:t>2</a:t>
            </a:r>
            <a:r>
              <a:rPr lang="en-AU" sz="1600" dirty="0">
                <a:latin typeface="Calibri" pitchFamily="34" charset="0"/>
              </a:rPr>
              <a:t>O + CO</a:t>
            </a:r>
            <a:r>
              <a:rPr lang="en-AU" sz="1600" baseline="-25000" dirty="0">
                <a:latin typeface="Calibri" pitchFamily="34" charset="0"/>
              </a:rPr>
              <a:t>3</a:t>
            </a:r>
            <a:r>
              <a:rPr lang="en-AU" sz="1600" baseline="30000" dirty="0">
                <a:latin typeface="Calibri" pitchFamily="34" charset="0"/>
              </a:rPr>
              <a:t>--</a:t>
            </a:r>
            <a:r>
              <a:rPr lang="en-AU" sz="1600" dirty="0">
                <a:latin typeface="Calibri" pitchFamily="34" charset="0"/>
              </a:rPr>
              <a:t>-- + Mg</a:t>
            </a:r>
            <a:r>
              <a:rPr lang="en-AU" sz="1600" baseline="30000" dirty="0">
                <a:latin typeface="Calibri" pitchFamily="34" charset="0"/>
              </a:rPr>
              <a:t>++</a:t>
            </a:r>
            <a:r>
              <a:rPr lang="en-AU" sz="1600" dirty="0">
                <a:latin typeface="Calibri" pitchFamily="34" charset="0"/>
              </a:rPr>
              <a:t> =&gt; MgCO</a:t>
            </a:r>
            <a:r>
              <a:rPr lang="en-AU" sz="1600" baseline="-25000" dirty="0">
                <a:latin typeface="Calibri" pitchFamily="34" charset="0"/>
              </a:rPr>
              <a:t>3</a:t>
            </a:r>
            <a:r>
              <a:rPr lang="en-AU" sz="1600" dirty="0">
                <a:latin typeface="Calibri" pitchFamily="34" charset="0"/>
              </a:rPr>
              <a:t>·3H</a:t>
            </a:r>
            <a:r>
              <a:rPr lang="en-AU" sz="1600" baseline="-25000" dirty="0">
                <a:latin typeface="Calibri" pitchFamily="34" charset="0"/>
              </a:rPr>
              <a:t>2</a:t>
            </a:r>
            <a:r>
              <a:rPr lang="en-AU" sz="1600" dirty="0">
                <a:latin typeface="Calibri" pitchFamily="34" charset="0"/>
              </a:rPr>
              <a:t>O </a:t>
            </a:r>
          </a:p>
        </p:txBody>
      </p:sp>
      <p:sp>
        <p:nvSpPr>
          <p:cNvPr id="7" name="TextBox 7"/>
          <p:cNvSpPr txBox="1">
            <a:spLocks noChangeArrowheads="1"/>
          </p:cNvSpPr>
          <p:nvPr/>
        </p:nvSpPr>
        <p:spPr bwMode="auto">
          <a:xfrm>
            <a:off x="6742452" y="5562661"/>
            <a:ext cx="1439818"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ea typeface="ヒラギノ角ゴ Pro W3"/>
                <a:cs typeface="ヒラギノ角ゴ Pro W3"/>
              </a:defRPr>
            </a:lvl1pPr>
            <a:lvl2pPr marL="742950" indent="-285750" eaLnBrk="0" hangingPunct="0">
              <a:defRPr sz="2400">
                <a:solidFill>
                  <a:schemeClr val="tx1"/>
                </a:solidFill>
                <a:latin typeface="Times New Roman" pitchFamily="18" charset="0"/>
                <a:ea typeface="ヒラギノ角ゴ Pro W3"/>
                <a:cs typeface="ヒラギノ角ゴ Pro W3"/>
              </a:defRPr>
            </a:lvl2pPr>
            <a:lvl3pPr marL="1143000" indent="-228600" eaLnBrk="0" hangingPunct="0">
              <a:defRPr sz="2400">
                <a:solidFill>
                  <a:schemeClr val="tx1"/>
                </a:solidFill>
                <a:latin typeface="Times New Roman" pitchFamily="18" charset="0"/>
                <a:ea typeface="ヒラギノ角ゴ Pro W3"/>
                <a:cs typeface="ヒラギノ角ゴ Pro W3"/>
              </a:defRPr>
            </a:lvl3pPr>
            <a:lvl4pPr marL="1600200" indent="-228600" eaLnBrk="0" hangingPunct="0">
              <a:defRPr sz="2400">
                <a:solidFill>
                  <a:schemeClr val="tx1"/>
                </a:solidFill>
                <a:latin typeface="Times New Roman" pitchFamily="18" charset="0"/>
                <a:ea typeface="ヒラギノ角ゴ Pro W3"/>
                <a:cs typeface="ヒラギノ角ゴ Pro W3"/>
              </a:defRPr>
            </a:lvl4pPr>
            <a:lvl5pPr marL="2057400" indent="-228600" eaLnBrk="0" hangingPunct="0">
              <a:defRPr sz="2400">
                <a:solidFill>
                  <a:schemeClr val="tx1"/>
                </a:solidFill>
                <a:latin typeface="Times New Roman" pitchFamily="18"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9pPr>
          </a:lstStyle>
          <a:p>
            <a:pPr eaLnBrk="1" hangingPunct="1"/>
            <a:r>
              <a:rPr lang="en-AU" sz="900" dirty="0">
                <a:latin typeface="Calibri" pitchFamily="34" charset="0"/>
              </a:rPr>
              <a:t>XRD Pattern </a:t>
            </a:r>
            <a:r>
              <a:rPr lang="en-AU" sz="900" dirty="0" err="1">
                <a:latin typeface="Calibri" pitchFamily="34" charset="0"/>
              </a:rPr>
              <a:t>Nesquehonite</a:t>
            </a:r>
            <a:endParaRPr lang="en-AU" sz="900" dirty="0">
              <a:latin typeface="Calibri" pitchFamily="34" charset="0"/>
            </a:endParaRPr>
          </a:p>
        </p:txBody>
      </p:sp>
      <p:pic>
        <p:nvPicPr>
          <p:cNvPr id="8" name="Picture 11" descr="CarbonateSpeciation.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613983" y="2609246"/>
            <a:ext cx="2311471" cy="1390107"/>
          </a:xfrm>
          <a:prstGeom prst="rect">
            <a:avLst/>
          </a:prstGeom>
          <a:noFill/>
          <a:ln>
            <a:noFill/>
          </a:ln>
          <a:extLst/>
        </p:spPr>
      </p:pic>
      <p:graphicFrame>
        <p:nvGraphicFramePr>
          <p:cNvPr id="9" name="Object 11"/>
          <p:cNvGraphicFramePr>
            <a:graphicFrameLocks/>
          </p:cNvGraphicFramePr>
          <p:nvPr>
            <p:extLst>
              <p:ext uri="{D42A27DB-BD31-4B8C-83A1-F6EECF244321}">
                <p14:modId xmlns:p14="http://schemas.microsoft.com/office/powerpoint/2010/main" val="1361962423"/>
              </p:ext>
            </p:extLst>
          </p:nvPr>
        </p:nvGraphicFramePr>
        <p:xfrm>
          <a:off x="647184" y="4268931"/>
          <a:ext cx="2465388" cy="531813"/>
        </p:xfrm>
        <a:graphic>
          <a:graphicData uri="http://schemas.openxmlformats.org/presentationml/2006/ole">
            <mc:AlternateContent xmlns:mc="http://schemas.openxmlformats.org/markup-compatibility/2006">
              <mc:Choice xmlns:v="urn:schemas-microsoft-com:vml" Requires="v">
                <p:oleObj spid="_x0000_s10346" name="Equation" r:id="rId5" imgW="1308100" imgH="419100" progId="Equation.3">
                  <p:embed/>
                </p:oleObj>
              </mc:Choice>
              <mc:Fallback>
                <p:oleObj name="Equation" r:id="rId5" imgW="1308100" imgH="419100" progId="Equation.3">
                  <p:embed/>
                  <p:pic>
                    <p:nvPicPr>
                      <p:cNvPr id="0" name=""/>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7184" y="4268931"/>
                        <a:ext cx="2465388"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0" name="Object 12"/>
          <p:cNvGraphicFramePr>
            <a:graphicFrameLocks/>
          </p:cNvGraphicFramePr>
          <p:nvPr>
            <p:extLst>
              <p:ext uri="{D42A27DB-BD31-4B8C-83A1-F6EECF244321}">
                <p14:modId xmlns:p14="http://schemas.microsoft.com/office/powerpoint/2010/main" val="3825268202"/>
              </p:ext>
            </p:extLst>
          </p:nvPr>
        </p:nvGraphicFramePr>
        <p:xfrm>
          <a:off x="3428421" y="4253955"/>
          <a:ext cx="2538413" cy="504825"/>
        </p:xfrm>
        <a:graphic>
          <a:graphicData uri="http://schemas.openxmlformats.org/presentationml/2006/ole">
            <mc:AlternateContent xmlns:mc="http://schemas.openxmlformats.org/markup-compatibility/2006">
              <mc:Choice xmlns:v="urn:schemas-microsoft-com:vml" Requires="v">
                <p:oleObj spid="_x0000_s10347" name="Equation" r:id="rId7" imgW="1333500" imgH="393700" progId="Equation.3">
                  <p:embed/>
                </p:oleObj>
              </mc:Choice>
              <mc:Fallback>
                <p:oleObj name="Equation" r:id="rId7" imgW="1333500" imgH="393700" progId="Equation.3">
                  <p:embed/>
                  <p:pic>
                    <p:nvPicPr>
                      <p:cNvPr id="0" name=""/>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28421" y="4253955"/>
                        <a:ext cx="2538413"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11" name="Picture 4"/>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898342" y="797604"/>
            <a:ext cx="1912594" cy="13760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p:cNvSpPr txBox="1"/>
          <p:nvPr/>
        </p:nvSpPr>
        <p:spPr>
          <a:xfrm>
            <a:off x="6779321" y="2239914"/>
            <a:ext cx="2161477" cy="369332"/>
          </a:xfrm>
          <a:prstGeom prst="rect">
            <a:avLst/>
          </a:prstGeom>
          <a:noFill/>
        </p:spPr>
        <p:txBody>
          <a:bodyPr wrap="square" rtlCol="0">
            <a:spAutoFit/>
          </a:bodyPr>
          <a:lstStyle/>
          <a:p>
            <a:r>
              <a:rPr lang="en-AU" sz="900" dirty="0" err="1" smtClean="0"/>
              <a:t>Nesquehonite</a:t>
            </a:r>
            <a:r>
              <a:rPr lang="en-AU" sz="900" dirty="0" smtClean="0"/>
              <a:t> courtesy of Vincenzo Ferrini, university of Rome.</a:t>
            </a:r>
            <a:endParaRPr lang="en-AU" sz="900" dirty="0"/>
          </a:p>
        </p:txBody>
      </p:sp>
      <p:sp>
        <p:nvSpPr>
          <p:cNvPr id="13" name="TextBox 4"/>
          <p:cNvSpPr txBox="1">
            <a:spLocks noChangeArrowheads="1"/>
          </p:cNvSpPr>
          <p:nvPr/>
        </p:nvSpPr>
        <p:spPr bwMode="auto">
          <a:xfrm>
            <a:off x="555626" y="5933016"/>
            <a:ext cx="8369828" cy="830997"/>
          </a:xfrm>
          <a:prstGeom prst="rect">
            <a:avLst/>
          </a:prstGeom>
          <a:solidFill>
            <a:schemeClr val="accent2">
              <a:lumMod val="40000"/>
              <a:lumOff val="60000"/>
            </a:schemeClr>
          </a:solidFill>
          <a:ln>
            <a:noFill/>
          </a:ln>
        </p:spPr>
        <p:txBody>
          <a:bodyPr wrap="square">
            <a:spAutoFit/>
          </a:bodyPr>
          <a:lstStyle>
            <a:lvl1pPr eaLnBrk="0" hangingPunct="0">
              <a:defRPr sz="2400">
                <a:solidFill>
                  <a:schemeClr val="tx1"/>
                </a:solidFill>
                <a:latin typeface="Times New Roman" pitchFamily="18" charset="0"/>
                <a:ea typeface="ヒラギノ角ゴ Pro W3"/>
                <a:cs typeface="ヒラギノ角ゴ Pro W3"/>
              </a:defRPr>
            </a:lvl1pPr>
            <a:lvl2pPr marL="742950" indent="-285750" eaLnBrk="0" hangingPunct="0">
              <a:defRPr sz="2400">
                <a:solidFill>
                  <a:schemeClr val="tx1"/>
                </a:solidFill>
                <a:latin typeface="Times New Roman" pitchFamily="18" charset="0"/>
                <a:ea typeface="ヒラギノ角ゴ Pro W3"/>
                <a:cs typeface="ヒラギノ角ゴ Pro W3"/>
              </a:defRPr>
            </a:lvl2pPr>
            <a:lvl3pPr marL="1143000" indent="-228600" eaLnBrk="0" hangingPunct="0">
              <a:defRPr sz="2400">
                <a:solidFill>
                  <a:schemeClr val="tx1"/>
                </a:solidFill>
                <a:latin typeface="Times New Roman" pitchFamily="18" charset="0"/>
                <a:ea typeface="ヒラギノ角ゴ Pro W3"/>
                <a:cs typeface="ヒラギノ角ゴ Pro W3"/>
              </a:defRPr>
            </a:lvl3pPr>
            <a:lvl4pPr marL="1600200" indent="-228600" eaLnBrk="0" hangingPunct="0">
              <a:defRPr sz="2400">
                <a:solidFill>
                  <a:schemeClr val="tx1"/>
                </a:solidFill>
                <a:latin typeface="Times New Roman" pitchFamily="18" charset="0"/>
                <a:ea typeface="ヒラギノ角ゴ Pro W3"/>
                <a:cs typeface="ヒラギノ角ゴ Pro W3"/>
              </a:defRPr>
            </a:lvl4pPr>
            <a:lvl5pPr marL="2057400" indent="-228600" eaLnBrk="0" hangingPunct="0">
              <a:defRPr sz="2400">
                <a:solidFill>
                  <a:schemeClr val="tx1"/>
                </a:solidFill>
                <a:latin typeface="Times New Roman" pitchFamily="18"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9pPr>
          </a:lstStyle>
          <a:p>
            <a:pPr eaLnBrk="1" hangingPunct="1"/>
            <a:r>
              <a:rPr lang="en-AU" sz="1600" dirty="0">
                <a:latin typeface="Calibri" pitchFamily="34" charset="0"/>
                <a:cs typeface="Calibri" pitchFamily="34" charset="0"/>
              </a:rPr>
              <a:t>We have to ask ourselves why we are still digging holes in the ground. The industry would encounter far less bureaucratic blocking, make more money and go a long way towards solving global warming </a:t>
            </a:r>
            <a:r>
              <a:rPr lang="en-AU" sz="1600" dirty="0" smtClean="0">
                <a:latin typeface="Calibri" pitchFamily="34" charset="0"/>
                <a:cs typeface="Calibri" pitchFamily="34" charset="0"/>
              </a:rPr>
              <a:t>by manufacturing out of Mg, thin air and water its own inputs! </a:t>
            </a:r>
            <a:endParaRPr lang="en-AU" sz="1600" dirty="0">
              <a:latin typeface="Calibri" pitchFamily="34" charset="0"/>
              <a:cs typeface="Calibri" pitchFamily="34" charset="0"/>
            </a:endParaRPr>
          </a:p>
        </p:txBody>
      </p:sp>
      <p:sp>
        <p:nvSpPr>
          <p:cNvPr id="14" name="TextBox 7"/>
          <p:cNvSpPr txBox="1">
            <a:spLocks noChangeArrowheads="1"/>
          </p:cNvSpPr>
          <p:nvPr/>
        </p:nvSpPr>
        <p:spPr bwMode="auto">
          <a:xfrm>
            <a:off x="6779321" y="3883937"/>
            <a:ext cx="136608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ea typeface="ヒラギノ角ゴ Pro W3"/>
                <a:cs typeface="ヒラギノ角ゴ Pro W3"/>
              </a:defRPr>
            </a:lvl1pPr>
            <a:lvl2pPr marL="742950" indent="-285750" eaLnBrk="0" hangingPunct="0">
              <a:defRPr sz="2400">
                <a:solidFill>
                  <a:schemeClr val="tx1"/>
                </a:solidFill>
                <a:latin typeface="Times New Roman" pitchFamily="18" charset="0"/>
                <a:ea typeface="ヒラギノ角ゴ Pro W3"/>
                <a:cs typeface="ヒラギノ角ゴ Pro W3"/>
              </a:defRPr>
            </a:lvl2pPr>
            <a:lvl3pPr marL="1143000" indent="-228600" eaLnBrk="0" hangingPunct="0">
              <a:defRPr sz="2400">
                <a:solidFill>
                  <a:schemeClr val="tx1"/>
                </a:solidFill>
                <a:latin typeface="Times New Roman" pitchFamily="18" charset="0"/>
                <a:ea typeface="ヒラギノ角ゴ Pro W3"/>
                <a:cs typeface="ヒラギノ角ゴ Pro W3"/>
              </a:defRPr>
            </a:lvl3pPr>
            <a:lvl4pPr marL="1600200" indent="-228600" eaLnBrk="0" hangingPunct="0">
              <a:defRPr sz="2400">
                <a:solidFill>
                  <a:schemeClr val="tx1"/>
                </a:solidFill>
                <a:latin typeface="Times New Roman" pitchFamily="18" charset="0"/>
                <a:ea typeface="ヒラギノ角ゴ Pro W3"/>
                <a:cs typeface="ヒラギノ角ゴ Pro W3"/>
              </a:defRPr>
            </a:lvl4pPr>
            <a:lvl5pPr marL="2057400" indent="-228600" eaLnBrk="0" hangingPunct="0">
              <a:defRPr sz="2400">
                <a:solidFill>
                  <a:schemeClr val="tx1"/>
                </a:solidFill>
                <a:latin typeface="Times New Roman" pitchFamily="18"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9pPr>
          </a:lstStyle>
          <a:p>
            <a:pPr eaLnBrk="1" hangingPunct="1"/>
            <a:r>
              <a:rPr lang="en-AU" sz="900" dirty="0" smtClean="0">
                <a:latin typeface="Calibri" pitchFamily="34" charset="0"/>
              </a:rPr>
              <a:t>pH dependent speciation</a:t>
            </a:r>
            <a:endParaRPr lang="en-AU" sz="900" dirty="0">
              <a:latin typeface="Calibri" pitchFamily="34" charset="0"/>
            </a:endParaRPr>
          </a:p>
        </p:txBody>
      </p:sp>
    </p:spTree>
    <p:extLst>
      <p:ext uri="{BB962C8B-B14F-4D97-AF65-F5344CB8AC3E}">
        <p14:creationId xmlns:p14="http://schemas.microsoft.com/office/powerpoint/2010/main" val="114359659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6105" y="1"/>
            <a:ext cx="8229600" cy="685800"/>
          </a:xfrm>
        </p:spPr>
        <p:txBody>
          <a:bodyPr/>
          <a:lstStyle/>
          <a:p>
            <a:r>
              <a:rPr lang="en-AU" dirty="0" smtClean="0"/>
              <a:t>Porosity ~ Permeability</a:t>
            </a:r>
            <a:endParaRPr lang="en-AU" dirty="0"/>
          </a:p>
        </p:txBody>
      </p:sp>
      <p:pic>
        <p:nvPicPr>
          <p:cNvPr id="53250" name="Picture 2" descr="D:\Webpages\TecEco\images\graphics\percolation\Percolation1-4.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4093" y="753036"/>
            <a:ext cx="8202706" cy="59301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074543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Grading Eco-Cements</a:t>
            </a:r>
            <a:endParaRPr lang="en-AU" dirty="0"/>
          </a:p>
        </p:txBody>
      </p:sp>
      <p:sp>
        <p:nvSpPr>
          <p:cNvPr id="6" name="Content Placeholder 5"/>
          <p:cNvSpPr>
            <a:spLocks noGrp="1"/>
          </p:cNvSpPr>
          <p:nvPr>
            <p:ph idx="1"/>
          </p:nvPr>
        </p:nvSpPr>
        <p:spPr>
          <a:xfrm>
            <a:off x="6293223" y="1267644"/>
            <a:ext cx="2407024" cy="3317803"/>
          </a:xfrm>
        </p:spPr>
        <p:txBody>
          <a:bodyPr/>
          <a:lstStyle/>
          <a:p>
            <a:r>
              <a:rPr lang="en-AU" sz="2400" dirty="0" smtClean="0"/>
              <a:t>Simple Grading</a:t>
            </a:r>
          </a:p>
          <a:p>
            <a:r>
              <a:rPr lang="en-AU" sz="2400" dirty="0" smtClean="0"/>
              <a:t>Fineness Modulus or</a:t>
            </a:r>
          </a:p>
          <a:p>
            <a:r>
              <a:rPr lang="en-AU" sz="2400" dirty="0" smtClean="0"/>
              <a:t>Virtual Packing (</a:t>
            </a:r>
            <a:r>
              <a:rPr lang="en-AU" sz="2400" dirty="0" err="1" smtClean="0"/>
              <a:t>TecEco</a:t>
            </a:r>
            <a:r>
              <a:rPr lang="en-AU" sz="2400" dirty="0" smtClean="0"/>
              <a:t> preferred route – see next slide)</a:t>
            </a:r>
            <a:endParaRPr lang="en-AU" sz="2400" dirty="0"/>
          </a:p>
        </p:txBody>
      </p:sp>
      <p:graphicFrame>
        <p:nvGraphicFramePr>
          <p:cNvPr id="4" name="Chart 3"/>
          <p:cNvGraphicFramePr>
            <a:graphicFrameLocks/>
          </p:cNvGraphicFramePr>
          <p:nvPr>
            <p:extLst>
              <p:ext uri="{D42A27DB-BD31-4B8C-83A1-F6EECF244321}">
                <p14:modId xmlns:p14="http://schemas.microsoft.com/office/powerpoint/2010/main" val="1307758209"/>
              </p:ext>
            </p:extLst>
          </p:nvPr>
        </p:nvGraphicFramePr>
        <p:xfrm>
          <a:off x="255494" y="935411"/>
          <a:ext cx="6024282" cy="4282048"/>
        </p:xfrm>
        <a:graphic>
          <a:graphicData uri="http://schemas.openxmlformats.org/drawingml/2006/chart">
            <c:chart xmlns:c="http://schemas.openxmlformats.org/drawingml/2006/chart" xmlns:r="http://schemas.openxmlformats.org/officeDocument/2006/relationships" r:id="rId2"/>
          </a:graphicData>
        </a:graphic>
      </p:graphicFrame>
      <p:sp>
        <p:nvSpPr>
          <p:cNvPr id="7" name="TextBox 6"/>
          <p:cNvSpPr txBox="1"/>
          <p:nvPr/>
        </p:nvSpPr>
        <p:spPr>
          <a:xfrm>
            <a:off x="847165" y="5499847"/>
            <a:ext cx="7234517" cy="830997"/>
          </a:xfrm>
          <a:prstGeom prst="rect">
            <a:avLst/>
          </a:prstGeom>
          <a:solidFill>
            <a:schemeClr val="accent2">
              <a:lumMod val="20000"/>
              <a:lumOff val="80000"/>
            </a:schemeClr>
          </a:solidFill>
        </p:spPr>
        <p:txBody>
          <a:bodyPr wrap="square" rtlCol="0">
            <a:spAutoFit/>
          </a:bodyPr>
          <a:lstStyle/>
          <a:p>
            <a:r>
              <a:rPr lang="en-AU" sz="2400" dirty="0" smtClean="0"/>
              <a:t>With Eco-Cements the idea is to imperfectly pack particles so that the percolation point is exceeded.</a:t>
            </a:r>
            <a:endParaRPr lang="en-AU" sz="2400" dirty="0"/>
          </a:p>
        </p:txBody>
      </p:sp>
    </p:spTree>
    <p:extLst>
      <p:ext uri="{BB962C8B-B14F-4D97-AF65-F5344CB8AC3E}">
        <p14:creationId xmlns:p14="http://schemas.microsoft.com/office/powerpoint/2010/main" val="161351561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err="1" smtClean="0"/>
              <a:t>TecSoft</a:t>
            </a:r>
            <a:r>
              <a:rPr lang="en-AU" dirty="0" smtClean="0"/>
              <a:t> </a:t>
            </a:r>
            <a:r>
              <a:rPr lang="en-AU" dirty="0" err="1" smtClean="0"/>
              <a:t>TecBatch</a:t>
            </a:r>
            <a:endParaRPr lang="en-AU" dirty="0"/>
          </a:p>
        </p:txBody>
      </p:sp>
      <p:sp>
        <p:nvSpPr>
          <p:cNvPr id="4" name="Rectangle 3"/>
          <p:cNvSpPr/>
          <p:nvPr/>
        </p:nvSpPr>
        <p:spPr>
          <a:xfrm>
            <a:off x="254000" y="725186"/>
            <a:ext cx="8686799" cy="5909310"/>
          </a:xfrm>
          <a:prstGeom prst="rect">
            <a:avLst/>
          </a:prstGeom>
        </p:spPr>
        <p:txBody>
          <a:bodyPr wrap="square">
            <a:spAutoFit/>
          </a:bodyPr>
          <a:lstStyle/>
          <a:p>
            <a:r>
              <a:rPr lang="en-AU" dirty="0" err="1" smtClean="0"/>
              <a:t>TecBatch</a:t>
            </a:r>
            <a:r>
              <a:rPr lang="en-AU" dirty="0" smtClean="0"/>
              <a:t> </a:t>
            </a:r>
            <a:r>
              <a:rPr lang="en-AU" dirty="0"/>
              <a:t>is a unique scientifically based concrete batching tool that, when released, will identify and optimally batch a wide range of concretes for any purpose</a:t>
            </a:r>
            <a:r>
              <a:rPr lang="en-AU" dirty="0" smtClean="0"/>
              <a:t>.</a:t>
            </a:r>
          </a:p>
          <a:p>
            <a:endParaRPr lang="en-AU" dirty="0"/>
          </a:p>
          <a:p>
            <a:r>
              <a:rPr lang="en-AU" dirty="0"/>
              <a:t>The software is not based on past experience with particular mixes as are many other batching programs. On the contrary, it but goes back to scientific principles, based on particle properties and packing to predict properties for each formulation. A User Data Feedback Scheme will ensure that the program will be continually improved over time.</a:t>
            </a:r>
          </a:p>
          <a:p>
            <a:endParaRPr lang="en-AU" dirty="0"/>
          </a:p>
          <a:p>
            <a:r>
              <a:rPr lang="en-AU" dirty="0" err="1"/>
              <a:t>TecBatch</a:t>
            </a:r>
            <a:r>
              <a:rPr lang="en-AU" dirty="0"/>
              <a:t> will be a powerful tool for design engineers and engineering students, concrete researchers and batching plant operators interested in improving the profitability, versatility and most importantly, the sustainability of concretes. It will be able to model any concrete, including those using the ground breaking TecEco </a:t>
            </a:r>
            <a:r>
              <a:rPr lang="en-AU" dirty="0">
                <a:hlinkClick r:id="rId2"/>
              </a:rPr>
              <a:t>Tec</a:t>
            </a:r>
            <a:r>
              <a:rPr lang="en-AU" dirty="0"/>
              <a:t>, </a:t>
            </a:r>
            <a:r>
              <a:rPr lang="en-AU" dirty="0">
                <a:hlinkClick r:id="rId3"/>
              </a:rPr>
              <a:t>Eco</a:t>
            </a:r>
            <a:r>
              <a:rPr lang="en-AU" dirty="0"/>
              <a:t> and </a:t>
            </a:r>
            <a:r>
              <a:rPr lang="en-AU" dirty="0" err="1">
                <a:hlinkClick r:id="rId4"/>
              </a:rPr>
              <a:t>Enviro</a:t>
            </a:r>
            <a:r>
              <a:rPr lang="en-AU" dirty="0"/>
              <a:t> environmentally sustainable cements</a:t>
            </a:r>
            <a:r>
              <a:rPr lang="en-AU" dirty="0" smtClean="0"/>
              <a:t>.</a:t>
            </a:r>
          </a:p>
          <a:p>
            <a:endParaRPr lang="en-AU" dirty="0"/>
          </a:p>
          <a:p>
            <a:r>
              <a:rPr lang="en-AU" dirty="0"/>
              <a:t>The advanced algorithms in </a:t>
            </a:r>
            <a:r>
              <a:rPr lang="en-AU" dirty="0" err="1"/>
              <a:t>TecBatch</a:t>
            </a:r>
            <a:r>
              <a:rPr lang="en-AU" dirty="0"/>
              <a:t> will optimise the use of materials, minimise costs and increase profits. It will allow users to specify the properties desired for their concrete, then suggests optimal solutions. Virtual </a:t>
            </a:r>
            <a:r>
              <a:rPr lang="en-AU" dirty="0" smtClean="0"/>
              <a:t>concrete will become </a:t>
            </a:r>
            <a:r>
              <a:rPr lang="en-AU" dirty="0"/>
              <a:t>a reality with </a:t>
            </a:r>
            <a:r>
              <a:rPr lang="en-AU" dirty="0" err="1"/>
              <a:t>TecBatch</a:t>
            </a:r>
            <a:r>
              <a:rPr lang="en-AU" dirty="0" smtClean="0"/>
              <a:t>.</a:t>
            </a:r>
          </a:p>
          <a:p>
            <a:endParaRPr lang="en-AU" dirty="0"/>
          </a:p>
          <a:p>
            <a:r>
              <a:rPr lang="en-AU" b="1" dirty="0" smtClean="0"/>
              <a:t>To </a:t>
            </a:r>
            <a:r>
              <a:rPr lang="en-AU" b="1" dirty="0"/>
              <a:t>further develop the </a:t>
            </a:r>
            <a:r>
              <a:rPr lang="en-AU" b="1" dirty="0" err="1"/>
              <a:t>TecBatch</a:t>
            </a:r>
            <a:r>
              <a:rPr lang="en-AU" b="1" dirty="0"/>
              <a:t> software, </a:t>
            </a:r>
            <a:r>
              <a:rPr lang="en-AU" b="1" dirty="0" err="1"/>
              <a:t>TecSoft</a:t>
            </a:r>
            <a:r>
              <a:rPr lang="en-AU" b="1" dirty="0"/>
              <a:t> require not only additional funding but also partners able to provide the programming expertise and </a:t>
            </a:r>
            <a:r>
              <a:rPr lang="en-AU" b="1" dirty="0" smtClean="0"/>
              <a:t>testing capability. </a:t>
            </a:r>
            <a:r>
              <a:rPr lang="en-AU" b="1" dirty="0" smtClean="0">
                <a:hlinkClick r:id="rId5"/>
              </a:rPr>
              <a:t>Further </a:t>
            </a:r>
            <a:r>
              <a:rPr lang="en-AU" b="1" dirty="0">
                <a:hlinkClick r:id="rId5"/>
              </a:rPr>
              <a:t>details</a:t>
            </a:r>
            <a:endParaRPr lang="en-AU" dirty="0"/>
          </a:p>
        </p:txBody>
      </p:sp>
    </p:spTree>
    <p:extLst>
      <p:ext uri="{BB962C8B-B14F-4D97-AF65-F5344CB8AC3E}">
        <p14:creationId xmlns:p14="http://schemas.microsoft.com/office/powerpoint/2010/main" val="141470642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209" y="0"/>
            <a:ext cx="8229600" cy="1016000"/>
          </a:xfrm>
        </p:spPr>
        <p:txBody>
          <a:bodyPr/>
          <a:lstStyle/>
          <a:p>
            <a:r>
              <a:rPr lang="en-AU" dirty="0" smtClean="0"/>
              <a:t>Commercial Products</a:t>
            </a:r>
            <a:br>
              <a:rPr lang="en-AU" dirty="0" smtClean="0"/>
            </a:br>
            <a:r>
              <a:rPr lang="en-AU" dirty="0" smtClean="0"/>
              <a:t> Eco-Cement</a:t>
            </a:r>
            <a:endParaRPr lang="en-AU" dirty="0"/>
          </a:p>
        </p:txBody>
      </p:sp>
      <p:sp>
        <p:nvSpPr>
          <p:cNvPr id="4" name="Text Box 5"/>
          <p:cNvSpPr txBox="1">
            <a:spLocks noChangeArrowheads="1"/>
          </p:cNvSpPr>
          <p:nvPr/>
        </p:nvSpPr>
        <p:spPr bwMode="auto">
          <a:xfrm>
            <a:off x="482600" y="1558925"/>
            <a:ext cx="3568700" cy="280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sz="2200" b="0" dirty="0" err="1"/>
              <a:t>TecEco</a:t>
            </a:r>
            <a:r>
              <a:rPr lang="en-US" sz="2200" b="0" dirty="0"/>
              <a:t> Tec and Eco-Cement bricks, blocks and pavers are now being made commercially in </a:t>
            </a:r>
            <a:r>
              <a:rPr lang="en-US" sz="2200" b="0" dirty="0" smtClean="0"/>
              <a:t>Australia</a:t>
            </a:r>
          </a:p>
          <a:p>
            <a:pPr algn="l"/>
            <a:endParaRPr lang="en-US" sz="2200" dirty="0"/>
          </a:p>
          <a:p>
            <a:pPr algn="l"/>
            <a:r>
              <a:rPr lang="en-US" sz="2200" b="0" dirty="0" smtClean="0"/>
              <a:t>We </a:t>
            </a:r>
            <a:r>
              <a:rPr lang="en-US" sz="2200" b="0" dirty="0"/>
              <a:t>may be able to get a local manufacturer to make them for you.</a:t>
            </a:r>
          </a:p>
        </p:txBody>
      </p:sp>
      <p:pic>
        <p:nvPicPr>
          <p:cNvPr id="5" name="Picture 7" descr="Untitled-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76725" y="1433720"/>
            <a:ext cx="4470400" cy="3051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778017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6105" y="0"/>
            <a:ext cx="8229600" cy="981637"/>
          </a:xfrm>
        </p:spPr>
        <p:txBody>
          <a:bodyPr/>
          <a:lstStyle/>
          <a:p>
            <a:r>
              <a:rPr lang="en-AU" sz="2800" dirty="0" smtClean="0"/>
              <a:t>Economics of Magnesium Carbonate</a:t>
            </a:r>
            <a:br>
              <a:rPr lang="en-AU" sz="2800" dirty="0" smtClean="0"/>
            </a:br>
            <a:r>
              <a:rPr lang="en-AU" sz="2800" dirty="0" smtClean="0"/>
              <a:t>Binder Based Masonry Products</a:t>
            </a:r>
            <a:endParaRPr lang="en-AU" sz="2800" dirty="0"/>
          </a:p>
        </p:txBody>
      </p:sp>
      <p:graphicFrame>
        <p:nvGraphicFramePr>
          <p:cNvPr id="4" name="Object 3"/>
          <p:cNvGraphicFramePr>
            <a:graphicFrameLocks noChangeAspect="1"/>
          </p:cNvGraphicFramePr>
          <p:nvPr>
            <p:extLst>
              <p:ext uri="{D42A27DB-BD31-4B8C-83A1-F6EECF244321}">
                <p14:modId xmlns:p14="http://schemas.microsoft.com/office/powerpoint/2010/main" val="3325768471"/>
              </p:ext>
            </p:extLst>
          </p:nvPr>
        </p:nvGraphicFramePr>
        <p:xfrm>
          <a:off x="362978" y="900954"/>
          <a:ext cx="5600700" cy="5572683"/>
        </p:xfrm>
        <a:graphic>
          <a:graphicData uri="http://schemas.openxmlformats.org/presentationml/2006/ole">
            <mc:AlternateContent xmlns:mc="http://schemas.openxmlformats.org/markup-compatibility/2006">
              <mc:Choice xmlns:v="urn:schemas-microsoft-com:vml" Requires="v">
                <p:oleObj spid="_x0000_s11317" name="Worksheet" r:id="rId3" imgW="3819393" imgH="5362500" progId="Excel.Sheet.12">
                  <p:embed/>
                </p:oleObj>
              </mc:Choice>
              <mc:Fallback>
                <p:oleObj name="Worksheet" r:id="rId3" imgW="3819393" imgH="5362500" progId="Excel.Sheet.12">
                  <p:embed/>
                  <p:pic>
                    <p:nvPicPr>
                      <p:cNvPr id="0" name=""/>
                      <p:cNvPicPr/>
                      <p:nvPr/>
                    </p:nvPicPr>
                    <p:blipFill>
                      <a:blip r:embed="rId4"/>
                      <a:stretch>
                        <a:fillRect/>
                      </a:stretch>
                    </p:blipFill>
                    <p:spPr>
                      <a:xfrm>
                        <a:off x="362978" y="900954"/>
                        <a:ext cx="5600700" cy="5572683"/>
                      </a:xfrm>
                      <a:prstGeom prst="rect">
                        <a:avLst/>
                      </a:prstGeom>
                    </p:spPr>
                  </p:pic>
                </p:oleObj>
              </mc:Fallback>
            </mc:AlternateContent>
          </a:graphicData>
        </a:graphic>
      </p:graphicFrame>
      <p:sp>
        <p:nvSpPr>
          <p:cNvPr id="5" name="TextBox 4"/>
          <p:cNvSpPr txBox="1"/>
          <p:nvPr/>
        </p:nvSpPr>
        <p:spPr>
          <a:xfrm>
            <a:off x="6229469" y="2904566"/>
            <a:ext cx="2820401" cy="3539430"/>
          </a:xfrm>
          <a:prstGeom prst="rect">
            <a:avLst/>
          </a:prstGeom>
          <a:solidFill>
            <a:schemeClr val="accent2">
              <a:lumMod val="20000"/>
              <a:lumOff val="80000"/>
            </a:schemeClr>
          </a:solidFill>
        </p:spPr>
        <p:txBody>
          <a:bodyPr wrap="square" rtlCol="0">
            <a:spAutoFit/>
          </a:bodyPr>
          <a:lstStyle/>
          <a:p>
            <a:r>
              <a:rPr lang="en-AU" sz="1600" dirty="0" smtClean="0"/>
              <a:t>What this embedded </a:t>
            </a:r>
            <a:r>
              <a:rPr lang="en-AU" sz="1600" dirty="0" err="1" smtClean="0"/>
              <a:t>spreadsheet</a:t>
            </a:r>
            <a:r>
              <a:rPr lang="en-AU" sz="1600" dirty="0" smtClean="0"/>
              <a:t> demonstrates is that Magnesium Carbonate Block formulations are uneconomic unless the price of reactive </a:t>
            </a:r>
            <a:r>
              <a:rPr lang="en-AU" sz="1600" dirty="0" err="1" smtClean="0"/>
              <a:t>MgO</a:t>
            </a:r>
            <a:r>
              <a:rPr lang="en-AU" sz="1600" dirty="0" smtClean="0"/>
              <a:t> approaches that of PC or there is a high price for carbon or alternatively less </a:t>
            </a:r>
            <a:r>
              <a:rPr lang="en-AU" sz="1600" dirty="0" err="1" smtClean="0"/>
              <a:t>MgO</a:t>
            </a:r>
            <a:r>
              <a:rPr lang="en-AU" sz="1600" dirty="0" smtClean="0"/>
              <a:t> can be used! </a:t>
            </a:r>
          </a:p>
          <a:p>
            <a:endParaRPr lang="en-AU" sz="1600" dirty="0"/>
          </a:p>
          <a:p>
            <a:r>
              <a:rPr lang="en-AU" sz="1600" dirty="0" smtClean="0"/>
              <a:t>Because of molar volume growth less can be used but we must still  address supply chain issues.</a:t>
            </a:r>
            <a:endParaRPr lang="en-AU" sz="1600" dirty="0"/>
          </a:p>
        </p:txBody>
      </p:sp>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29470" y="900955"/>
            <a:ext cx="2551460" cy="1851660"/>
          </a:xfrm>
          <a:prstGeom prst="rect">
            <a:avLst/>
          </a:prstGeom>
        </p:spPr>
      </p:pic>
      <p:sp>
        <p:nvSpPr>
          <p:cNvPr id="7" name="TextBox 6"/>
          <p:cNvSpPr txBox="1"/>
          <p:nvPr/>
        </p:nvSpPr>
        <p:spPr>
          <a:xfrm>
            <a:off x="110022" y="6488668"/>
            <a:ext cx="8934818" cy="338554"/>
          </a:xfrm>
          <a:prstGeom prst="rect">
            <a:avLst/>
          </a:prstGeom>
          <a:noFill/>
        </p:spPr>
        <p:txBody>
          <a:bodyPr wrap="none" rtlCol="0">
            <a:spAutoFit/>
          </a:bodyPr>
          <a:lstStyle/>
          <a:p>
            <a:r>
              <a:rPr lang="en-AU" sz="1600" dirty="0" smtClean="0"/>
              <a:t>This embedded </a:t>
            </a:r>
            <a:r>
              <a:rPr lang="en-AU" sz="1600" dirty="0" err="1" smtClean="0"/>
              <a:t>spreadsheet</a:t>
            </a:r>
            <a:r>
              <a:rPr lang="en-AU" sz="1600" dirty="0" smtClean="0"/>
              <a:t> looks only at the binder price and assumes all other factors remain the same</a:t>
            </a:r>
            <a:endParaRPr lang="en-AU" sz="1600" dirty="0"/>
          </a:p>
        </p:txBody>
      </p:sp>
    </p:spTree>
    <p:extLst>
      <p:ext uri="{BB962C8B-B14F-4D97-AF65-F5344CB8AC3E}">
        <p14:creationId xmlns:p14="http://schemas.microsoft.com/office/powerpoint/2010/main" val="212082959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Eco-Cement </a:t>
            </a:r>
            <a:br>
              <a:rPr lang="en-AU" dirty="0" smtClean="0"/>
            </a:br>
            <a:r>
              <a:rPr lang="en-AU" dirty="0" smtClean="0"/>
              <a:t>Mortars Renders and Mud Bricks</a:t>
            </a:r>
            <a:endParaRPr lang="en-AU" dirty="0"/>
          </a:p>
        </p:txBody>
      </p:sp>
      <p:pic>
        <p:nvPicPr>
          <p:cNvPr id="4" name="Picture 9" descr="Untitled-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5501" y="3940174"/>
            <a:ext cx="4049712" cy="259080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3"/>
          <p:cNvSpPr txBox="1">
            <a:spLocks noChangeArrowheads="1"/>
          </p:cNvSpPr>
          <p:nvPr/>
        </p:nvSpPr>
        <p:spPr bwMode="auto">
          <a:xfrm>
            <a:off x="338139" y="1220787"/>
            <a:ext cx="4348162" cy="282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66700" indent="0">
              <a:lnSpc>
                <a:spcPct val="80000"/>
              </a:lnSpc>
              <a:buFont typeface="Wingdings" pitchFamily="2" charset="2"/>
              <a:buNone/>
            </a:pPr>
            <a:r>
              <a:rPr lang="en-US" sz="2400" dirty="0" smtClean="0"/>
              <a:t>First Eco-cement mud bricks and mortars in Australia</a:t>
            </a:r>
          </a:p>
          <a:p>
            <a:pPr marL="827088" lvl="1">
              <a:lnSpc>
                <a:spcPct val="80000"/>
              </a:lnSpc>
            </a:pPr>
            <a:r>
              <a:rPr lang="en-US" sz="2000" dirty="0" smtClean="0"/>
              <a:t>Tested up twice as strong as the PC controls</a:t>
            </a:r>
          </a:p>
          <a:p>
            <a:pPr marL="827088" lvl="1">
              <a:lnSpc>
                <a:spcPct val="80000"/>
              </a:lnSpc>
            </a:pPr>
            <a:r>
              <a:rPr lang="en-US" sz="2000" dirty="0" smtClean="0"/>
              <a:t>Mud brick addition rate 2.5%</a:t>
            </a:r>
          </a:p>
          <a:p>
            <a:pPr marL="827088" lvl="1">
              <a:lnSpc>
                <a:spcPct val="80000"/>
              </a:lnSpc>
            </a:pPr>
            <a:r>
              <a:rPr lang="en-US" sz="2000" dirty="0" smtClean="0"/>
              <a:t>Addition rate for mortars 1:8 not 1:3 because of molar ratio volume increase with </a:t>
            </a:r>
            <a:r>
              <a:rPr lang="en-US" sz="2000" dirty="0" err="1" smtClean="0"/>
              <a:t>MgO</a:t>
            </a:r>
            <a:r>
              <a:rPr lang="en-US" sz="2000" dirty="0" smtClean="0"/>
              <a:t> compared to lime.</a:t>
            </a:r>
            <a:endParaRPr lang="en-US" sz="2000" dirty="0"/>
          </a:p>
        </p:txBody>
      </p:sp>
      <p:pic>
        <p:nvPicPr>
          <p:cNvPr id="8" name="Picture 8" descr="Untitled-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5213" y="3914774"/>
            <a:ext cx="3895725" cy="260826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7" descr="Untitled-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75213" y="1017587"/>
            <a:ext cx="3895725" cy="2922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934892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209" y="0"/>
            <a:ext cx="8229600" cy="990600"/>
          </a:xfrm>
        </p:spPr>
        <p:txBody>
          <a:bodyPr/>
          <a:lstStyle/>
          <a:p>
            <a:r>
              <a:rPr lang="en-AU" dirty="0" smtClean="0"/>
              <a:t>Eco-Cement </a:t>
            </a:r>
            <a:r>
              <a:rPr lang="en-AU" dirty="0" err="1" smtClean="0"/>
              <a:t>Permeacocrete</a:t>
            </a:r>
            <a:r>
              <a:rPr lang="en-AU" dirty="0" smtClean="0"/>
              <a:t/>
            </a:r>
            <a:br>
              <a:rPr lang="en-AU" dirty="0" smtClean="0"/>
            </a:br>
            <a:r>
              <a:rPr lang="en-AU" dirty="0" smtClean="0"/>
              <a:t>Pervious Pavements</a:t>
            </a:r>
            <a:endParaRPr lang="en-AU" dirty="0"/>
          </a:p>
        </p:txBody>
      </p:sp>
      <p:pic>
        <p:nvPicPr>
          <p:cNvPr id="4" name="Picture 4" descr="PorousPavementCropped8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3138" y="1152525"/>
            <a:ext cx="7023100" cy="427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5"/>
          <p:cNvSpPr txBox="1">
            <a:spLocks noChangeArrowheads="1"/>
          </p:cNvSpPr>
          <p:nvPr/>
        </p:nvSpPr>
        <p:spPr bwMode="auto">
          <a:xfrm>
            <a:off x="866776" y="5467350"/>
            <a:ext cx="7391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000" b="1">
                <a:solidFill>
                  <a:schemeClr val="tx1"/>
                </a:solidFill>
                <a:latin typeface="Arial Unicode MS" pitchFamily="34" charset="-128"/>
              </a:defRPr>
            </a:lvl1pPr>
            <a:lvl2pPr marL="742950" indent="-285750">
              <a:defRPr sz="2000" b="1">
                <a:solidFill>
                  <a:schemeClr val="tx1"/>
                </a:solidFill>
                <a:latin typeface="Arial Unicode MS" pitchFamily="34" charset="-128"/>
              </a:defRPr>
            </a:lvl2pPr>
            <a:lvl3pPr marL="1143000" indent="-228600">
              <a:defRPr sz="2000" b="1">
                <a:solidFill>
                  <a:schemeClr val="tx1"/>
                </a:solidFill>
                <a:latin typeface="Arial Unicode MS" pitchFamily="34" charset="-128"/>
              </a:defRPr>
            </a:lvl3pPr>
            <a:lvl4pPr marL="1600200" indent="-228600">
              <a:defRPr sz="2000" b="1">
                <a:solidFill>
                  <a:schemeClr val="tx1"/>
                </a:solidFill>
                <a:latin typeface="Arial Unicode MS" pitchFamily="34" charset="-128"/>
              </a:defRPr>
            </a:lvl4pPr>
            <a:lvl5pPr marL="2057400" indent="-228600">
              <a:defRPr sz="2000" b="1">
                <a:solidFill>
                  <a:schemeClr val="tx1"/>
                </a:solidFill>
                <a:latin typeface="Arial Unicode MS" pitchFamily="34" charset="-128"/>
              </a:defRPr>
            </a:lvl5pPr>
            <a:lvl6pPr marL="2514600" indent="-228600" eaLnBrk="0" fontAlgn="base" hangingPunct="0">
              <a:spcBef>
                <a:spcPct val="50000"/>
              </a:spcBef>
              <a:spcAft>
                <a:spcPct val="0"/>
              </a:spcAft>
              <a:defRPr sz="2000" b="1">
                <a:solidFill>
                  <a:schemeClr val="tx1"/>
                </a:solidFill>
                <a:latin typeface="Arial Unicode MS" pitchFamily="34" charset="-128"/>
              </a:defRPr>
            </a:lvl6pPr>
            <a:lvl7pPr marL="2971800" indent="-228600" eaLnBrk="0" fontAlgn="base" hangingPunct="0">
              <a:spcBef>
                <a:spcPct val="50000"/>
              </a:spcBef>
              <a:spcAft>
                <a:spcPct val="0"/>
              </a:spcAft>
              <a:defRPr sz="2000" b="1">
                <a:solidFill>
                  <a:schemeClr val="tx1"/>
                </a:solidFill>
                <a:latin typeface="Arial Unicode MS" pitchFamily="34" charset="-128"/>
              </a:defRPr>
            </a:lvl7pPr>
            <a:lvl8pPr marL="3429000" indent="-228600" eaLnBrk="0" fontAlgn="base" hangingPunct="0">
              <a:spcBef>
                <a:spcPct val="50000"/>
              </a:spcBef>
              <a:spcAft>
                <a:spcPct val="0"/>
              </a:spcAft>
              <a:defRPr sz="2000" b="1">
                <a:solidFill>
                  <a:schemeClr val="tx1"/>
                </a:solidFill>
                <a:latin typeface="Arial Unicode MS" pitchFamily="34" charset="-128"/>
              </a:defRPr>
            </a:lvl8pPr>
            <a:lvl9pPr marL="3886200" indent="-228600" eaLnBrk="0" fontAlgn="base" hangingPunct="0">
              <a:spcBef>
                <a:spcPct val="50000"/>
              </a:spcBef>
              <a:spcAft>
                <a:spcPct val="0"/>
              </a:spcAft>
              <a:defRPr sz="2000" b="1">
                <a:solidFill>
                  <a:schemeClr val="tx1"/>
                </a:solidFill>
                <a:latin typeface="Arial Unicode MS" pitchFamily="34" charset="-128"/>
              </a:defRPr>
            </a:lvl9pPr>
          </a:lstStyle>
          <a:p>
            <a:r>
              <a:rPr lang="en-US" sz="1800"/>
              <a:t>“Why mix rainwater from heaven with pollution and call it storm water when you could sell it!”</a:t>
            </a:r>
          </a:p>
        </p:txBody>
      </p:sp>
      <p:sp>
        <p:nvSpPr>
          <p:cNvPr id="6" name="Text Box 6"/>
          <p:cNvSpPr txBox="1">
            <a:spLocks noChangeArrowheads="1"/>
          </p:cNvSpPr>
          <p:nvPr/>
        </p:nvSpPr>
        <p:spPr bwMode="auto">
          <a:xfrm>
            <a:off x="4094163" y="6024563"/>
            <a:ext cx="35623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000" b="1">
                <a:solidFill>
                  <a:schemeClr val="tx1"/>
                </a:solidFill>
                <a:latin typeface="Arial Unicode MS" pitchFamily="34" charset="-128"/>
              </a:defRPr>
            </a:lvl1pPr>
            <a:lvl2pPr marL="742950" indent="-285750">
              <a:defRPr sz="2000" b="1">
                <a:solidFill>
                  <a:schemeClr val="tx1"/>
                </a:solidFill>
                <a:latin typeface="Arial Unicode MS" pitchFamily="34" charset="-128"/>
              </a:defRPr>
            </a:lvl2pPr>
            <a:lvl3pPr marL="1143000" indent="-228600">
              <a:defRPr sz="2000" b="1">
                <a:solidFill>
                  <a:schemeClr val="tx1"/>
                </a:solidFill>
                <a:latin typeface="Arial Unicode MS" pitchFamily="34" charset="-128"/>
              </a:defRPr>
            </a:lvl3pPr>
            <a:lvl4pPr marL="1600200" indent="-228600">
              <a:defRPr sz="2000" b="1">
                <a:solidFill>
                  <a:schemeClr val="tx1"/>
                </a:solidFill>
                <a:latin typeface="Arial Unicode MS" pitchFamily="34" charset="-128"/>
              </a:defRPr>
            </a:lvl4pPr>
            <a:lvl5pPr marL="2057400" indent="-228600">
              <a:defRPr sz="2000" b="1">
                <a:solidFill>
                  <a:schemeClr val="tx1"/>
                </a:solidFill>
                <a:latin typeface="Arial Unicode MS" pitchFamily="34" charset="-128"/>
              </a:defRPr>
            </a:lvl5pPr>
            <a:lvl6pPr marL="2514600" indent="-228600" eaLnBrk="0" fontAlgn="base" hangingPunct="0">
              <a:spcBef>
                <a:spcPct val="50000"/>
              </a:spcBef>
              <a:spcAft>
                <a:spcPct val="0"/>
              </a:spcAft>
              <a:defRPr sz="2000" b="1">
                <a:solidFill>
                  <a:schemeClr val="tx1"/>
                </a:solidFill>
                <a:latin typeface="Arial Unicode MS" pitchFamily="34" charset="-128"/>
              </a:defRPr>
            </a:lvl6pPr>
            <a:lvl7pPr marL="2971800" indent="-228600" eaLnBrk="0" fontAlgn="base" hangingPunct="0">
              <a:spcBef>
                <a:spcPct val="50000"/>
              </a:spcBef>
              <a:spcAft>
                <a:spcPct val="0"/>
              </a:spcAft>
              <a:defRPr sz="2000" b="1">
                <a:solidFill>
                  <a:schemeClr val="tx1"/>
                </a:solidFill>
                <a:latin typeface="Arial Unicode MS" pitchFamily="34" charset="-128"/>
              </a:defRPr>
            </a:lvl7pPr>
            <a:lvl8pPr marL="3429000" indent="-228600" eaLnBrk="0" fontAlgn="base" hangingPunct="0">
              <a:spcBef>
                <a:spcPct val="50000"/>
              </a:spcBef>
              <a:spcAft>
                <a:spcPct val="0"/>
              </a:spcAft>
              <a:defRPr sz="2000" b="1">
                <a:solidFill>
                  <a:schemeClr val="tx1"/>
                </a:solidFill>
                <a:latin typeface="Arial Unicode MS" pitchFamily="34" charset="-128"/>
              </a:defRPr>
            </a:lvl8pPr>
            <a:lvl9pPr marL="3886200" indent="-228600" eaLnBrk="0" fontAlgn="base" hangingPunct="0">
              <a:spcBef>
                <a:spcPct val="50000"/>
              </a:spcBef>
              <a:spcAft>
                <a:spcPct val="0"/>
              </a:spcAft>
              <a:defRPr sz="2000" b="1">
                <a:solidFill>
                  <a:schemeClr val="tx1"/>
                </a:solidFill>
                <a:latin typeface="Arial Unicode MS" pitchFamily="34" charset="-128"/>
              </a:defRPr>
            </a:lvl9pPr>
          </a:lstStyle>
          <a:p>
            <a:r>
              <a:rPr lang="en-AU" sz="1800"/>
              <a:t>John Harrison, B.Sc. B.Ec. FCPA</a:t>
            </a:r>
            <a:endParaRPr lang="en-US" sz="1800"/>
          </a:p>
        </p:txBody>
      </p:sp>
    </p:spTree>
    <p:extLst>
      <p:ext uri="{BB962C8B-B14F-4D97-AF65-F5344CB8AC3E}">
        <p14:creationId xmlns:p14="http://schemas.microsoft.com/office/powerpoint/2010/main" val="311954181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err="1" smtClean="0"/>
              <a:t>Permeacocretes</a:t>
            </a:r>
            <a:endParaRPr lang="en-AU" dirty="0"/>
          </a:p>
        </p:txBody>
      </p:sp>
      <p:sp>
        <p:nvSpPr>
          <p:cNvPr id="5" name="Content Placeholder 4"/>
          <p:cNvSpPr>
            <a:spLocks noGrp="1"/>
          </p:cNvSpPr>
          <p:nvPr>
            <p:ph idx="1"/>
          </p:nvPr>
        </p:nvSpPr>
        <p:spPr>
          <a:xfrm>
            <a:off x="4921624" y="726139"/>
            <a:ext cx="4128247" cy="5759215"/>
          </a:xfrm>
        </p:spPr>
        <p:txBody>
          <a:bodyPr/>
          <a:lstStyle/>
          <a:p>
            <a:r>
              <a:rPr lang="en-AU" sz="2000" dirty="0" err="1" smtClean="0"/>
              <a:t>Permeacocretes</a:t>
            </a:r>
            <a:r>
              <a:rPr lang="en-AU" sz="2000" dirty="0" smtClean="0"/>
              <a:t> are an example of a product where the other advantages of using reactive </a:t>
            </a:r>
            <a:r>
              <a:rPr lang="en-AU" sz="2000" dirty="0" err="1" smtClean="0"/>
              <a:t>MgO</a:t>
            </a:r>
            <a:r>
              <a:rPr lang="en-AU" sz="2000" dirty="0" smtClean="0"/>
              <a:t> overcome its high cost and lack of a suitable market for carbon trading.</a:t>
            </a:r>
          </a:p>
          <a:p>
            <a:r>
              <a:rPr lang="en-AU" sz="2000" dirty="0" smtClean="0"/>
              <a:t>The use of </a:t>
            </a:r>
            <a:r>
              <a:rPr lang="en-AU" sz="2000" dirty="0" err="1" smtClean="0"/>
              <a:t>MgO</a:t>
            </a:r>
            <a:r>
              <a:rPr lang="en-AU" sz="2000" dirty="0" smtClean="0"/>
              <a:t> gives an ideal rheology which makes it possible to make </a:t>
            </a:r>
            <a:r>
              <a:rPr lang="en-AU" sz="2000" dirty="0" err="1" smtClean="0"/>
              <a:t>permeacocrete</a:t>
            </a:r>
            <a:r>
              <a:rPr lang="en-AU" sz="2000" dirty="0" smtClean="0"/>
              <a:t> pervious pavements using conventional road laying equipment therefore substantially reducing labour costs.</a:t>
            </a:r>
          </a:p>
          <a:p>
            <a:r>
              <a:rPr lang="en-AU" sz="2000" dirty="0" smtClean="0"/>
              <a:t>There are many other advantages of pervious pavements </a:t>
            </a:r>
            <a:r>
              <a:rPr lang="en-AU" sz="2000" dirty="0"/>
              <a:t>see </a:t>
            </a:r>
            <a:r>
              <a:rPr lang="en-AU" sz="2000" dirty="0">
                <a:hlinkClick r:id="rId2"/>
              </a:rPr>
              <a:t>http://www.tececo.com/files/conference%20presentations/TecEcoPresentationSGA25Mar2010.ppt</a:t>
            </a:r>
            <a:endParaRPr lang="en-AU" sz="2000" dirty="0"/>
          </a:p>
        </p:txBody>
      </p:sp>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189738" y="1504788"/>
            <a:ext cx="5755341" cy="4547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1930481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4000" dirty="0" smtClean="0"/>
              <a:t>Conclusion</a:t>
            </a:r>
            <a:endParaRPr lang="en-AU" sz="4000" dirty="0"/>
          </a:p>
        </p:txBody>
      </p:sp>
      <p:sp>
        <p:nvSpPr>
          <p:cNvPr id="3" name="Content Placeholder 2"/>
          <p:cNvSpPr>
            <a:spLocks noGrp="1"/>
          </p:cNvSpPr>
          <p:nvPr>
            <p:ph idx="1"/>
          </p:nvPr>
        </p:nvSpPr>
        <p:spPr>
          <a:xfrm>
            <a:off x="510402" y="1021862"/>
            <a:ext cx="8229600" cy="2762737"/>
          </a:xfrm>
        </p:spPr>
        <p:txBody>
          <a:bodyPr/>
          <a:lstStyle/>
          <a:p>
            <a:r>
              <a:rPr lang="en-AU" sz="3600" dirty="0" smtClean="0"/>
              <a:t>Eco-Cements have a Supply Chain </a:t>
            </a:r>
            <a:r>
              <a:rPr lang="en-AU" sz="3600" dirty="0" smtClean="0"/>
              <a:t>Problem </a:t>
            </a:r>
            <a:endParaRPr lang="en-AU" sz="3600" dirty="0" smtClean="0"/>
          </a:p>
          <a:p>
            <a:r>
              <a:rPr lang="en-AU" sz="3600" dirty="0" smtClean="0"/>
              <a:t>Unless</a:t>
            </a:r>
          </a:p>
          <a:p>
            <a:pPr lvl="1"/>
            <a:r>
              <a:rPr lang="en-AU" sz="3200" dirty="0" smtClean="0"/>
              <a:t>We </a:t>
            </a:r>
            <a:r>
              <a:rPr lang="en-AU" sz="3200" dirty="0" smtClean="0"/>
              <a:t>can reduce the price of reactive </a:t>
            </a:r>
            <a:r>
              <a:rPr lang="en-AU" sz="3200" dirty="0" err="1" smtClean="0"/>
              <a:t>MgO</a:t>
            </a:r>
            <a:endParaRPr lang="en-AU" sz="3200" dirty="0" smtClean="0"/>
          </a:p>
          <a:p>
            <a:pPr lvl="1"/>
            <a:r>
              <a:rPr lang="en-AU" sz="3200" dirty="0" smtClean="0"/>
              <a:t>Or introduce specialised </a:t>
            </a:r>
            <a:r>
              <a:rPr lang="en-AU" sz="3200" dirty="0" err="1" smtClean="0"/>
              <a:t>MgO</a:t>
            </a:r>
            <a:r>
              <a:rPr lang="en-AU" sz="3200" dirty="0" smtClean="0"/>
              <a:t> technologies with improved properties where the price of </a:t>
            </a:r>
            <a:r>
              <a:rPr lang="en-AU" sz="3200" dirty="0" err="1" smtClean="0"/>
              <a:t>MgO</a:t>
            </a:r>
            <a:r>
              <a:rPr lang="en-AU" sz="3200" dirty="0" smtClean="0"/>
              <a:t> does </a:t>
            </a:r>
            <a:r>
              <a:rPr lang="en-AU" sz="3200" dirty="0" smtClean="0"/>
              <a:t>not negatively </a:t>
            </a:r>
            <a:r>
              <a:rPr lang="en-AU" sz="3200" dirty="0" smtClean="0"/>
              <a:t>impact the bottom line</a:t>
            </a:r>
          </a:p>
          <a:p>
            <a:endParaRPr lang="en-AU" sz="3600" dirty="0"/>
          </a:p>
        </p:txBody>
      </p:sp>
    </p:spTree>
    <p:extLst>
      <p:ext uri="{BB962C8B-B14F-4D97-AF65-F5344CB8AC3E}">
        <p14:creationId xmlns:p14="http://schemas.microsoft.com/office/powerpoint/2010/main" val="208700140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8765" y="945776"/>
            <a:ext cx="8229600" cy="5427133"/>
          </a:xfrm>
        </p:spPr>
        <p:txBody>
          <a:bodyPr/>
          <a:lstStyle/>
          <a:p>
            <a:pPr>
              <a:lnSpc>
                <a:spcPct val="80000"/>
              </a:lnSpc>
            </a:pPr>
            <a:r>
              <a:rPr lang="en-US" dirty="0"/>
              <a:t>Tec-Cements (5-20% </a:t>
            </a:r>
            <a:r>
              <a:rPr lang="en-US" dirty="0" err="1"/>
              <a:t>MgO</a:t>
            </a:r>
            <a:r>
              <a:rPr lang="en-US" dirty="0"/>
              <a:t>, 80-95% OPC)</a:t>
            </a:r>
          </a:p>
          <a:p>
            <a:pPr lvl="1">
              <a:lnSpc>
                <a:spcPct val="80000"/>
              </a:lnSpc>
            </a:pPr>
            <a:r>
              <a:rPr lang="en-AU" dirty="0"/>
              <a:t>contain more Portland cement than reactive magnesia. Reactive magnesia hydrates in the same rate order as Portland cement forming </a:t>
            </a:r>
            <a:r>
              <a:rPr lang="en-AU" dirty="0" err="1"/>
              <a:t>Brucite</a:t>
            </a:r>
            <a:r>
              <a:rPr lang="en-AU" dirty="0"/>
              <a:t> which uses up excess water reducing the </a:t>
            </a:r>
            <a:r>
              <a:rPr lang="en-US" dirty="0" err="1"/>
              <a:t>voids:paste</a:t>
            </a:r>
            <a:r>
              <a:rPr lang="en-US" dirty="0"/>
              <a:t> </a:t>
            </a:r>
            <a:r>
              <a:rPr lang="en-AU" dirty="0"/>
              <a:t>ratio, increasing density and possibly raising the short term pH</a:t>
            </a:r>
            <a:r>
              <a:rPr lang="en-US" dirty="0"/>
              <a:t>.</a:t>
            </a:r>
          </a:p>
          <a:p>
            <a:pPr lvl="1">
              <a:lnSpc>
                <a:spcPct val="80000"/>
              </a:lnSpc>
            </a:pPr>
            <a:r>
              <a:rPr lang="en-US" dirty="0"/>
              <a:t>Reactions </a:t>
            </a:r>
            <a:r>
              <a:rPr lang="en-AU" dirty="0"/>
              <a:t>with </a:t>
            </a:r>
            <a:r>
              <a:rPr lang="en-AU" dirty="0" err="1"/>
              <a:t>pozzolans</a:t>
            </a:r>
            <a:r>
              <a:rPr lang="en-US" dirty="0"/>
              <a:t> are more affective</a:t>
            </a:r>
            <a:r>
              <a:rPr lang="en-AU" dirty="0"/>
              <a:t>. After much of the </a:t>
            </a:r>
            <a:r>
              <a:rPr lang="en-AU" dirty="0" err="1"/>
              <a:t>Portlandite</a:t>
            </a:r>
            <a:r>
              <a:rPr lang="en-AU" dirty="0"/>
              <a:t> has been consumed </a:t>
            </a:r>
            <a:r>
              <a:rPr lang="en-AU" dirty="0" err="1"/>
              <a:t>Brucite</a:t>
            </a:r>
            <a:r>
              <a:rPr lang="en-AU" dirty="0"/>
              <a:t> tends to control the long term pH which is lower and due to it’s low solubility, mobility and reactivity results in greater durability.</a:t>
            </a:r>
          </a:p>
          <a:p>
            <a:pPr lvl="1">
              <a:lnSpc>
                <a:spcPct val="80000"/>
              </a:lnSpc>
            </a:pPr>
            <a:r>
              <a:rPr lang="en-AU" dirty="0"/>
              <a:t>Other benefits include improvements in density, strength and rheology, reduced permeability and shrinkage and the use of a wider range of aggregates many of which are potentially wastes without reaction problems.</a:t>
            </a:r>
            <a:endParaRPr lang="en-US" dirty="0"/>
          </a:p>
          <a:p>
            <a:endParaRPr lang="en-AU" dirty="0"/>
          </a:p>
        </p:txBody>
      </p:sp>
      <p:sp>
        <p:nvSpPr>
          <p:cNvPr id="6" name="Title 5"/>
          <p:cNvSpPr>
            <a:spLocks noGrp="1"/>
          </p:cNvSpPr>
          <p:nvPr>
            <p:ph type="title"/>
          </p:nvPr>
        </p:nvSpPr>
        <p:spPr>
          <a:xfrm>
            <a:off x="426105" y="0"/>
            <a:ext cx="8229600" cy="820271"/>
          </a:xfrm>
        </p:spPr>
        <p:txBody>
          <a:bodyPr/>
          <a:lstStyle/>
          <a:p>
            <a:r>
              <a:rPr lang="en-AU" sz="4000" dirty="0" smtClean="0"/>
              <a:t>Tec-Cements</a:t>
            </a:r>
            <a:endParaRPr lang="en-AU" sz="4000" dirty="0"/>
          </a:p>
        </p:txBody>
      </p:sp>
    </p:spTree>
    <p:extLst>
      <p:ext uri="{BB962C8B-B14F-4D97-AF65-F5344CB8AC3E}">
        <p14:creationId xmlns:p14="http://schemas.microsoft.com/office/powerpoint/2010/main" val="237191536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12678" y="1179638"/>
            <a:ext cx="2032000" cy="1234722"/>
          </a:xfrm>
          <a:prstGeom prst="rect">
            <a:avLst/>
          </a:prstGeom>
        </p:spPr>
      </p:pic>
      <p:sp>
        <p:nvSpPr>
          <p:cNvPr id="2" name="Title 1"/>
          <p:cNvSpPr>
            <a:spLocks noGrp="1"/>
          </p:cNvSpPr>
          <p:nvPr>
            <p:ph type="title"/>
          </p:nvPr>
        </p:nvSpPr>
        <p:spPr>
          <a:xfrm>
            <a:off x="426105" y="0"/>
            <a:ext cx="8229600" cy="1179638"/>
          </a:xfrm>
        </p:spPr>
        <p:txBody>
          <a:bodyPr/>
          <a:lstStyle/>
          <a:p>
            <a:r>
              <a:rPr lang="en-AU" sz="2800" dirty="0" smtClean="0"/>
              <a:t>PC </a:t>
            </a:r>
            <a:r>
              <a:rPr lang="en-AU" sz="2800" dirty="0"/>
              <a:t>50% </a:t>
            </a:r>
            <a:r>
              <a:rPr lang="en-AU" sz="2800" dirty="0" smtClean="0"/>
              <a:t>Modified Ternary </a:t>
            </a:r>
            <a:r>
              <a:rPr lang="en-AU" sz="2800" dirty="0"/>
              <a:t>Mix with</a:t>
            </a:r>
            <a:br>
              <a:rPr lang="en-AU" sz="2800" dirty="0"/>
            </a:br>
            <a:r>
              <a:rPr lang="en-AU" sz="2800" dirty="0" smtClean="0"/>
              <a:t>N-Mg Route </a:t>
            </a:r>
            <a:r>
              <a:rPr lang="en-AU" sz="2800" dirty="0"/>
              <a:t>Mg Carbonate Aggregate</a:t>
            </a:r>
          </a:p>
        </p:txBody>
      </p:sp>
      <p:sp>
        <p:nvSpPr>
          <p:cNvPr id="3" name="Content Placeholder 2"/>
          <p:cNvSpPr>
            <a:spLocks noGrp="1"/>
          </p:cNvSpPr>
          <p:nvPr>
            <p:ph idx="1"/>
          </p:nvPr>
        </p:nvSpPr>
        <p:spPr>
          <a:xfrm>
            <a:off x="379621" y="1528058"/>
            <a:ext cx="8014830" cy="3975214"/>
          </a:xfrm>
        </p:spPr>
        <p:txBody>
          <a:bodyPr/>
          <a:lstStyle/>
          <a:p>
            <a:r>
              <a:rPr lang="en-AU" sz="2400" dirty="0" smtClean="0"/>
              <a:t>TecEco announce a way forward to greater </a:t>
            </a:r>
            <a:br>
              <a:rPr lang="en-AU" sz="2400" dirty="0" smtClean="0"/>
            </a:br>
            <a:r>
              <a:rPr lang="en-AU" sz="2400" dirty="0" smtClean="0"/>
              <a:t>sustainability for the Portland cement industry.</a:t>
            </a:r>
          </a:p>
          <a:p>
            <a:r>
              <a:rPr lang="en-AU" sz="2400" dirty="0" smtClean="0"/>
              <a:t>Up to 30% or more strength at all stages with high replacement ternary mixes. (GBFS + fly ash replacing PC.)</a:t>
            </a:r>
          </a:p>
          <a:p>
            <a:r>
              <a:rPr lang="en-AU" sz="2400" dirty="0" smtClean="0"/>
              <a:t>Finishers can go home early using &gt;50% replacement mixes removing the remaining barrier to their implementation</a:t>
            </a:r>
          </a:p>
          <a:p>
            <a:r>
              <a:rPr lang="en-AU" sz="2400" dirty="0" smtClean="0"/>
              <a:t>Brilliant rheology, low shrinkage and little or no cracking.</a:t>
            </a:r>
          </a:p>
          <a:p>
            <a:r>
              <a:rPr lang="en-AU" sz="2400" dirty="0" smtClean="0"/>
              <a:t>Excellent durability.</a:t>
            </a:r>
          </a:p>
          <a:p>
            <a:r>
              <a:rPr lang="en-AU" sz="2400" dirty="0" smtClean="0"/>
              <a:t>A solution to </a:t>
            </a:r>
            <a:r>
              <a:rPr lang="en-AU" sz="2400" dirty="0" err="1" smtClean="0"/>
              <a:t>autogenous</a:t>
            </a:r>
            <a:r>
              <a:rPr lang="en-AU" sz="2400" dirty="0" smtClean="0"/>
              <a:t> shrinkage?</a:t>
            </a:r>
            <a:endParaRPr lang="en-AU" sz="2400" dirty="0"/>
          </a:p>
        </p:txBody>
      </p:sp>
    </p:spTree>
    <p:extLst>
      <p:ext uri="{BB962C8B-B14F-4D97-AF65-F5344CB8AC3E}">
        <p14:creationId xmlns:p14="http://schemas.microsoft.com/office/powerpoint/2010/main" val="138644473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5005" y="0"/>
            <a:ext cx="8229600" cy="860612"/>
          </a:xfrm>
        </p:spPr>
        <p:txBody>
          <a:bodyPr/>
          <a:lstStyle/>
          <a:p>
            <a:r>
              <a:rPr lang="en-AU" dirty="0" smtClean="0"/>
              <a:t>Results for </a:t>
            </a:r>
            <a:r>
              <a:rPr lang="en-AU" dirty="0" err="1" smtClean="0"/>
              <a:t>TecEco</a:t>
            </a:r>
            <a:r>
              <a:rPr lang="en-AU" dirty="0" smtClean="0"/>
              <a:t/>
            </a:r>
            <a:br>
              <a:rPr lang="en-AU" dirty="0" smtClean="0"/>
            </a:br>
            <a:r>
              <a:rPr lang="en-AU" dirty="0" smtClean="0"/>
              <a:t>20 and 32 </a:t>
            </a:r>
            <a:r>
              <a:rPr lang="en-AU" dirty="0" err="1" smtClean="0"/>
              <a:t>MPa</a:t>
            </a:r>
            <a:r>
              <a:rPr lang="en-AU" dirty="0" smtClean="0"/>
              <a:t> Modified Ternary Mixes</a:t>
            </a:r>
            <a:endParaRPr lang="en-AU" dirty="0"/>
          </a:p>
        </p:txBody>
      </p:sp>
      <p:graphicFrame>
        <p:nvGraphicFramePr>
          <p:cNvPr id="5" name="Table 4"/>
          <p:cNvGraphicFramePr>
            <a:graphicFrameLocks noGrp="1"/>
          </p:cNvGraphicFramePr>
          <p:nvPr>
            <p:extLst>
              <p:ext uri="{D42A27DB-BD31-4B8C-83A1-F6EECF244321}">
                <p14:modId xmlns:p14="http://schemas.microsoft.com/office/powerpoint/2010/main" val="2670614821"/>
              </p:ext>
            </p:extLst>
          </p:nvPr>
        </p:nvGraphicFramePr>
        <p:xfrm>
          <a:off x="165907" y="916533"/>
          <a:ext cx="4579467" cy="5891340"/>
        </p:xfrm>
        <a:graphic>
          <a:graphicData uri="http://schemas.openxmlformats.org/drawingml/2006/table">
            <a:tbl>
              <a:tblPr firstRow="1">
                <a:tableStyleId>{5C22544A-7EE6-4342-B048-85BDC9FD1C3A}</a:tableStyleId>
              </a:tblPr>
              <a:tblGrid>
                <a:gridCol w="2320361"/>
                <a:gridCol w="658906"/>
                <a:gridCol w="457200"/>
                <a:gridCol w="641857"/>
                <a:gridCol w="501143"/>
              </a:tblGrid>
              <a:tr h="311562">
                <a:tc>
                  <a:txBody>
                    <a:bodyPr/>
                    <a:lstStyle/>
                    <a:p>
                      <a:pPr algn="l" fontAlgn="b"/>
                      <a:r>
                        <a:rPr lang="en-AU" sz="1000" u="none" strike="noStrike" dirty="0">
                          <a:effectLst/>
                        </a:rPr>
                        <a:t>Date of Trial Mix</a:t>
                      </a:r>
                      <a:endParaRPr lang="en-AU" sz="1000" b="0" i="0" u="none" strike="noStrike" dirty="0">
                        <a:effectLst/>
                        <a:latin typeface="Arial"/>
                      </a:endParaRPr>
                    </a:p>
                  </a:txBody>
                  <a:tcPr marL="7015" marR="7015" marT="7015" marB="0">
                    <a:solidFill>
                      <a:schemeClr val="accent1">
                        <a:lumMod val="60000"/>
                        <a:lumOff val="40000"/>
                      </a:schemeClr>
                    </a:solidFill>
                  </a:tcPr>
                </a:tc>
                <a:tc gridSpan="2">
                  <a:txBody>
                    <a:bodyPr/>
                    <a:lstStyle/>
                    <a:p>
                      <a:pPr algn="ctr" fontAlgn="b"/>
                      <a:r>
                        <a:rPr lang="en-AU" sz="1000" u="none" strike="noStrike" dirty="0">
                          <a:effectLst/>
                        </a:rPr>
                        <a:t>30/10/2010</a:t>
                      </a:r>
                      <a:endParaRPr lang="en-AU" sz="1000" b="0" i="0" u="none" strike="noStrike" dirty="0">
                        <a:effectLst/>
                        <a:latin typeface="Arial"/>
                      </a:endParaRPr>
                    </a:p>
                    <a:p>
                      <a:pPr algn="ctr" fontAlgn="b"/>
                      <a:r>
                        <a:rPr lang="en-AU" sz="1000" u="none" strike="noStrike" dirty="0">
                          <a:effectLst/>
                        </a:rPr>
                        <a:t>20MPa</a:t>
                      </a:r>
                      <a:endParaRPr lang="en-AU" sz="1000" b="1" i="0" u="none" strike="noStrike" dirty="0">
                        <a:effectLst/>
                        <a:latin typeface="Arial"/>
                      </a:endParaRPr>
                    </a:p>
                  </a:txBody>
                  <a:tcPr marL="7015" marR="7015" marT="7015" marB="0" anchor="b">
                    <a:solidFill>
                      <a:schemeClr val="accent1">
                        <a:lumMod val="60000"/>
                        <a:lumOff val="40000"/>
                      </a:schemeClr>
                    </a:solidFill>
                  </a:tcPr>
                </a:tc>
                <a:tc hMerge="1">
                  <a:txBody>
                    <a:bodyPr/>
                    <a:lstStyle/>
                    <a:p>
                      <a:pPr algn="ctr" fontAlgn="b"/>
                      <a:endParaRPr lang="en-AU" sz="800" b="0" i="0" u="none" strike="noStrike" dirty="0">
                        <a:effectLst/>
                        <a:latin typeface="Arial"/>
                      </a:endParaRPr>
                    </a:p>
                  </a:txBody>
                  <a:tcPr marL="7015" marR="7015" marT="7015" marB="0" anchor="b"/>
                </a:tc>
                <a:tc gridSpan="2">
                  <a:txBody>
                    <a:bodyPr/>
                    <a:lstStyle/>
                    <a:p>
                      <a:pPr algn="ctr" fontAlgn="b"/>
                      <a:r>
                        <a:rPr lang="en-AU" sz="1000" u="none" strike="noStrike" dirty="0">
                          <a:effectLst/>
                        </a:rPr>
                        <a:t>3/12/2010</a:t>
                      </a:r>
                      <a:endParaRPr lang="en-AU" sz="1000" b="0" i="0" u="none" strike="noStrike" dirty="0">
                        <a:effectLst/>
                        <a:latin typeface="Arial"/>
                      </a:endParaRPr>
                    </a:p>
                    <a:p>
                      <a:pPr algn="ctr" fontAlgn="b"/>
                      <a:r>
                        <a:rPr lang="en-AU" sz="1000" u="none" strike="noStrike" dirty="0">
                          <a:effectLst/>
                        </a:rPr>
                        <a:t>32MPa</a:t>
                      </a:r>
                      <a:endParaRPr lang="en-AU" sz="1000" b="1" i="0" u="none" strike="noStrike" dirty="0">
                        <a:effectLst/>
                        <a:latin typeface="Arial"/>
                      </a:endParaRPr>
                    </a:p>
                  </a:txBody>
                  <a:tcPr marL="7015" marR="7015" marT="7015" marB="0" anchor="b">
                    <a:solidFill>
                      <a:schemeClr val="accent1">
                        <a:lumMod val="60000"/>
                        <a:lumOff val="40000"/>
                      </a:schemeClr>
                    </a:solidFill>
                  </a:tcPr>
                </a:tc>
                <a:tc hMerge="1">
                  <a:txBody>
                    <a:bodyPr/>
                    <a:lstStyle/>
                    <a:p>
                      <a:pPr algn="ctr" fontAlgn="b"/>
                      <a:endParaRPr lang="en-AU" sz="800" b="0" i="0" u="none" strike="noStrike" dirty="0">
                        <a:effectLst/>
                        <a:latin typeface="Arial"/>
                      </a:endParaRPr>
                    </a:p>
                  </a:txBody>
                  <a:tcPr marL="7015" marR="7015" marT="7015" marB="0" anchor="b"/>
                </a:tc>
              </a:tr>
              <a:tr h="155781">
                <a:tc>
                  <a:txBody>
                    <a:bodyPr/>
                    <a:lstStyle/>
                    <a:p>
                      <a:pPr algn="l" fontAlgn="b"/>
                      <a:r>
                        <a:rPr lang="en-AU" sz="1000" u="none" strike="noStrike">
                          <a:effectLst/>
                        </a:rPr>
                        <a:t> </a:t>
                      </a:r>
                      <a:endParaRPr lang="en-AU" sz="1000" b="0" i="0" u="none" strike="noStrike">
                        <a:effectLst/>
                        <a:latin typeface="Arial"/>
                      </a:endParaRPr>
                    </a:p>
                  </a:txBody>
                  <a:tcPr marL="7015" marR="7015" marT="7015" marB="0" anchor="b"/>
                </a:tc>
                <a:tc>
                  <a:txBody>
                    <a:bodyPr/>
                    <a:lstStyle/>
                    <a:p>
                      <a:pPr algn="ctr" fontAlgn="b"/>
                      <a:r>
                        <a:rPr lang="en-AU" sz="1000" u="none" strike="noStrike" dirty="0">
                          <a:effectLst/>
                        </a:rPr>
                        <a:t> </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 </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r>
              <a:tr h="155781">
                <a:tc>
                  <a:txBody>
                    <a:bodyPr/>
                    <a:lstStyle/>
                    <a:p>
                      <a:pPr algn="l" fontAlgn="b"/>
                      <a:r>
                        <a:rPr lang="en-AU" sz="1000" b="1" u="none" strike="noStrike" dirty="0">
                          <a:effectLst/>
                        </a:rPr>
                        <a:t>Constituents</a:t>
                      </a:r>
                      <a:endParaRPr lang="en-AU" sz="1000" b="1" i="0" u="none" strike="noStrike" dirty="0">
                        <a:effectLst/>
                        <a:latin typeface="Arial"/>
                      </a:endParaRPr>
                    </a:p>
                  </a:txBody>
                  <a:tcPr marL="7015" marR="7015" marT="7015" marB="0" anchor="b"/>
                </a:tc>
                <a:tc>
                  <a:txBody>
                    <a:bodyPr/>
                    <a:lstStyle/>
                    <a:p>
                      <a:pPr algn="ctr" fontAlgn="b"/>
                      <a:r>
                        <a:rPr lang="en-AU" sz="1000" u="none" strike="noStrike" dirty="0" smtClean="0">
                          <a:effectLst/>
                        </a:rPr>
                        <a:t>Kg</a:t>
                      </a:r>
                      <a:r>
                        <a:rPr lang="en-AU" sz="1000" u="none" strike="noStrike" dirty="0">
                          <a:effectLst/>
                        </a:rPr>
                        <a:t> </a:t>
                      </a:r>
                      <a:endParaRPr lang="en-AU" sz="1000" b="0" i="0" u="none" strike="noStrike" dirty="0">
                        <a:effectLst/>
                        <a:latin typeface="Arial"/>
                      </a:endParaRPr>
                    </a:p>
                  </a:txBody>
                  <a:tcPr marL="7015" marR="7015" marT="7015" marB="0" anchor="b"/>
                </a:tc>
                <a:tc>
                  <a:txBody>
                    <a:bodyPr/>
                    <a:lstStyle/>
                    <a:p>
                      <a:pPr algn="ctr" fontAlgn="b"/>
                      <a:r>
                        <a:rPr lang="en-AU" sz="1000" b="0" i="0" u="none" strike="noStrike" dirty="0" smtClean="0">
                          <a:effectLst/>
                          <a:latin typeface="Arial"/>
                        </a:rPr>
                        <a:t>%</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smtClean="0">
                          <a:effectLst/>
                        </a:rPr>
                        <a:t>Kg</a:t>
                      </a:r>
                      <a:endParaRPr lang="en-AU" sz="1000" b="0" i="0" u="none" strike="noStrike" dirty="0">
                        <a:effectLst/>
                        <a:latin typeface="Arial"/>
                      </a:endParaRPr>
                    </a:p>
                  </a:txBody>
                  <a:tcPr marL="7015" marR="7015" marT="7015" marB="0" anchor="b"/>
                </a:tc>
                <a:tc>
                  <a:txBody>
                    <a:bodyPr/>
                    <a:lstStyle/>
                    <a:p>
                      <a:pPr algn="ctr" fontAlgn="b"/>
                      <a:r>
                        <a:rPr lang="en-AU" sz="1000" b="0" i="0" u="none" strike="noStrike" dirty="0" smtClean="0">
                          <a:effectLst/>
                          <a:latin typeface="Arial"/>
                        </a:rPr>
                        <a:t>%</a:t>
                      </a:r>
                      <a:endParaRPr lang="en-AU" sz="1000" b="0" i="0" u="none" strike="noStrike" dirty="0">
                        <a:effectLst/>
                        <a:latin typeface="Arial"/>
                      </a:endParaRPr>
                    </a:p>
                  </a:txBody>
                  <a:tcPr marL="7015" marR="7015" marT="7015" marB="0" anchor="b"/>
                </a:tc>
              </a:tr>
              <a:tr h="155781">
                <a:tc>
                  <a:txBody>
                    <a:bodyPr/>
                    <a:lstStyle/>
                    <a:p>
                      <a:pPr algn="l" fontAlgn="b"/>
                      <a:r>
                        <a:rPr lang="en-AU" sz="1000" u="none" strike="noStrike" dirty="0">
                          <a:effectLst/>
                        </a:rPr>
                        <a:t>GP </a:t>
                      </a:r>
                      <a:r>
                        <a:rPr lang="en-AU" sz="1000" u="none" strike="noStrike" dirty="0" smtClean="0">
                          <a:effectLst/>
                        </a:rPr>
                        <a:t>PC, kg/m3</a:t>
                      </a:r>
                      <a:endParaRPr lang="en-AU" sz="1000" b="0" i="0" u="none" strike="noStrike" dirty="0">
                        <a:effectLst/>
                        <a:latin typeface="Arial"/>
                      </a:endParaRPr>
                    </a:p>
                  </a:txBody>
                  <a:tcPr marL="7015" marR="7015" marT="7015" marB="0" anchor="b"/>
                </a:tc>
                <a:tc>
                  <a:txBody>
                    <a:bodyPr/>
                    <a:lstStyle/>
                    <a:p>
                      <a:pPr algn="ctr" fontAlgn="b"/>
                      <a:r>
                        <a:rPr lang="en-AU" sz="1000" u="none" strike="noStrike">
                          <a:effectLst/>
                        </a:rPr>
                        <a:t>116</a:t>
                      </a:r>
                      <a:endParaRPr lang="en-AU" sz="1000" b="0" i="0" u="none" strike="noStrike">
                        <a:effectLst/>
                        <a:latin typeface="Arial"/>
                      </a:endParaRPr>
                    </a:p>
                  </a:txBody>
                  <a:tcPr marL="7015" marR="7015" marT="7015" marB="0" anchor="b"/>
                </a:tc>
                <a:tc>
                  <a:txBody>
                    <a:bodyPr/>
                    <a:lstStyle/>
                    <a:p>
                      <a:pPr algn="ctr" fontAlgn="b"/>
                      <a:r>
                        <a:rPr lang="en-AU" sz="1000" dirty="0" smtClean="0"/>
                        <a:t>47.93</a:t>
                      </a:r>
                      <a:endParaRPr lang="en-AU" sz="1000" b="0" i="0" u="none" strike="noStrike" dirty="0">
                        <a:effectLst/>
                        <a:latin typeface="Arial"/>
                      </a:endParaRPr>
                    </a:p>
                  </a:txBody>
                  <a:tcPr marL="7015" marR="7015" marT="7015" marB="0" anchor="b"/>
                </a:tc>
                <a:tc>
                  <a:txBody>
                    <a:bodyPr/>
                    <a:lstStyle/>
                    <a:p>
                      <a:pPr algn="ctr" fontAlgn="b"/>
                      <a:r>
                        <a:rPr lang="en-AU" sz="1000" u="none" strike="noStrike">
                          <a:effectLst/>
                        </a:rPr>
                        <a:t>155</a:t>
                      </a:r>
                      <a:endParaRPr lang="en-AU" sz="1000" b="0" i="0" u="none" strike="noStrike">
                        <a:effectLst/>
                        <a:latin typeface="Arial"/>
                      </a:endParaRPr>
                    </a:p>
                  </a:txBody>
                  <a:tcPr marL="7015" marR="7015" marT="7015" marB="0" anchor="b"/>
                </a:tc>
                <a:tc>
                  <a:txBody>
                    <a:bodyPr/>
                    <a:lstStyle/>
                    <a:p>
                      <a:pPr algn="ctr" fontAlgn="b"/>
                      <a:r>
                        <a:rPr lang="en-AU" sz="1000" b="0" i="0" u="none" strike="noStrike" dirty="0" smtClean="0">
                          <a:effectLst/>
                          <a:latin typeface="Arial"/>
                        </a:rPr>
                        <a:t>47.78</a:t>
                      </a:r>
                      <a:endParaRPr lang="en-AU" sz="1000" b="0" i="0" u="none" strike="noStrike" dirty="0">
                        <a:effectLst/>
                        <a:latin typeface="Arial"/>
                      </a:endParaRPr>
                    </a:p>
                  </a:txBody>
                  <a:tcPr marL="7015" marR="7015" marT="7015" marB="0" anchor="b"/>
                </a:tc>
              </a:tr>
              <a:tr h="155781">
                <a:tc>
                  <a:txBody>
                    <a:bodyPr/>
                    <a:lstStyle/>
                    <a:p>
                      <a:pPr algn="l" fontAlgn="b"/>
                      <a:r>
                        <a:rPr lang="en-AU" sz="1000" u="none" strike="noStrike" dirty="0" err="1" smtClean="0">
                          <a:effectLst/>
                        </a:rPr>
                        <a:t>Flyash</a:t>
                      </a:r>
                      <a:r>
                        <a:rPr lang="en-AU" sz="1000" u="none" strike="noStrike" dirty="0" smtClean="0">
                          <a:effectLst/>
                        </a:rPr>
                        <a:t>, </a:t>
                      </a:r>
                      <a:r>
                        <a:rPr lang="en-AU" sz="1000" u="none" strike="noStrike" dirty="0">
                          <a:effectLst/>
                        </a:rPr>
                        <a:t>kg/m3</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58</a:t>
                      </a:r>
                      <a:endParaRPr lang="en-AU" sz="1000" b="0" i="0" u="none" strike="noStrike" dirty="0">
                        <a:effectLst/>
                        <a:latin typeface="Arial"/>
                      </a:endParaRPr>
                    </a:p>
                  </a:txBody>
                  <a:tcPr marL="7015" marR="7015" marT="7015" marB="0" anchor="b"/>
                </a:tc>
                <a:tc>
                  <a:txBody>
                    <a:bodyPr/>
                    <a:lstStyle/>
                    <a:p>
                      <a:pPr algn="ctr" fontAlgn="b"/>
                      <a:r>
                        <a:rPr lang="en-AU" sz="1000" b="0" i="0" u="none" strike="noStrike" dirty="0" smtClean="0">
                          <a:effectLst/>
                          <a:latin typeface="Arial"/>
                        </a:rPr>
                        <a:t>23.97</a:t>
                      </a:r>
                      <a:endParaRPr lang="en-AU" sz="1000" b="0" i="0" u="none" strike="noStrike" dirty="0">
                        <a:effectLst/>
                        <a:latin typeface="Arial"/>
                      </a:endParaRPr>
                    </a:p>
                  </a:txBody>
                  <a:tcPr marL="7015" marR="7015" marT="7015" marB="0" anchor="b"/>
                </a:tc>
                <a:tc>
                  <a:txBody>
                    <a:bodyPr/>
                    <a:lstStyle/>
                    <a:p>
                      <a:pPr algn="ctr" fontAlgn="b"/>
                      <a:r>
                        <a:rPr lang="en-AU" sz="1000" u="none" strike="noStrike">
                          <a:effectLst/>
                        </a:rPr>
                        <a:t>78</a:t>
                      </a:r>
                      <a:endParaRPr lang="en-AU" sz="1000" b="0" i="0" u="none" strike="noStrike">
                        <a:effectLst/>
                        <a:latin typeface="Arial"/>
                      </a:endParaRPr>
                    </a:p>
                  </a:txBody>
                  <a:tcPr marL="7015" marR="7015" marT="7015" marB="0" anchor="b"/>
                </a:tc>
                <a:tc>
                  <a:txBody>
                    <a:bodyPr/>
                    <a:lstStyle/>
                    <a:p>
                      <a:pPr algn="ctr" fontAlgn="b"/>
                      <a:r>
                        <a:rPr lang="en-AU" sz="1000" b="0" i="0" u="none" strike="noStrike" dirty="0" smtClean="0">
                          <a:effectLst/>
                          <a:latin typeface="Arial"/>
                        </a:rPr>
                        <a:t>24.04</a:t>
                      </a:r>
                      <a:endParaRPr lang="en-AU" sz="1000" b="0" i="0" u="none" strike="noStrike" dirty="0">
                        <a:effectLst/>
                        <a:latin typeface="Arial"/>
                      </a:endParaRPr>
                    </a:p>
                  </a:txBody>
                  <a:tcPr marL="7015" marR="7015" marT="7015" marB="0" anchor="b"/>
                </a:tc>
              </a:tr>
              <a:tr h="155781">
                <a:tc>
                  <a:txBody>
                    <a:bodyPr/>
                    <a:lstStyle/>
                    <a:p>
                      <a:pPr algn="l" fontAlgn="b"/>
                      <a:r>
                        <a:rPr lang="en-AU" sz="1000" u="none" strike="noStrike" dirty="0" smtClean="0">
                          <a:effectLst/>
                        </a:rPr>
                        <a:t>Slag, </a:t>
                      </a:r>
                      <a:r>
                        <a:rPr lang="en-AU" sz="1000" u="none" strike="noStrike" dirty="0">
                          <a:effectLst/>
                        </a:rPr>
                        <a:t>kg/m3</a:t>
                      </a:r>
                      <a:endParaRPr lang="en-AU" sz="1000" b="0" i="0" u="none" strike="noStrike" dirty="0">
                        <a:effectLst/>
                        <a:latin typeface="Arial"/>
                      </a:endParaRPr>
                    </a:p>
                  </a:txBody>
                  <a:tcPr marL="7015" marR="7015" marT="7015" marB="0" anchor="b"/>
                </a:tc>
                <a:tc>
                  <a:txBody>
                    <a:bodyPr/>
                    <a:lstStyle/>
                    <a:p>
                      <a:pPr algn="ctr" fontAlgn="b"/>
                      <a:r>
                        <a:rPr lang="en-AU" sz="1000" u="none" strike="noStrike">
                          <a:effectLst/>
                        </a:rPr>
                        <a:t>58</a:t>
                      </a:r>
                      <a:endParaRPr lang="en-AU" sz="1000" b="0" i="0" u="none" strike="noStrike">
                        <a:effectLst/>
                        <a:latin typeface="Arial"/>
                      </a:endParaRPr>
                    </a:p>
                  </a:txBody>
                  <a:tcPr marL="7015" marR="7015" marT="7015" marB="0" anchor="b"/>
                </a:tc>
                <a:tc>
                  <a:txBody>
                    <a:bodyPr/>
                    <a:lstStyle/>
                    <a:p>
                      <a:pPr algn="ctr" fontAlgn="b"/>
                      <a:r>
                        <a:rPr lang="en-AU" sz="1000" b="0" i="0" u="none" strike="noStrike" dirty="0" smtClean="0">
                          <a:effectLst/>
                          <a:latin typeface="Arial"/>
                        </a:rPr>
                        <a:t>23.97</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78</a:t>
                      </a:r>
                      <a:endParaRPr lang="en-AU" sz="1000" b="0" i="0" u="none" strike="noStrike" dirty="0">
                        <a:effectLst/>
                        <a:latin typeface="Arial"/>
                      </a:endParaRPr>
                    </a:p>
                  </a:txBody>
                  <a:tcPr marL="7015" marR="7015" marT="7015" marB="0" anchor="b"/>
                </a:tc>
                <a:tc>
                  <a:txBody>
                    <a:bodyPr/>
                    <a:lstStyle/>
                    <a:p>
                      <a:pPr algn="ctr" fontAlgn="b"/>
                      <a:r>
                        <a:rPr lang="en-AU" sz="1000" b="0" i="0" u="none" strike="noStrike" dirty="0" smtClean="0">
                          <a:effectLst/>
                          <a:latin typeface="Arial"/>
                        </a:rPr>
                        <a:t>24.04</a:t>
                      </a:r>
                      <a:endParaRPr lang="en-AU" sz="1000" b="0" i="0" u="none" strike="noStrike" dirty="0">
                        <a:effectLst/>
                        <a:latin typeface="Arial"/>
                      </a:endParaRPr>
                    </a:p>
                  </a:txBody>
                  <a:tcPr marL="7015" marR="7015" marT="7015" marB="0" anchor="b"/>
                </a:tc>
              </a:tr>
              <a:tr h="155781">
                <a:tc>
                  <a:txBody>
                    <a:bodyPr/>
                    <a:lstStyle/>
                    <a:p>
                      <a:pPr algn="l" fontAlgn="b"/>
                      <a:r>
                        <a:rPr lang="en-AU" sz="1000" u="none" strike="noStrike" dirty="0" smtClean="0">
                          <a:effectLst/>
                        </a:rPr>
                        <a:t>Reactive Magnesia, </a:t>
                      </a:r>
                      <a:r>
                        <a:rPr lang="en-AU" sz="1000" u="none" strike="noStrike" dirty="0">
                          <a:effectLst/>
                        </a:rPr>
                        <a:t>kg/m3</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10</a:t>
                      </a:r>
                      <a:endParaRPr lang="en-AU" sz="1000" b="0" i="0" u="none" strike="noStrike" dirty="0">
                        <a:effectLst/>
                        <a:latin typeface="Arial"/>
                      </a:endParaRPr>
                    </a:p>
                  </a:txBody>
                  <a:tcPr marL="7015" marR="7015" marT="7015" marB="0" anchor="b"/>
                </a:tc>
                <a:tc>
                  <a:txBody>
                    <a:bodyPr/>
                    <a:lstStyle/>
                    <a:p>
                      <a:pPr algn="ctr" fontAlgn="b"/>
                      <a:r>
                        <a:rPr lang="en-AU" sz="1000" b="0" i="0" u="none" strike="noStrike" dirty="0" smtClean="0">
                          <a:effectLst/>
                          <a:latin typeface="Arial"/>
                        </a:rPr>
                        <a:t>4.13</a:t>
                      </a:r>
                      <a:endParaRPr lang="en-AU" sz="1000" b="0" i="0" u="none" strike="noStrike" dirty="0">
                        <a:effectLst/>
                        <a:latin typeface="Arial"/>
                      </a:endParaRPr>
                    </a:p>
                  </a:txBody>
                  <a:tcPr marL="7015" marR="7015" marT="7015" marB="0" anchor="b"/>
                </a:tc>
                <a:tc>
                  <a:txBody>
                    <a:bodyPr/>
                    <a:lstStyle/>
                    <a:p>
                      <a:pPr algn="ctr" fontAlgn="b"/>
                      <a:r>
                        <a:rPr lang="en-AU" sz="1000" u="none" strike="noStrike">
                          <a:effectLst/>
                        </a:rPr>
                        <a:t>13.4</a:t>
                      </a:r>
                      <a:endParaRPr lang="en-AU" sz="1000" b="0" i="0" u="none" strike="noStrike">
                        <a:effectLst/>
                        <a:latin typeface="Arial"/>
                      </a:endParaRPr>
                    </a:p>
                  </a:txBody>
                  <a:tcPr marL="7015" marR="7015" marT="7015" marB="0" anchor="b"/>
                </a:tc>
                <a:tc>
                  <a:txBody>
                    <a:bodyPr/>
                    <a:lstStyle/>
                    <a:p>
                      <a:pPr algn="ctr" fontAlgn="b"/>
                      <a:r>
                        <a:rPr lang="en-AU" sz="1000" b="0" i="0" u="none" strike="noStrike" dirty="0" smtClean="0">
                          <a:effectLst/>
                          <a:latin typeface="Arial"/>
                        </a:rPr>
                        <a:t>4.13</a:t>
                      </a:r>
                      <a:endParaRPr lang="en-AU" sz="1000" b="0" i="0" u="none" strike="noStrike" dirty="0">
                        <a:effectLst/>
                        <a:latin typeface="Arial"/>
                      </a:endParaRPr>
                    </a:p>
                  </a:txBody>
                  <a:tcPr marL="7015" marR="7015" marT="7015" marB="0" anchor="b"/>
                </a:tc>
              </a:tr>
              <a:tr h="155781">
                <a:tc>
                  <a:txBody>
                    <a:bodyPr/>
                    <a:lstStyle/>
                    <a:p>
                      <a:pPr algn="l" fontAlgn="b"/>
                      <a:r>
                        <a:rPr lang="en-AU" sz="1000" b="0" i="0" u="none" strike="noStrike" dirty="0" err="1" smtClean="0">
                          <a:effectLst/>
                          <a:latin typeface="Arial"/>
                        </a:rPr>
                        <a:t>MgO</a:t>
                      </a:r>
                      <a:r>
                        <a:rPr lang="en-AU" sz="1000" b="0" i="0" u="none" strike="noStrike" dirty="0" smtClean="0">
                          <a:effectLst/>
                          <a:latin typeface="Arial"/>
                        </a:rPr>
                        <a:t> relative</a:t>
                      </a:r>
                      <a:r>
                        <a:rPr lang="en-AU" sz="1000" b="0" i="0" u="none" strike="noStrike" baseline="0" dirty="0" smtClean="0">
                          <a:effectLst/>
                          <a:latin typeface="Arial"/>
                        </a:rPr>
                        <a:t> to PC</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c>
                  <a:txBody>
                    <a:bodyPr/>
                    <a:lstStyle/>
                    <a:p>
                      <a:pPr algn="ctr" fontAlgn="b"/>
                      <a:r>
                        <a:rPr lang="en-AU" sz="1000" b="1" i="0" u="none" strike="noStrike" dirty="0" smtClean="0">
                          <a:effectLst/>
                          <a:latin typeface="Arial"/>
                        </a:rPr>
                        <a:t>8.7</a:t>
                      </a:r>
                      <a:endParaRPr lang="en-AU" sz="1000" b="1" i="0" u="none" strike="noStrike" dirty="0">
                        <a:effectLst/>
                        <a:latin typeface="Arial"/>
                      </a:endParaRPr>
                    </a:p>
                  </a:txBody>
                  <a:tcPr marL="7015" marR="7015" marT="7015" marB="0" anchor="b"/>
                </a:tc>
                <a:tc>
                  <a:txBody>
                    <a:bodyPr/>
                    <a:lstStyle/>
                    <a:p>
                      <a:pPr algn="ctr" fontAlgn="b"/>
                      <a:endParaRPr lang="en-AU" sz="1000" b="1" i="0" u="none" strike="noStrike" dirty="0">
                        <a:effectLst/>
                        <a:latin typeface="Arial"/>
                      </a:endParaRPr>
                    </a:p>
                  </a:txBody>
                  <a:tcPr marL="7015" marR="7015" marT="7015" marB="0" anchor="b"/>
                </a:tc>
                <a:tc>
                  <a:txBody>
                    <a:bodyPr/>
                    <a:lstStyle/>
                    <a:p>
                      <a:pPr algn="ctr" fontAlgn="b"/>
                      <a:r>
                        <a:rPr lang="en-AU" sz="1000" b="1" i="0" u="none" strike="noStrike" dirty="0" smtClean="0">
                          <a:effectLst/>
                          <a:latin typeface="Arial"/>
                        </a:rPr>
                        <a:t>8.7</a:t>
                      </a:r>
                      <a:endParaRPr lang="en-AU" sz="1000" b="1" i="0" u="none" strike="noStrike" dirty="0">
                        <a:effectLst/>
                        <a:latin typeface="Arial"/>
                      </a:endParaRPr>
                    </a:p>
                  </a:txBody>
                  <a:tcPr marL="7015" marR="7015" marT="7015" marB="0" anchor="b"/>
                </a:tc>
              </a:tr>
              <a:tr h="155781">
                <a:tc>
                  <a:txBody>
                    <a:bodyPr/>
                    <a:lstStyle/>
                    <a:p>
                      <a:pPr algn="l" fontAlgn="b"/>
                      <a:r>
                        <a:rPr lang="en-AU" sz="1000" u="none" strike="noStrike" dirty="0">
                          <a:effectLst/>
                        </a:rPr>
                        <a:t> </a:t>
                      </a:r>
                      <a:endParaRPr lang="en-AU" sz="1000" b="0" i="0" u="none" strike="noStrike" dirty="0">
                        <a:effectLst/>
                        <a:latin typeface="Arial"/>
                      </a:endParaRPr>
                    </a:p>
                  </a:txBody>
                  <a:tcPr marL="7015" marR="7015" marT="7015" marB="0" anchor="b"/>
                </a:tc>
                <a:tc>
                  <a:txBody>
                    <a:bodyPr/>
                    <a:lstStyle/>
                    <a:p>
                      <a:pPr algn="ctr" fontAlgn="b"/>
                      <a:r>
                        <a:rPr lang="en-AU" sz="1000" u="none" strike="noStrike">
                          <a:effectLst/>
                        </a:rPr>
                        <a:t> </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c>
                  <a:txBody>
                    <a:bodyPr/>
                    <a:lstStyle/>
                    <a:p>
                      <a:pPr algn="ctr" fontAlgn="b"/>
                      <a:r>
                        <a:rPr lang="en-AU" sz="1000" u="none" strike="noStrike" dirty="0">
                          <a:effectLst/>
                        </a:rPr>
                        <a:t> </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r>
              <a:tr h="155781">
                <a:tc>
                  <a:txBody>
                    <a:bodyPr/>
                    <a:lstStyle/>
                    <a:p>
                      <a:pPr algn="l" fontAlgn="b"/>
                      <a:r>
                        <a:rPr lang="en-AU" sz="1000" u="none" strike="noStrike" dirty="0" smtClean="0">
                          <a:effectLst/>
                        </a:rPr>
                        <a:t>20mm, kg/m3</a:t>
                      </a:r>
                      <a:endParaRPr lang="en-AU" sz="1000" b="0" i="0" u="none" strike="noStrike" dirty="0">
                        <a:effectLst/>
                        <a:latin typeface="Arial"/>
                      </a:endParaRPr>
                    </a:p>
                  </a:txBody>
                  <a:tcPr marL="7015" marR="7015" marT="7015" marB="0" anchor="b"/>
                </a:tc>
                <a:tc>
                  <a:txBody>
                    <a:bodyPr/>
                    <a:lstStyle/>
                    <a:p>
                      <a:pPr algn="ctr" fontAlgn="b"/>
                      <a:r>
                        <a:rPr lang="en-AU" sz="1000" u="none" strike="noStrike">
                          <a:effectLst/>
                        </a:rPr>
                        <a:t>710</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730</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r>
              <a:tr h="155781">
                <a:tc>
                  <a:txBody>
                    <a:bodyPr/>
                    <a:lstStyle/>
                    <a:p>
                      <a:pPr algn="l" fontAlgn="b"/>
                      <a:r>
                        <a:rPr lang="en-AU" sz="1000" u="none" strike="noStrike" dirty="0" smtClean="0">
                          <a:effectLst/>
                        </a:rPr>
                        <a:t>10mm, kg/m3</a:t>
                      </a:r>
                      <a:endParaRPr lang="en-AU" sz="1000" b="0" i="0" u="none" strike="noStrike" dirty="0">
                        <a:effectLst/>
                        <a:latin typeface="Arial"/>
                      </a:endParaRPr>
                    </a:p>
                  </a:txBody>
                  <a:tcPr marL="7015" marR="7015" marT="7015" marB="0" anchor="b"/>
                </a:tc>
                <a:tc>
                  <a:txBody>
                    <a:bodyPr/>
                    <a:lstStyle/>
                    <a:p>
                      <a:pPr algn="ctr" fontAlgn="b"/>
                      <a:r>
                        <a:rPr lang="en-AU" sz="1000" u="none" strike="noStrike">
                          <a:effectLst/>
                        </a:rPr>
                        <a:t>275</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280</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r>
              <a:tr h="155781">
                <a:tc>
                  <a:txBody>
                    <a:bodyPr/>
                    <a:lstStyle/>
                    <a:p>
                      <a:pPr algn="l" fontAlgn="b"/>
                      <a:r>
                        <a:rPr lang="en-AU" sz="1000" u="none" strike="noStrike">
                          <a:effectLst/>
                        </a:rPr>
                        <a:t>Total Coarse Aggregate</a:t>
                      </a:r>
                      <a:endParaRPr lang="en-AU" sz="1000" b="1" i="0" u="none" strike="noStrike">
                        <a:effectLst/>
                        <a:latin typeface="Times New Roman"/>
                      </a:endParaRPr>
                    </a:p>
                  </a:txBody>
                  <a:tcPr marL="7015" marR="7015" marT="7015" marB="0" anchor="b"/>
                </a:tc>
                <a:tc>
                  <a:txBody>
                    <a:bodyPr/>
                    <a:lstStyle/>
                    <a:p>
                      <a:pPr algn="ctr" fontAlgn="b"/>
                      <a:r>
                        <a:rPr lang="en-AU" sz="1000" u="none" strike="noStrike">
                          <a:effectLst/>
                        </a:rPr>
                        <a:t>985</a:t>
                      </a:r>
                      <a:endParaRPr lang="en-AU" sz="1000" b="1" i="0" u="none" strike="noStrike">
                        <a:effectLst/>
                        <a:latin typeface="Times New Roman"/>
                      </a:endParaRPr>
                    </a:p>
                  </a:txBody>
                  <a:tcPr marL="7015" marR="7015" marT="7015" marB="0" anchor="b"/>
                </a:tc>
                <a:tc>
                  <a:txBody>
                    <a:bodyPr/>
                    <a:lstStyle/>
                    <a:p>
                      <a:pPr algn="ctr" fontAlgn="b"/>
                      <a:endParaRPr lang="en-AU" sz="1000" b="1" i="0" u="none" strike="noStrike">
                        <a:effectLst/>
                        <a:latin typeface="Times New Roman"/>
                      </a:endParaRPr>
                    </a:p>
                  </a:txBody>
                  <a:tcPr marL="7015" marR="7015" marT="7015" marB="0" anchor="b"/>
                </a:tc>
                <a:tc>
                  <a:txBody>
                    <a:bodyPr/>
                    <a:lstStyle/>
                    <a:p>
                      <a:pPr algn="ctr" fontAlgn="b"/>
                      <a:r>
                        <a:rPr lang="en-AU" sz="1000" u="none" strike="noStrike">
                          <a:effectLst/>
                        </a:rPr>
                        <a:t>1010</a:t>
                      </a:r>
                      <a:endParaRPr lang="en-AU" sz="1000" b="1" i="0" u="none" strike="noStrike">
                        <a:effectLst/>
                        <a:latin typeface="Times New Roman"/>
                      </a:endParaRPr>
                    </a:p>
                  </a:txBody>
                  <a:tcPr marL="7015" marR="7015" marT="7015" marB="0" anchor="b"/>
                </a:tc>
                <a:tc>
                  <a:txBody>
                    <a:bodyPr/>
                    <a:lstStyle/>
                    <a:p>
                      <a:pPr algn="ctr" fontAlgn="b"/>
                      <a:endParaRPr lang="en-AU" sz="1000" b="1" i="0" u="none" strike="noStrike">
                        <a:effectLst/>
                        <a:latin typeface="Times New Roman"/>
                      </a:endParaRPr>
                    </a:p>
                  </a:txBody>
                  <a:tcPr marL="7015" marR="7015" marT="7015" marB="0" anchor="b"/>
                </a:tc>
              </a:tr>
              <a:tr h="155781">
                <a:tc>
                  <a:txBody>
                    <a:bodyPr/>
                    <a:lstStyle/>
                    <a:p>
                      <a:pPr algn="l" fontAlgn="b"/>
                      <a:r>
                        <a:rPr lang="en-AU" sz="1000" u="none" strike="noStrike">
                          <a:effectLst/>
                        </a:rPr>
                        <a:t> </a:t>
                      </a:r>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 </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 </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r>
              <a:tr h="155781">
                <a:tc>
                  <a:txBody>
                    <a:bodyPr/>
                    <a:lstStyle/>
                    <a:p>
                      <a:pPr algn="l" fontAlgn="b"/>
                      <a:r>
                        <a:rPr lang="en-AU" sz="1000" u="none" strike="noStrike" dirty="0">
                          <a:effectLst/>
                        </a:rPr>
                        <a:t>Manufactured </a:t>
                      </a:r>
                      <a:r>
                        <a:rPr lang="en-AU" sz="1000" u="none" strike="noStrike" dirty="0" smtClean="0">
                          <a:effectLst/>
                        </a:rPr>
                        <a:t>Sand, kg/m3</a:t>
                      </a:r>
                      <a:endParaRPr lang="en-AU" sz="1000" b="0" i="0" u="none" strike="noStrike" dirty="0">
                        <a:effectLst/>
                        <a:latin typeface="Arial"/>
                      </a:endParaRPr>
                    </a:p>
                  </a:txBody>
                  <a:tcPr marL="7015" marR="7015" marT="7015" marB="0" anchor="b"/>
                </a:tc>
                <a:tc>
                  <a:txBody>
                    <a:bodyPr/>
                    <a:lstStyle/>
                    <a:p>
                      <a:pPr algn="ctr" fontAlgn="b"/>
                      <a:r>
                        <a:rPr lang="en-AU" sz="1000" u="none" strike="noStrike">
                          <a:effectLst/>
                        </a:rPr>
                        <a:t>490</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440</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r>
              <a:tr h="155781">
                <a:tc>
                  <a:txBody>
                    <a:bodyPr/>
                    <a:lstStyle/>
                    <a:p>
                      <a:pPr algn="l" fontAlgn="b"/>
                      <a:r>
                        <a:rPr lang="en-AU" sz="1000" u="none" strike="noStrike" dirty="0">
                          <a:effectLst/>
                        </a:rPr>
                        <a:t>Fine </a:t>
                      </a:r>
                      <a:r>
                        <a:rPr lang="en-AU" sz="1000" u="none" strike="noStrike" dirty="0" smtClean="0">
                          <a:effectLst/>
                        </a:rPr>
                        <a:t>Sand, kg/m3</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390</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350</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r>
              <a:tr h="155781">
                <a:tc>
                  <a:txBody>
                    <a:bodyPr/>
                    <a:lstStyle/>
                    <a:p>
                      <a:pPr algn="l" fontAlgn="b"/>
                      <a:r>
                        <a:rPr lang="en-AU" sz="1000" u="none" strike="noStrike">
                          <a:effectLst/>
                        </a:rPr>
                        <a:t>Total Fine Aggregate</a:t>
                      </a:r>
                      <a:endParaRPr lang="en-AU" sz="1000" b="1" i="0" u="none" strike="noStrike">
                        <a:effectLst/>
                        <a:latin typeface="Times New Roman"/>
                      </a:endParaRPr>
                    </a:p>
                  </a:txBody>
                  <a:tcPr marL="7015" marR="7015" marT="7015" marB="0" anchor="b"/>
                </a:tc>
                <a:tc>
                  <a:txBody>
                    <a:bodyPr/>
                    <a:lstStyle/>
                    <a:p>
                      <a:pPr algn="ctr" fontAlgn="b"/>
                      <a:r>
                        <a:rPr lang="en-AU" sz="1000" u="none" strike="noStrike" dirty="0">
                          <a:effectLst/>
                        </a:rPr>
                        <a:t>880</a:t>
                      </a:r>
                      <a:endParaRPr lang="en-AU" sz="1000" b="1" i="0" u="none" strike="noStrike" dirty="0">
                        <a:effectLst/>
                        <a:latin typeface="Times New Roman"/>
                      </a:endParaRPr>
                    </a:p>
                  </a:txBody>
                  <a:tcPr marL="7015" marR="7015" marT="7015" marB="0" anchor="b"/>
                </a:tc>
                <a:tc>
                  <a:txBody>
                    <a:bodyPr/>
                    <a:lstStyle/>
                    <a:p>
                      <a:pPr algn="ctr" fontAlgn="b"/>
                      <a:endParaRPr lang="en-AU" sz="1000" b="1" i="0" u="none" strike="noStrike">
                        <a:effectLst/>
                        <a:latin typeface="Times New Roman"/>
                      </a:endParaRPr>
                    </a:p>
                  </a:txBody>
                  <a:tcPr marL="7015" marR="7015" marT="7015" marB="0" anchor="b"/>
                </a:tc>
                <a:tc>
                  <a:txBody>
                    <a:bodyPr/>
                    <a:lstStyle/>
                    <a:p>
                      <a:pPr algn="ctr" fontAlgn="b"/>
                      <a:r>
                        <a:rPr lang="en-AU" sz="1000" u="none" strike="noStrike">
                          <a:effectLst/>
                        </a:rPr>
                        <a:t>790</a:t>
                      </a:r>
                      <a:endParaRPr lang="en-AU" sz="1000" b="1" i="0" u="none" strike="noStrike">
                        <a:effectLst/>
                        <a:latin typeface="Times New Roman"/>
                      </a:endParaRPr>
                    </a:p>
                  </a:txBody>
                  <a:tcPr marL="7015" marR="7015" marT="7015" marB="0" anchor="b"/>
                </a:tc>
                <a:tc>
                  <a:txBody>
                    <a:bodyPr/>
                    <a:lstStyle/>
                    <a:p>
                      <a:pPr algn="ctr" fontAlgn="b"/>
                      <a:endParaRPr lang="en-AU" sz="1000" b="1" i="0" u="none" strike="noStrike" dirty="0">
                        <a:effectLst/>
                        <a:latin typeface="Times New Roman"/>
                      </a:endParaRPr>
                    </a:p>
                  </a:txBody>
                  <a:tcPr marL="7015" marR="7015" marT="7015" marB="0" anchor="b"/>
                </a:tc>
              </a:tr>
              <a:tr h="155781">
                <a:tc>
                  <a:txBody>
                    <a:bodyPr/>
                    <a:lstStyle/>
                    <a:p>
                      <a:pPr algn="l" fontAlgn="b"/>
                      <a:r>
                        <a:rPr lang="en-AU" sz="1000" u="none" strike="noStrike">
                          <a:effectLst/>
                        </a:rPr>
                        <a:t> </a:t>
                      </a:r>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 </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 </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r>
              <a:tr h="155781">
                <a:tc>
                  <a:txBody>
                    <a:bodyPr/>
                    <a:lstStyle/>
                    <a:p>
                      <a:pPr algn="l" fontAlgn="b"/>
                      <a:r>
                        <a:rPr lang="en-AU" sz="1000" u="none" strike="noStrike">
                          <a:effectLst/>
                        </a:rPr>
                        <a:t>WR (WRDA PN), ml/100kg</a:t>
                      </a:r>
                      <a:endParaRPr lang="en-AU" sz="1000" b="1" i="0" u="none" strike="noStrike">
                        <a:effectLst/>
                        <a:latin typeface="Arial"/>
                      </a:endParaRPr>
                    </a:p>
                  </a:txBody>
                  <a:tcPr marL="7015" marR="7015" marT="7015" marB="0" anchor="b"/>
                </a:tc>
                <a:tc>
                  <a:txBody>
                    <a:bodyPr/>
                    <a:lstStyle/>
                    <a:p>
                      <a:pPr algn="ctr" fontAlgn="b"/>
                      <a:r>
                        <a:rPr lang="en-AU" sz="1000" u="none" strike="noStrike">
                          <a:effectLst/>
                        </a:rPr>
                        <a:t>350</a:t>
                      </a:r>
                      <a:endParaRPr lang="en-AU" sz="1000" b="1" i="0" u="none" strike="noStrike">
                        <a:effectLst/>
                        <a:latin typeface="Arial"/>
                      </a:endParaRPr>
                    </a:p>
                  </a:txBody>
                  <a:tcPr marL="7015" marR="7015" marT="7015" marB="0" anchor="b"/>
                </a:tc>
                <a:tc>
                  <a:txBody>
                    <a:bodyPr/>
                    <a:lstStyle/>
                    <a:p>
                      <a:pPr algn="ctr" fontAlgn="b"/>
                      <a:endParaRPr lang="en-AU" sz="1000" b="1" i="0" u="none" strike="noStrike">
                        <a:effectLst/>
                        <a:latin typeface="Arial"/>
                      </a:endParaRPr>
                    </a:p>
                  </a:txBody>
                  <a:tcPr marL="7015" marR="7015" marT="7015" marB="0" anchor="b"/>
                </a:tc>
                <a:tc>
                  <a:txBody>
                    <a:bodyPr/>
                    <a:lstStyle/>
                    <a:p>
                      <a:pPr algn="ctr" fontAlgn="b"/>
                      <a:r>
                        <a:rPr lang="en-AU" sz="1000" u="none" strike="noStrike">
                          <a:effectLst/>
                        </a:rPr>
                        <a:t>400</a:t>
                      </a:r>
                      <a:endParaRPr lang="en-AU" sz="1000" b="1" i="0" u="none" strike="noStrike">
                        <a:effectLst/>
                        <a:latin typeface="Arial"/>
                      </a:endParaRPr>
                    </a:p>
                  </a:txBody>
                  <a:tcPr marL="7015" marR="7015" marT="7015" marB="0" anchor="b"/>
                </a:tc>
                <a:tc>
                  <a:txBody>
                    <a:bodyPr/>
                    <a:lstStyle/>
                    <a:p>
                      <a:pPr algn="ctr" fontAlgn="b"/>
                      <a:endParaRPr lang="en-AU" sz="1000" b="1" i="0" u="none" strike="noStrike">
                        <a:effectLst/>
                        <a:latin typeface="Arial"/>
                      </a:endParaRPr>
                    </a:p>
                  </a:txBody>
                  <a:tcPr marL="7015" marR="7015" marT="7015" marB="0" anchor="b"/>
                </a:tc>
              </a:tr>
              <a:tr h="155781">
                <a:tc>
                  <a:txBody>
                    <a:bodyPr/>
                    <a:lstStyle/>
                    <a:p>
                      <a:pPr algn="l" fontAlgn="b"/>
                      <a:r>
                        <a:rPr lang="en-AU" sz="1000" u="none" strike="noStrike">
                          <a:effectLst/>
                        </a:rPr>
                        <a:t> </a:t>
                      </a:r>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 </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 </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r>
              <a:tr h="155781">
                <a:tc>
                  <a:txBody>
                    <a:bodyPr/>
                    <a:lstStyle/>
                    <a:p>
                      <a:pPr algn="l" fontAlgn="b"/>
                      <a:r>
                        <a:rPr lang="en-AU" sz="1000" u="none" strike="noStrike">
                          <a:effectLst/>
                        </a:rPr>
                        <a:t>Water, lt/m3</a:t>
                      </a:r>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185</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199</a:t>
                      </a:r>
                      <a:endParaRPr lang="en-AU" sz="1000" b="0" i="0" u="none" strike="noStrike">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r>
              <a:tr h="155781">
                <a:tc>
                  <a:txBody>
                    <a:bodyPr/>
                    <a:lstStyle/>
                    <a:p>
                      <a:pPr algn="l" fontAlgn="b"/>
                      <a:r>
                        <a:rPr lang="en-AU" sz="1000" u="none" strike="noStrike">
                          <a:effectLst/>
                        </a:rPr>
                        <a:t> </a:t>
                      </a:r>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 </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 </a:t>
                      </a:r>
                      <a:endParaRPr lang="en-AU" sz="1000" b="0" i="0" u="none" strike="noStrike">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r>
              <a:tr h="155781">
                <a:tc>
                  <a:txBody>
                    <a:bodyPr/>
                    <a:lstStyle/>
                    <a:p>
                      <a:pPr algn="l" fontAlgn="b"/>
                      <a:r>
                        <a:rPr lang="en-AU" sz="1000" u="none" strike="noStrike">
                          <a:effectLst/>
                        </a:rPr>
                        <a:t>Design Slump, mm</a:t>
                      </a:r>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80</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100</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r>
              <a:tr h="155781">
                <a:tc>
                  <a:txBody>
                    <a:bodyPr/>
                    <a:lstStyle/>
                    <a:p>
                      <a:pPr algn="l" fontAlgn="b"/>
                      <a:r>
                        <a:rPr lang="en-AU" sz="1000" u="none" strike="noStrike">
                          <a:effectLst/>
                        </a:rPr>
                        <a:t>Actual Slump, mm</a:t>
                      </a:r>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80</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100</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r>
              <a:tr h="155781">
                <a:tc>
                  <a:txBody>
                    <a:bodyPr/>
                    <a:lstStyle/>
                    <a:p>
                      <a:pPr algn="l" fontAlgn="b"/>
                      <a:r>
                        <a:rPr lang="en-AU" sz="1000" u="none" strike="noStrike">
                          <a:effectLst/>
                        </a:rPr>
                        <a:t> </a:t>
                      </a:r>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 </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 </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r>
              <a:tr h="155781">
                <a:tc>
                  <a:txBody>
                    <a:bodyPr/>
                    <a:lstStyle/>
                    <a:p>
                      <a:pPr algn="l" fontAlgn="b"/>
                      <a:r>
                        <a:rPr lang="en-AU" sz="1000" u="none" strike="noStrike" dirty="0">
                          <a:effectLst/>
                        </a:rPr>
                        <a:t> </a:t>
                      </a:r>
                      <a:r>
                        <a:rPr lang="en-AU" sz="1000" u="none" strike="noStrike" dirty="0" smtClean="0">
                          <a:effectLst/>
                        </a:rPr>
                        <a:t>Strength</a:t>
                      </a:r>
                      <a:endParaRPr lang="en-AU" sz="1000" b="1" i="0" u="none" strike="noStrike" dirty="0">
                        <a:effectLst/>
                        <a:latin typeface="Arial"/>
                      </a:endParaRPr>
                    </a:p>
                  </a:txBody>
                  <a:tcPr marL="7015" marR="7015" marT="7015" marB="0" anchor="b"/>
                </a:tc>
                <a:tc>
                  <a:txBody>
                    <a:bodyPr/>
                    <a:lstStyle/>
                    <a:p>
                      <a:pPr algn="ctr" fontAlgn="b"/>
                      <a:r>
                        <a:rPr lang="en-AU" sz="1000" u="none" strike="noStrike">
                          <a:effectLst/>
                        </a:rPr>
                        <a:t>20 Mpa</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32MPa</a:t>
                      </a:r>
                      <a:endParaRPr lang="en-AU" sz="1000" b="0" i="0" u="none" strike="noStrike">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r>
              <a:tr h="155781">
                <a:tc>
                  <a:txBody>
                    <a:bodyPr/>
                    <a:lstStyle/>
                    <a:p>
                      <a:pPr algn="l" fontAlgn="b"/>
                      <a:r>
                        <a:rPr lang="en-AU" sz="1000" u="none" strike="noStrike">
                          <a:effectLst/>
                        </a:rPr>
                        <a:t>3 Day </a:t>
                      </a:r>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13.0</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17.0</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r>
              <a:tr h="155781">
                <a:tc>
                  <a:txBody>
                    <a:bodyPr/>
                    <a:lstStyle/>
                    <a:p>
                      <a:pPr algn="l" fontAlgn="b"/>
                      <a:r>
                        <a:rPr lang="en-AU" sz="1000" u="none" strike="noStrike">
                          <a:effectLst/>
                        </a:rPr>
                        <a:t>7 Day </a:t>
                      </a:r>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18.0</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24.5</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r>
              <a:tr h="155781">
                <a:tc>
                  <a:txBody>
                    <a:bodyPr/>
                    <a:lstStyle/>
                    <a:p>
                      <a:pPr algn="l" fontAlgn="b"/>
                      <a:r>
                        <a:rPr lang="en-AU" sz="1000" u="none" strike="noStrike">
                          <a:effectLst/>
                        </a:rPr>
                        <a:t>28 Day</a:t>
                      </a:r>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32.5</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42.5</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r>
              <a:tr h="155781">
                <a:tc>
                  <a:txBody>
                    <a:bodyPr/>
                    <a:lstStyle/>
                    <a:p>
                      <a:pPr algn="l" fontAlgn="b"/>
                      <a:r>
                        <a:rPr lang="en-AU" sz="1000" u="none" strike="noStrike">
                          <a:effectLst/>
                        </a:rPr>
                        <a:t>56 Day</a:t>
                      </a:r>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39.0</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46.5</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r>
              <a:tr h="155781">
                <a:tc>
                  <a:txBody>
                    <a:bodyPr/>
                    <a:lstStyle/>
                    <a:p>
                      <a:pPr algn="l" fontAlgn="b"/>
                      <a:r>
                        <a:rPr lang="en-AU" sz="1000" u="none" strike="noStrike">
                          <a:effectLst/>
                        </a:rPr>
                        <a:t> </a:t>
                      </a:r>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 </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 </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r>
              <a:tr h="155781">
                <a:tc>
                  <a:txBody>
                    <a:bodyPr/>
                    <a:lstStyle/>
                    <a:p>
                      <a:pPr algn="l" fontAlgn="b"/>
                      <a:r>
                        <a:rPr lang="en-AU" sz="1000" u="none" strike="noStrike" dirty="0">
                          <a:effectLst/>
                        </a:rPr>
                        <a:t> </a:t>
                      </a:r>
                      <a:r>
                        <a:rPr lang="en-AU" sz="1000" b="1" u="none" strike="noStrike" dirty="0" smtClean="0">
                          <a:effectLst/>
                        </a:rPr>
                        <a:t>Shrinkage</a:t>
                      </a:r>
                      <a:endParaRPr lang="en-AU" sz="1000" b="1" i="0" u="none" strike="noStrike" dirty="0">
                        <a:effectLst/>
                        <a:latin typeface="Arial"/>
                      </a:endParaRPr>
                    </a:p>
                  </a:txBody>
                  <a:tcPr marL="7015" marR="7015" marT="7015" marB="0" anchor="b"/>
                </a:tc>
                <a:tc>
                  <a:txBody>
                    <a:bodyPr/>
                    <a:lstStyle/>
                    <a:p>
                      <a:pPr algn="ctr" fontAlgn="b"/>
                      <a:r>
                        <a:rPr lang="en-AU" sz="1000" u="none" strike="noStrike">
                          <a:effectLst/>
                        </a:rPr>
                        <a:t>20 Mpa</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32MPa</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r>
              <a:tr h="155781">
                <a:tc>
                  <a:txBody>
                    <a:bodyPr/>
                    <a:lstStyle/>
                    <a:p>
                      <a:pPr algn="l" fontAlgn="b"/>
                      <a:r>
                        <a:rPr lang="en-AU" sz="1000" u="none" strike="noStrike">
                          <a:effectLst/>
                        </a:rPr>
                        <a:t>1 week</a:t>
                      </a:r>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330</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320</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r>
              <a:tr h="155781">
                <a:tc>
                  <a:txBody>
                    <a:bodyPr/>
                    <a:lstStyle/>
                    <a:p>
                      <a:pPr algn="l" fontAlgn="b"/>
                      <a:r>
                        <a:rPr lang="en-AU" sz="1000" u="none" strike="noStrike">
                          <a:effectLst/>
                        </a:rPr>
                        <a:t>2 week</a:t>
                      </a:r>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430</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420</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r>
              <a:tr h="155781">
                <a:tc>
                  <a:txBody>
                    <a:bodyPr/>
                    <a:lstStyle/>
                    <a:p>
                      <a:pPr algn="l" fontAlgn="b"/>
                      <a:r>
                        <a:rPr lang="en-AU" sz="1000" u="none" strike="noStrike">
                          <a:effectLst/>
                        </a:rPr>
                        <a:t>3 week</a:t>
                      </a:r>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500</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490</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r>
              <a:tr h="155781">
                <a:tc>
                  <a:txBody>
                    <a:bodyPr/>
                    <a:lstStyle/>
                    <a:p>
                      <a:pPr algn="l" fontAlgn="b"/>
                      <a:r>
                        <a:rPr lang="en-AU" sz="1000" u="none" strike="noStrike">
                          <a:effectLst/>
                        </a:rPr>
                        <a:t>4 week</a:t>
                      </a:r>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560</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520</a:t>
                      </a:r>
                      <a:endParaRPr lang="en-AU" sz="1000" b="0" i="0" u="none" strike="noStrike">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r>
              <a:tr h="155781">
                <a:tc>
                  <a:txBody>
                    <a:bodyPr/>
                    <a:lstStyle/>
                    <a:p>
                      <a:pPr algn="l" fontAlgn="b"/>
                      <a:r>
                        <a:rPr lang="en-AU" sz="1000" u="none" strike="noStrike" dirty="0">
                          <a:effectLst/>
                        </a:rPr>
                        <a:t>7 week</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660</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a:effectLst/>
                        <a:latin typeface="Arial"/>
                      </a:endParaRPr>
                    </a:p>
                  </a:txBody>
                  <a:tcPr marL="7015" marR="7015" marT="7015" marB="0" anchor="b"/>
                </a:tc>
                <a:tc>
                  <a:txBody>
                    <a:bodyPr/>
                    <a:lstStyle/>
                    <a:p>
                      <a:pPr algn="ctr" fontAlgn="b"/>
                      <a:r>
                        <a:rPr lang="en-AU" sz="1000" u="none" strike="noStrike">
                          <a:effectLst/>
                        </a:rPr>
                        <a:t>580</a:t>
                      </a:r>
                      <a:endParaRPr lang="en-AU" sz="1000" b="0" i="0" u="none" strike="noStrike">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r>
            </a:tbl>
          </a:graphicData>
        </a:graphic>
      </p:graphicFrame>
      <p:graphicFrame>
        <p:nvGraphicFramePr>
          <p:cNvPr id="12" name="Chart 11"/>
          <p:cNvGraphicFramePr>
            <a:graphicFrameLocks/>
          </p:cNvGraphicFramePr>
          <p:nvPr>
            <p:extLst>
              <p:ext uri="{D42A27DB-BD31-4B8C-83A1-F6EECF244321}">
                <p14:modId xmlns:p14="http://schemas.microsoft.com/office/powerpoint/2010/main" val="3261500634"/>
              </p:ext>
            </p:extLst>
          </p:nvPr>
        </p:nvGraphicFramePr>
        <p:xfrm>
          <a:off x="4827488" y="1143000"/>
          <a:ext cx="4316512" cy="2852798"/>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3" name="Chart 12"/>
          <p:cNvGraphicFramePr>
            <a:graphicFrameLocks/>
          </p:cNvGraphicFramePr>
          <p:nvPr>
            <p:extLst>
              <p:ext uri="{D42A27DB-BD31-4B8C-83A1-F6EECF244321}">
                <p14:modId xmlns:p14="http://schemas.microsoft.com/office/powerpoint/2010/main" val="1964320769"/>
              </p:ext>
            </p:extLst>
          </p:nvPr>
        </p:nvGraphicFramePr>
        <p:xfrm>
          <a:off x="4820024" y="4013240"/>
          <a:ext cx="4189506" cy="2794978"/>
        </p:xfrm>
        <a:graphic>
          <a:graphicData uri="http://schemas.openxmlformats.org/drawingml/2006/chart">
            <c:chart xmlns:c="http://schemas.openxmlformats.org/drawingml/2006/chart" xmlns:r="http://schemas.openxmlformats.org/officeDocument/2006/relationships" r:id="rId3"/>
          </a:graphicData>
        </a:graphic>
      </p:graphicFrame>
      <p:sp>
        <p:nvSpPr>
          <p:cNvPr id="16" name="TextBox 15"/>
          <p:cNvSpPr txBox="1"/>
          <p:nvPr/>
        </p:nvSpPr>
        <p:spPr>
          <a:xfrm>
            <a:off x="810306" y="5128341"/>
            <a:ext cx="1610165" cy="1569660"/>
          </a:xfrm>
          <a:prstGeom prst="rect">
            <a:avLst/>
          </a:prstGeom>
          <a:solidFill>
            <a:schemeClr val="accent2">
              <a:lumMod val="20000"/>
              <a:lumOff val="80000"/>
            </a:schemeClr>
          </a:solidFill>
        </p:spPr>
        <p:txBody>
          <a:bodyPr wrap="square" rtlCol="0">
            <a:spAutoFit/>
          </a:bodyPr>
          <a:lstStyle/>
          <a:p>
            <a:r>
              <a:rPr lang="en-AU" sz="1200" dirty="0" smtClean="0"/>
              <a:t>NB. Our patents in all countries define the minimum added % </a:t>
            </a:r>
            <a:r>
              <a:rPr lang="en-AU" sz="1200" dirty="0" err="1" smtClean="0"/>
              <a:t>MgO</a:t>
            </a:r>
            <a:r>
              <a:rPr lang="en-AU" sz="1200" dirty="0" smtClean="0"/>
              <a:t> as being &gt;5% of hydraulic cement components or hydraulic cement components + </a:t>
            </a:r>
            <a:r>
              <a:rPr lang="en-AU" sz="1200" dirty="0" err="1" smtClean="0"/>
              <a:t>MgO</a:t>
            </a:r>
            <a:endParaRPr lang="en-AU" sz="1200" dirty="0"/>
          </a:p>
        </p:txBody>
      </p:sp>
      <p:grpSp>
        <p:nvGrpSpPr>
          <p:cNvPr id="26" name="Group 25"/>
          <p:cNvGrpSpPr/>
          <p:nvPr/>
        </p:nvGrpSpPr>
        <p:grpSpPr>
          <a:xfrm>
            <a:off x="1815352" y="2299447"/>
            <a:ext cx="605119" cy="2828894"/>
            <a:chOff x="1815352" y="2299447"/>
            <a:chExt cx="605119" cy="2828894"/>
          </a:xfrm>
        </p:grpSpPr>
        <p:cxnSp>
          <p:nvCxnSpPr>
            <p:cNvPr id="22" name="Straight Connector 21"/>
            <p:cNvCxnSpPr/>
            <p:nvPr/>
          </p:nvCxnSpPr>
          <p:spPr>
            <a:xfrm flipV="1">
              <a:off x="2420471" y="2299447"/>
              <a:ext cx="0" cy="2828894"/>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H="1">
              <a:off x="1815352" y="2299447"/>
              <a:ext cx="605119" cy="0"/>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9470213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6105" y="0"/>
            <a:ext cx="8229600" cy="968188"/>
          </a:xfrm>
        </p:spPr>
        <p:txBody>
          <a:bodyPr/>
          <a:lstStyle/>
          <a:p>
            <a:r>
              <a:rPr lang="en-AU" dirty="0" smtClean="0"/>
              <a:t>A Tec-Cement Modified Ternary Mix</a:t>
            </a:r>
            <a:endParaRPr lang="en-AU" dirty="0"/>
          </a:p>
        </p:txBody>
      </p:sp>
      <p:pic>
        <p:nvPicPr>
          <p:cNvPr id="2050" name="Picture 2" descr="D:\TecEco\Photographs\Exemplars\Bill Ennals\Renovations - 30 Pound Street 02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2368" y="806862"/>
            <a:ext cx="8182658" cy="59435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5467409"/>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Tec-Cement Mixes</a:t>
            </a:r>
            <a:endParaRPr lang="en-AU" dirty="0"/>
          </a:p>
        </p:txBody>
      </p:sp>
      <p:graphicFrame>
        <p:nvGraphicFramePr>
          <p:cNvPr id="4" name="Table 3"/>
          <p:cNvGraphicFramePr>
            <a:graphicFrameLocks noGrp="1"/>
          </p:cNvGraphicFramePr>
          <p:nvPr>
            <p:extLst>
              <p:ext uri="{D42A27DB-BD31-4B8C-83A1-F6EECF244321}">
                <p14:modId xmlns:p14="http://schemas.microsoft.com/office/powerpoint/2010/main" val="3791882589"/>
              </p:ext>
            </p:extLst>
          </p:nvPr>
        </p:nvGraphicFramePr>
        <p:xfrm>
          <a:off x="311102" y="617669"/>
          <a:ext cx="8588188" cy="5382940"/>
        </p:xfrm>
        <a:graphic>
          <a:graphicData uri="http://schemas.openxmlformats.org/drawingml/2006/table">
            <a:tbl>
              <a:tblPr firstRow="1">
                <a:tableStyleId>{5C22544A-7EE6-4342-B048-85BDC9FD1C3A}</a:tableStyleId>
              </a:tblPr>
              <a:tblGrid>
                <a:gridCol w="2526227"/>
                <a:gridCol w="2770095"/>
                <a:gridCol w="2608729"/>
                <a:gridCol w="683137"/>
              </a:tblGrid>
              <a:tr h="223592">
                <a:tc>
                  <a:txBody>
                    <a:bodyPr/>
                    <a:lstStyle/>
                    <a:p>
                      <a:endParaRPr lang="en-AU" sz="1400" dirty="0"/>
                    </a:p>
                  </a:txBody>
                  <a:tcPr anchor="ctr"/>
                </a:tc>
                <a:tc>
                  <a:txBody>
                    <a:bodyPr/>
                    <a:lstStyle/>
                    <a:p>
                      <a:r>
                        <a:rPr lang="en-AU" sz="1400" dirty="0" smtClean="0"/>
                        <a:t>Ordinary </a:t>
                      </a:r>
                      <a:r>
                        <a:rPr lang="en-AU" sz="1400" baseline="0" dirty="0" smtClean="0"/>
                        <a:t>Mixes</a:t>
                      </a:r>
                      <a:endParaRPr lang="en-AU" sz="1400" dirty="0"/>
                    </a:p>
                  </a:txBody>
                  <a:tcPr anchor="ctr"/>
                </a:tc>
                <a:tc>
                  <a:txBody>
                    <a:bodyPr/>
                    <a:lstStyle/>
                    <a:p>
                      <a:r>
                        <a:rPr lang="en-AU" sz="1400" dirty="0" err="1" smtClean="0"/>
                        <a:t>TecEco</a:t>
                      </a:r>
                      <a:r>
                        <a:rPr lang="en-AU" sz="1400" dirty="0" smtClean="0"/>
                        <a:t> Tec-Cement </a:t>
                      </a:r>
                      <a:r>
                        <a:rPr lang="en-AU" sz="1400" baseline="0" dirty="0" smtClean="0"/>
                        <a:t>Mixes</a:t>
                      </a:r>
                      <a:endParaRPr lang="en-AU" sz="1400" dirty="0"/>
                    </a:p>
                  </a:txBody>
                  <a:tcPr anchor="ctr"/>
                </a:tc>
                <a:tc>
                  <a:txBody>
                    <a:bodyPr/>
                    <a:lstStyle/>
                    <a:p>
                      <a:r>
                        <a:rPr lang="en-AU" sz="1400" dirty="0" smtClean="0"/>
                        <a:t>Notes</a:t>
                      </a:r>
                      <a:endParaRPr lang="en-AU" sz="1400" dirty="0"/>
                    </a:p>
                  </a:txBody>
                  <a:tcPr anchor="ctr"/>
                </a:tc>
              </a:tr>
              <a:tr h="223592">
                <a:tc>
                  <a:txBody>
                    <a:bodyPr/>
                    <a:lstStyle/>
                    <a:p>
                      <a:r>
                        <a:rPr lang="en-AU" sz="1400" dirty="0" smtClean="0"/>
                        <a:t>Reactive</a:t>
                      </a:r>
                      <a:r>
                        <a:rPr lang="en-AU" sz="1400" baseline="0" dirty="0" smtClean="0"/>
                        <a:t> </a:t>
                      </a:r>
                      <a:r>
                        <a:rPr lang="en-AU" sz="1400" baseline="0" dirty="0" err="1" smtClean="0"/>
                        <a:t>MgO</a:t>
                      </a:r>
                      <a:r>
                        <a:rPr lang="en-AU" sz="1400" baseline="0" dirty="0" smtClean="0"/>
                        <a:t> as defined</a:t>
                      </a:r>
                      <a:endParaRPr lang="en-AU" sz="1400" dirty="0"/>
                    </a:p>
                  </a:txBody>
                  <a:tcPr anchor="ctr"/>
                </a:tc>
                <a:tc>
                  <a:txBody>
                    <a:bodyPr/>
                    <a:lstStyle/>
                    <a:p>
                      <a:r>
                        <a:rPr lang="en-AU" sz="1400" dirty="0" smtClean="0"/>
                        <a:t>None</a:t>
                      </a:r>
                      <a:endParaRPr lang="en-AU" sz="1400" dirty="0"/>
                    </a:p>
                  </a:txBody>
                  <a:tcPr anchor="ctr"/>
                </a:tc>
                <a:tc>
                  <a:txBody>
                    <a:bodyPr/>
                    <a:lstStyle/>
                    <a:p>
                      <a:r>
                        <a:rPr lang="en-AU" sz="1400" dirty="0" smtClean="0"/>
                        <a:t>Usually 8 to 10%</a:t>
                      </a:r>
                      <a:r>
                        <a:rPr lang="en-AU" sz="1400" baseline="0" dirty="0" smtClean="0"/>
                        <a:t> / PC added</a:t>
                      </a:r>
                      <a:endParaRPr lang="en-AU" sz="1400" dirty="0"/>
                    </a:p>
                  </a:txBody>
                  <a:tcPr anchor="ctr"/>
                </a:tc>
                <a:tc>
                  <a:txBody>
                    <a:bodyPr/>
                    <a:lstStyle/>
                    <a:p>
                      <a:r>
                        <a:rPr lang="en-AU" sz="1400" dirty="0" smtClean="0"/>
                        <a:t>1</a:t>
                      </a:r>
                      <a:endParaRPr lang="en-AU" sz="1400" dirty="0"/>
                    </a:p>
                  </a:txBody>
                  <a:tcPr anchor="ctr"/>
                </a:tc>
              </a:tr>
              <a:tr h="223592">
                <a:tc>
                  <a:txBody>
                    <a:bodyPr/>
                    <a:lstStyle/>
                    <a:p>
                      <a:r>
                        <a:rPr lang="en-AU" sz="1400" dirty="0" err="1" smtClean="0"/>
                        <a:t>Pozzolan</a:t>
                      </a:r>
                      <a:r>
                        <a:rPr lang="en-AU" sz="1400" dirty="0" smtClean="0"/>
                        <a:t> (</a:t>
                      </a:r>
                      <a:r>
                        <a:rPr lang="en-AU" sz="1400" dirty="0" err="1" smtClean="0"/>
                        <a:t>Pos</a:t>
                      </a:r>
                      <a:r>
                        <a:rPr lang="en-AU" sz="1400" dirty="0" smtClean="0"/>
                        <a:t>)</a:t>
                      </a:r>
                      <a:endParaRPr lang="en-AU" sz="1400" dirty="0"/>
                    </a:p>
                  </a:txBody>
                  <a:tcPr anchor="ctr"/>
                </a:tc>
                <a:tc>
                  <a:txBody>
                    <a:bodyPr/>
                    <a:lstStyle/>
                    <a:p>
                      <a:r>
                        <a:rPr lang="en-AU" sz="1400" dirty="0" smtClean="0"/>
                        <a:t>Should be used</a:t>
                      </a:r>
                      <a:endParaRPr lang="en-AU" sz="1400" dirty="0"/>
                    </a:p>
                  </a:txBody>
                  <a:tcPr anchor="ctr"/>
                </a:tc>
                <a:tc>
                  <a:txBody>
                    <a:bodyPr/>
                    <a:lstStyle/>
                    <a:p>
                      <a:r>
                        <a:rPr lang="en-AU" sz="1400" dirty="0" smtClean="0"/>
                        <a:t>Recommended.</a:t>
                      </a:r>
                      <a:endParaRPr lang="en-AU" sz="1400" dirty="0"/>
                    </a:p>
                  </a:txBody>
                  <a:tcPr anchor="ctr"/>
                </a:tc>
                <a:tc>
                  <a:txBody>
                    <a:bodyPr/>
                    <a:lstStyle/>
                    <a:p>
                      <a:endParaRPr lang="en-AU" sz="1400" dirty="0"/>
                    </a:p>
                  </a:txBody>
                  <a:tcPr anchor="ctr"/>
                </a:tc>
              </a:tr>
              <a:tr h="536620">
                <a:tc>
                  <a:txBody>
                    <a:bodyPr/>
                    <a:lstStyle/>
                    <a:p>
                      <a:r>
                        <a:rPr lang="en-AU" sz="1400" dirty="0" smtClean="0"/>
                        <a:t>Supplementary</a:t>
                      </a:r>
                      <a:r>
                        <a:rPr lang="en-AU" sz="1400" baseline="0" dirty="0" smtClean="0"/>
                        <a:t> </a:t>
                      </a:r>
                      <a:r>
                        <a:rPr lang="en-AU" sz="1400" baseline="0" dirty="0" err="1" smtClean="0"/>
                        <a:t>cementitious</a:t>
                      </a:r>
                      <a:r>
                        <a:rPr lang="en-AU" sz="1400" baseline="0" dirty="0" smtClean="0"/>
                        <a:t> materials (SCM’s)</a:t>
                      </a:r>
                      <a:endParaRPr lang="en-AU" sz="1400" dirty="0"/>
                    </a:p>
                  </a:txBody>
                  <a:tcPr anchor="ctr"/>
                </a:tc>
                <a:tc>
                  <a:txBody>
                    <a:bodyPr/>
                    <a:lstStyle/>
                    <a:p>
                      <a:r>
                        <a:rPr lang="en-AU" sz="1400" dirty="0" smtClean="0"/>
                        <a:t>Should be used</a:t>
                      </a:r>
                      <a:endParaRPr lang="en-AU" sz="1400" dirty="0"/>
                    </a:p>
                  </a:txBody>
                  <a:tcPr anchor="ctr"/>
                </a:tc>
                <a:tc>
                  <a:txBody>
                    <a:bodyPr/>
                    <a:lstStyle/>
                    <a:p>
                      <a:r>
                        <a:rPr lang="en-AU" sz="1400" dirty="0" smtClean="0"/>
                        <a:t>Recommended.</a:t>
                      </a:r>
                      <a:endParaRPr lang="en-AU" sz="1400" dirty="0"/>
                    </a:p>
                  </a:txBody>
                  <a:tcPr anchor="ctr"/>
                </a:tc>
                <a:tc>
                  <a:txBody>
                    <a:bodyPr/>
                    <a:lstStyle/>
                    <a:p>
                      <a:r>
                        <a:rPr lang="en-AU" sz="1400" dirty="0" smtClean="0"/>
                        <a:t>2</a:t>
                      </a:r>
                      <a:endParaRPr lang="en-AU" sz="1400" dirty="0"/>
                    </a:p>
                  </a:txBody>
                  <a:tcPr anchor="ctr"/>
                </a:tc>
              </a:tr>
              <a:tr h="380106">
                <a:tc>
                  <a:txBody>
                    <a:bodyPr/>
                    <a:lstStyle/>
                    <a:p>
                      <a:r>
                        <a:rPr lang="en-AU" sz="1400" dirty="0" smtClean="0"/>
                        <a:t>Limit on additions </a:t>
                      </a:r>
                      <a:r>
                        <a:rPr lang="en-AU" sz="1400" dirty="0" err="1" smtClean="0"/>
                        <a:t>pozzolans</a:t>
                      </a:r>
                      <a:r>
                        <a:rPr lang="en-AU" sz="1400" dirty="0" smtClean="0"/>
                        <a:t> + SCM’s</a:t>
                      </a:r>
                      <a:endParaRPr lang="en-AU" sz="1400" dirty="0"/>
                    </a:p>
                  </a:txBody>
                  <a:tcPr anchor="ctr"/>
                </a:tc>
                <a:tc>
                  <a:txBody>
                    <a:bodyPr/>
                    <a:lstStyle/>
                    <a:p>
                      <a:r>
                        <a:rPr lang="en-AU" sz="1400" dirty="0" smtClean="0"/>
                        <a:t>Limited by standards</a:t>
                      </a:r>
                      <a:r>
                        <a:rPr lang="en-AU" sz="1400" baseline="0" dirty="0" smtClean="0"/>
                        <a:t> that are increasingly exceeded</a:t>
                      </a:r>
                      <a:endParaRPr lang="en-AU" sz="1400" dirty="0"/>
                    </a:p>
                  </a:txBody>
                  <a:tcPr anchor="ctr"/>
                </a:tc>
                <a:tc>
                  <a:txBody>
                    <a:bodyPr/>
                    <a:lstStyle/>
                    <a:p>
                      <a:r>
                        <a:rPr lang="en-AU" sz="1400" dirty="0" smtClean="0"/>
                        <a:t>&gt; 50% recommended</a:t>
                      </a:r>
                      <a:r>
                        <a:rPr lang="en-AU" sz="1400" baseline="0" dirty="0" smtClean="0"/>
                        <a:t> especially if a ternary blend </a:t>
                      </a:r>
                      <a:endParaRPr lang="en-AU" sz="1400" dirty="0"/>
                    </a:p>
                  </a:txBody>
                  <a:tcPr anchor="ctr"/>
                </a:tc>
                <a:tc>
                  <a:txBody>
                    <a:bodyPr/>
                    <a:lstStyle/>
                    <a:p>
                      <a:endParaRPr lang="en-AU" sz="1400" dirty="0"/>
                    </a:p>
                  </a:txBody>
                  <a:tcPr anchor="ctr"/>
                </a:tc>
              </a:tr>
              <a:tr h="380106">
                <a:tc>
                  <a:txBody>
                    <a:bodyPr/>
                    <a:lstStyle/>
                    <a:p>
                      <a:r>
                        <a:rPr lang="en-AU" sz="1400" dirty="0" smtClean="0"/>
                        <a:t>Rheology</a:t>
                      </a:r>
                      <a:endParaRPr lang="en-AU" sz="1400" dirty="0"/>
                    </a:p>
                  </a:txBody>
                  <a:tcPr anchor="ctr"/>
                </a:tc>
                <a:tc>
                  <a:txBody>
                    <a:bodyPr/>
                    <a:lstStyle/>
                    <a:p>
                      <a:r>
                        <a:rPr lang="en-AU" sz="1400" dirty="0" smtClean="0"/>
                        <a:t>Usually sticky, especially with fly ash. Hard to finish.</a:t>
                      </a:r>
                      <a:endParaRPr lang="en-AU" sz="1400" dirty="0"/>
                    </a:p>
                  </a:txBody>
                  <a:tcPr anchor="ctr"/>
                </a:tc>
                <a:tc>
                  <a:txBody>
                    <a:bodyPr/>
                    <a:lstStyle/>
                    <a:p>
                      <a:r>
                        <a:rPr lang="en-AU" sz="1400" dirty="0" smtClean="0"/>
                        <a:t>Slippery</a:t>
                      </a:r>
                      <a:r>
                        <a:rPr lang="en-AU" sz="1400" baseline="0" dirty="0" smtClean="0"/>
                        <a:t> and creamy. Easy to finish.</a:t>
                      </a:r>
                      <a:endParaRPr lang="en-AU" sz="1400" dirty="0"/>
                    </a:p>
                  </a:txBody>
                  <a:tcPr anchor="ctr"/>
                </a:tc>
                <a:tc>
                  <a:txBody>
                    <a:bodyPr/>
                    <a:lstStyle/>
                    <a:p>
                      <a:endParaRPr lang="en-AU" sz="1400" dirty="0"/>
                    </a:p>
                  </a:txBody>
                  <a:tcPr anchor="ctr"/>
                </a:tc>
              </a:tr>
              <a:tr h="536620">
                <a:tc>
                  <a:txBody>
                    <a:bodyPr/>
                    <a:lstStyle/>
                    <a:p>
                      <a:r>
                        <a:rPr lang="en-AU" sz="1400" dirty="0" smtClean="0"/>
                        <a:t>Setting time</a:t>
                      </a:r>
                      <a:endParaRPr lang="en-AU" sz="1400" dirty="0"/>
                    </a:p>
                  </a:txBody>
                  <a:tcPr anchor="ctr"/>
                </a:tc>
                <a:tc>
                  <a:txBody>
                    <a:bodyPr/>
                    <a:lstStyle/>
                    <a:p>
                      <a:r>
                        <a:rPr lang="en-AU" sz="1400" dirty="0" smtClean="0"/>
                        <a:t>Slow. Especially with </a:t>
                      </a:r>
                      <a:r>
                        <a:rPr lang="en-AU" sz="1400" dirty="0" err="1" smtClean="0"/>
                        <a:t>flyash</a:t>
                      </a:r>
                      <a:r>
                        <a:rPr lang="en-AU" sz="1400" dirty="0" smtClean="0"/>
                        <a:t> only.</a:t>
                      </a:r>
                      <a:endParaRPr lang="en-AU" sz="1400" dirty="0"/>
                    </a:p>
                  </a:txBody>
                  <a:tcPr anchor="ctr"/>
                </a:tc>
                <a:tc>
                  <a:txBody>
                    <a:bodyPr/>
                    <a:lstStyle/>
                    <a:p>
                      <a:r>
                        <a:rPr lang="en-AU" sz="1400" dirty="0" smtClean="0"/>
                        <a:t>Much faster. Blends with a high proportion Pos. and SCM’s set like ordinary PC concrete.</a:t>
                      </a:r>
                      <a:endParaRPr lang="en-AU" sz="1400" dirty="0"/>
                    </a:p>
                  </a:txBody>
                  <a:tcPr anchor="ctr"/>
                </a:tc>
                <a:tc>
                  <a:txBody>
                    <a:bodyPr/>
                    <a:lstStyle/>
                    <a:p>
                      <a:endParaRPr lang="en-AU" sz="1400" dirty="0"/>
                    </a:p>
                  </a:txBody>
                  <a:tcPr anchor="ctr"/>
                </a:tc>
              </a:tr>
              <a:tr h="223592">
                <a:tc>
                  <a:txBody>
                    <a:bodyPr/>
                    <a:lstStyle/>
                    <a:p>
                      <a:r>
                        <a:rPr lang="en-AU" sz="1400" dirty="0" smtClean="0"/>
                        <a:t>Shrinkage and cracking</a:t>
                      </a:r>
                      <a:endParaRPr lang="en-AU" sz="1400" dirty="0"/>
                    </a:p>
                  </a:txBody>
                  <a:tcPr anchor="ctr"/>
                </a:tc>
                <a:tc>
                  <a:txBody>
                    <a:bodyPr/>
                    <a:lstStyle/>
                    <a:p>
                      <a:r>
                        <a:rPr lang="en-AU" sz="1400" dirty="0" smtClean="0"/>
                        <a:t>Significant</a:t>
                      </a:r>
                      <a:endParaRPr lang="en-AU" sz="1400" dirty="0"/>
                    </a:p>
                  </a:txBody>
                  <a:tcPr anchor="ctr"/>
                </a:tc>
                <a:tc>
                  <a:txBody>
                    <a:bodyPr/>
                    <a:lstStyle/>
                    <a:p>
                      <a:r>
                        <a:rPr lang="en-AU" sz="1400" dirty="0" smtClean="0"/>
                        <a:t>Much less</a:t>
                      </a:r>
                      <a:endParaRPr lang="en-AU" sz="1400" dirty="0"/>
                    </a:p>
                  </a:txBody>
                  <a:tcPr anchor="ctr"/>
                </a:tc>
                <a:tc>
                  <a:txBody>
                    <a:bodyPr/>
                    <a:lstStyle/>
                    <a:p>
                      <a:endParaRPr lang="en-AU" sz="1400" dirty="0"/>
                    </a:p>
                  </a:txBody>
                  <a:tcPr anchor="ctr"/>
                </a:tc>
              </a:tr>
              <a:tr h="223592">
                <a:tc>
                  <a:txBody>
                    <a:bodyPr/>
                    <a:lstStyle/>
                    <a:p>
                      <a:r>
                        <a:rPr lang="en-AU" sz="1400" dirty="0" smtClean="0"/>
                        <a:t>Additives</a:t>
                      </a:r>
                      <a:endParaRPr lang="en-AU" sz="1400" dirty="0"/>
                    </a:p>
                  </a:txBody>
                  <a:tcPr anchor="ctr"/>
                </a:tc>
                <a:tc>
                  <a:txBody>
                    <a:bodyPr/>
                    <a:lstStyle/>
                    <a:p>
                      <a:r>
                        <a:rPr lang="en-AU" sz="1400" dirty="0" smtClean="0"/>
                        <a:t>Usually</a:t>
                      </a:r>
                      <a:r>
                        <a:rPr lang="en-AU" sz="1400" baseline="0" dirty="0" smtClean="0"/>
                        <a:t> used</a:t>
                      </a:r>
                      <a:endParaRPr lang="en-AU" sz="1400" dirty="0"/>
                    </a:p>
                  </a:txBody>
                  <a:tcPr anchor="ctr"/>
                </a:tc>
                <a:tc>
                  <a:txBody>
                    <a:bodyPr/>
                    <a:lstStyle/>
                    <a:p>
                      <a:r>
                        <a:rPr lang="en-AU" sz="1400" dirty="0" smtClean="0"/>
                        <a:t>Not</a:t>
                      </a:r>
                      <a:r>
                        <a:rPr lang="en-AU" sz="1400" baseline="0" dirty="0" smtClean="0"/>
                        <a:t> necessary</a:t>
                      </a:r>
                      <a:endParaRPr lang="en-AU" sz="1400" dirty="0"/>
                    </a:p>
                  </a:txBody>
                  <a:tcPr anchor="ctr"/>
                </a:tc>
                <a:tc>
                  <a:txBody>
                    <a:bodyPr/>
                    <a:lstStyle/>
                    <a:p>
                      <a:endParaRPr lang="en-AU" sz="1400" dirty="0"/>
                    </a:p>
                  </a:txBody>
                  <a:tcPr anchor="ctr"/>
                </a:tc>
              </a:tr>
              <a:tr h="223592">
                <a:tc>
                  <a:txBody>
                    <a:bodyPr/>
                    <a:lstStyle/>
                    <a:p>
                      <a:r>
                        <a:rPr lang="en-AU" sz="1400" dirty="0" smtClean="0"/>
                        <a:t>Durability</a:t>
                      </a:r>
                      <a:endParaRPr lang="en-AU" sz="1400" dirty="0"/>
                    </a:p>
                  </a:txBody>
                  <a:tcPr anchor="ctr"/>
                </a:tc>
                <a:tc>
                  <a:txBody>
                    <a:bodyPr/>
                    <a:lstStyle/>
                    <a:p>
                      <a:r>
                        <a:rPr lang="en-AU" sz="1400" dirty="0" smtClean="0"/>
                        <a:t>Without additions of</a:t>
                      </a:r>
                      <a:r>
                        <a:rPr lang="en-AU" sz="1400" baseline="0" dirty="0" smtClean="0"/>
                        <a:t> </a:t>
                      </a:r>
                      <a:r>
                        <a:rPr lang="en-AU" sz="1400" baseline="0" dirty="0" err="1" smtClean="0"/>
                        <a:t>Pos</a:t>
                      </a:r>
                      <a:r>
                        <a:rPr lang="en-AU" sz="1400" baseline="0" dirty="0" smtClean="0"/>
                        <a:t> and SCM’s questionable.</a:t>
                      </a:r>
                      <a:endParaRPr lang="en-AU" sz="1400" dirty="0"/>
                    </a:p>
                  </a:txBody>
                  <a:tcPr anchor="ctr"/>
                </a:tc>
                <a:tc>
                  <a:txBody>
                    <a:bodyPr/>
                    <a:lstStyle/>
                    <a:p>
                      <a:r>
                        <a:rPr lang="en-AU" sz="1400" dirty="0" smtClean="0"/>
                        <a:t>Excellent especially with additions of </a:t>
                      </a:r>
                      <a:r>
                        <a:rPr lang="en-AU" sz="1400" dirty="0" err="1" smtClean="0"/>
                        <a:t>Pos</a:t>
                      </a:r>
                      <a:r>
                        <a:rPr lang="en-AU" sz="1400" dirty="0" smtClean="0"/>
                        <a:t> and SCM’s</a:t>
                      </a:r>
                      <a:endParaRPr lang="en-AU" sz="1400" dirty="0"/>
                    </a:p>
                  </a:txBody>
                  <a:tcPr anchor="ctr"/>
                </a:tc>
                <a:tc>
                  <a:txBody>
                    <a:bodyPr/>
                    <a:lstStyle/>
                    <a:p>
                      <a:endParaRPr lang="en-AU" sz="1400" dirty="0"/>
                    </a:p>
                  </a:txBody>
                  <a:tcPr anchor="ctr"/>
                </a:tc>
              </a:tr>
              <a:tr h="223592">
                <a:tc>
                  <a:txBody>
                    <a:bodyPr/>
                    <a:lstStyle/>
                    <a:p>
                      <a:r>
                        <a:rPr lang="en-AU" sz="1400" dirty="0" smtClean="0"/>
                        <a:t>28 day Strength (</a:t>
                      </a:r>
                      <a:r>
                        <a:rPr lang="en-AU" sz="1400" dirty="0" err="1" smtClean="0"/>
                        <a:t>prev</a:t>
                      </a:r>
                      <a:r>
                        <a:rPr lang="en-AU" sz="1400" baseline="0" dirty="0" smtClean="0"/>
                        <a:t> 20 MPA mix)</a:t>
                      </a:r>
                      <a:endParaRPr lang="en-AU" sz="1400"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400" dirty="0" smtClean="0"/>
                        <a:t>&lt;  .20 </a:t>
                      </a:r>
                      <a:r>
                        <a:rPr lang="en-AU" sz="1400" dirty="0" err="1" smtClean="0"/>
                        <a:t>Mpa</a:t>
                      </a:r>
                      <a:r>
                        <a:rPr lang="en-AU" sz="1400" dirty="0" smtClean="0"/>
                        <a:t>/Kg PC/m</a:t>
                      </a:r>
                      <a:r>
                        <a:rPr lang="en-AU" sz="1400" baseline="30000" dirty="0" smtClean="0"/>
                        <a:t>3</a:t>
                      </a:r>
                      <a:endParaRPr lang="en-AU" sz="1400" baseline="30000"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400" dirty="0" smtClean="0"/>
                        <a:t>&gt; .27 </a:t>
                      </a:r>
                      <a:r>
                        <a:rPr lang="en-AU" sz="1400" dirty="0" err="1" smtClean="0"/>
                        <a:t>Mpa</a:t>
                      </a:r>
                      <a:r>
                        <a:rPr lang="en-AU" sz="1400" dirty="0" smtClean="0"/>
                        <a:t>/Kg PC/m</a:t>
                      </a:r>
                      <a:r>
                        <a:rPr lang="en-AU" sz="1400" baseline="30000" dirty="0" smtClean="0"/>
                        <a:t>3</a:t>
                      </a:r>
                      <a:endParaRPr lang="en-AU" sz="1400" baseline="30000" dirty="0"/>
                    </a:p>
                  </a:txBody>
                  <a:tcPr anchor="ctr"/>
                </a:tc>
                <a:tc>
                  <a:txBody>
                    <a:bodyPr/>
                    <a:lstStyle/>
                    <a:p>
                      <a:endParaRPr lang="en-AU" sz="1400" dirty="0"/>
                    </a:p>
                  </a:txBody>
                  <a:tcPr anchor="ctr"/>
                </a:tc>
              </a:tr>
              <a:tr h="251609">
                <a:tc>
                  <a:txBody>
                    <a:bodyPr/>
                    <a:lstStyle/>
                    <a:p>
                      <a:r>
                        <a:rPr lang="en-AU" sz="1400" dirty="0" smtClean="0"/>
                        <a:t>$ Cost Binder/</a:t>
                      </a:r>
                      <a:r>
                        <a:rPr lang="en-AU" sz="1400" dirty="0" err="1" smtClean="0"/>
                        <a:t>Mpa</a:t>
                      </a:r>
                      <a:r>
                        <a:rPr lang="en-AU" sz="1400" dirty="0" smtClean="0"/>
                        <a:t> at 28 days (</a:t>
                      </a:r>
                      <a:r>
                        <a:rPr lang="en-AU" sz="1400" dirty="0" err="1" smtClean="0"/>
                        <a:t>prev</a:t>
                      </a:r>
                      <a:r>
                        <a:rPr lang="en-AU" sz="1400" baseline="0" dirty="0" smtClean="0"/>
                        <a:t> 20 &amp; 32 </a:t>
                      </a:r>
                      <a:r>
                        <a:rPr lang="en-AU" sz="1400" baseline="0" dirty="0" err="1" smtClean="0"/>
                        <a:t>MPa</a:t>
                      </a:r>
                      <a:r>
                        <a:rPr lang="en-AU" sz="1400" baseline="0" dirty="0" smtClean="0"/>
                        <a:t> mixes)</a:t>
                      </a:r>
                      <a:endParaRPr lang="en-AU" sz="1400"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400" baseline="0" dirty="0" smtClean="0"/>
                        <a:t>&gt;  ($2.30-$2.50)</a:t>
                      </a:r>
                      <a:endParaRPr lang="en-AU" sz="1400" baseline="0"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400" baseline="0" dirty="0" smtClean="0"/>
                        <a:t>&lt;  ($1.50-$1.90)    </a:t>
                      </a:r>
                      <a:endParaRPr lang="en-AU" sz="1400" baseline="0" dirty="0"/>
                    </a:p>
                  </a:txBody>
                  <a:tcPr anchor="ctr"/>
                </a:tc>
                <a:tc>
                  <a:txBody>
                    <a:bodyPr/>
                    <a:lstStyle/>
                    <a:p>
                      <a:r>
                        <a:rPr lang="en-AU" sz="1400" dirty="0" smtClean="0"/>
                        <a:t>3</a:t>
                      </a:r>
                      <a:endParaRPr lang="en-AU" sz="1400" dirty="0"/>
                    </a:p>
                  </a:txBody>
                  <a:tcPr anchor="ctr"/>
                </a:tc>
              </a:tr>
            </a:tbl>
          </a:graphicData>
        </a:graphic>
      </p:graphicFrame>
      <p:sp>
        <p:nvSpPr>
          <p:cNvPr id="3" name="TextBox 2"/>
          <p:cNvSpPr txBox="1"/>
          <p:nvPr/>
        </p:nvSpPr>
        <p:spPr>
          <a:xfrm>
            <a:off x="-30592" y="5903893"/>
            <a:ext cx="9271577" cy="954107"/>
          </a:xfrm>
          <a:prstGeom prst="rect">
            <a:avLst/>
          </a:prstGeom>
          <a:noFill/>
        </p:spPr>
        <p:txBody>
          <a:bodyPr wrap="none" rtlCol="0">
            <a:spAutoFit/>
          </a:bodyPr>
          <a:lstStyle/>
          <a:p>
            <a:r>
              <a:rPr lang="en-AU" sz="1400" dirty="0" smtClean="0"/>
              <a:t>Notes</a:t>
            </a:r>
            <a:br>
              <a:rPr lang="en-AU" sz="1400" dirty="0" smtClean="0"/>
            </a:br>
            <a:r>
              <a:rPr lang="en-AU" sz="1400" dirty="0" smtClean="0"/>
              <a:t>1. </a:t>
            </a:r>
            <a:r>
              <a:rPr lang="en-AU" sz="1400" dirty="0"/>
              <a:t>See </a:t>
            </a:r>
            <a:r>
              <a:rPr lang="en-AU" sz="1400" dirty="0">
                <a:hlinkClick r:id="rId3"/>
              </a:rPr>
              <a:t>http://</a:t>
            </a:r>
            <a:r>
              <a:rPr lang="en-AU" sz="1400" dirty="0" smtClean="0">
                <a:hlinkClick r:id="rId3"/>
              </a:rPr>
              <a:t>www.tececo.com/technical.reactive_magnesia.php</a:t>
            </a:r>
            <a:r>
              <a:rPr lang="en-AU" sz="1400" dirty="0" smtClean="0"/>
              <a:t>. % is relative to PC and in addition to amount  already in  PC</a:t>
            </a:r>
          </a:p>
          <a:p>
            <a:r>
              <a:rPr lang="en-AU" sz="1400" dirty="0" smtClean="0"/>
              <a:t>2. To keep our patents simple we included supplementary </a:t>
            </a:r>
            <a:r>
              <a:rPr lang="en-AU" sz="1400" dirty="0" err="1" smtClean="0"/>
              <a:t>cementitious</a:t>
            </a:r>
            <a:r>
              <a:rPr lang="en-AU" sz="1400" dirty="0" smtClean="0"/>
              <a:t> materials as </a:t>
            </a:r>
            <a:r>
              <a:rPr lang="en-AU" sz="1400" dirty="0" err="1" smtClean="0"/>
              <a:t>pozzolans</a:t>
            </a:r>
            <a:r>
              <a:rPr lang="en-AU" sz="1400" dirty="0" smtClean="0"/>
              <a:t> in our specification</a:t>
            </a:r>
          </a:p>
          <a:p>
            <a:r>
              <a:rPr lang="en-AU" sz="1400" dirty="0" smtClean="0"/>
              <a:t>3. See economics pages following</a:t>
            </a:r>
            <a:endParaRPr lang="en-AU" sz="1400" dirty="0"/>
          </a:p>
        </p:txBody>
      </p:sp>
      <p:sp>
        <p:nvSpPr>
          <p:cNvPr id="6" name="TextBox 5"/>
          <p:cNvSpPr txBox="1"/>
          <p:nvPr/>
        </p:nvSpPr>
        <p:spPr>
          <a:xfrm>
            <a:off x="7052979" y="1183342"/>
            <a:ext cx="1344707" cy="830997"/>
          </a:xfrm>
          <a:prstGeom prst="rect">
            <a:avLst/>
          </a:prstGeom>
          <a:noFill/>
        </p:spPr>
        <p:txBody>
          <a:bodyPr wrap="square" rtlCol="0">
            <a:spAutoFit/>
          </a:bodyPr>
          <a:lstStyle/>
          <a:p>
            <a:r>
              <a:rPr lang="en-AU" sz="1200" dirty="0" smtClean="0"/>
              <a:t>We recommend using both </a:t>
            </a:r>
            <a:r>
              <a:rPr lang="en-AU" sz="1200" dirty="0" err="1" smtClean="0"/>
              <a:t>Pos</a:t>
            </a:r>
            <a:r>
              <a:rPr lang="en-AU" sz="1200" dirty="0" smtClean="0"/>
              <a:t> and SCM’s together</a:t>
            </a:r>
            <a:endParaRPr lang="en-AU" sz="1200" dirty="0"/>
          </a:p>
        </p:txBody>
      </p:sp>
      <p:sp>
        <p:nvSpPr>
          <p:cNvPr id="7" name="Right Brace 6"/>
          <p:cNvSpPr/>
          <p:nvPr/>
        </p:nvSpPr>
        <p:spPr>
          <a:xfrm>
            <a:off x="6884890" y="1277471"/>
            <a:ext cx="154642" cy="618564"/>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AU"/>
          </a:p>
        </p:txBody>
      </p:sp>
    </p:spTree>
    <p:extLst>
      <p:ext uri="{BB962C8B-B14F-4D97-AF65-F5344CB8AC3E}">
        <p14:creationId xmlns:p14="http://schemas.microsoft.com/office/powerpoint/2010/main" val="2631328729"/>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Tec-Cement Hi Fly Ash Blends</a:t>
            </a:r>
            <a:endParaRPr lang="en-AU" dirty="0"/>
          </a:p>
        </p:txBody>
      </p:sp>
      <p:pic>
        <p:nvPicPr>
          <p:cNvPr id="4" name="Picture 6" descr="Untitled-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9775" y="1295400"/>
            <a:ext cx="5935663" cy="4862513"/>
          </a:xfrm>
          <a:prstGeom prst="rect">
            <a:avLst/>
          </a:prstGeom>
          <a:noFill/>
          <a:extLst>
            <a:ext uri="{909E8E84-426E-40DD-AFC4-6F175D3DCCD1}">
              <a14:hiddenFill xmlns:a14="http://schemas.microsoft.com/office/drawing/2010/main">
                <a:solidFill>
                  <a:srgbClr val="FFFFFF"/>
                </a:solidFill>
              </a14:hiddenFill>
            </a:ext>
          </a:extLst>
        </p:spPr>
      </p:pic>
      <p:sp>
        <p:nvSpPr>
          <p:cNvPr id="5" name="Text Box 5"/>
          <p:cNvSpPr txBox="1">
            <a:spLocks noChangeArrowheads="1"/>
          </p:cNvSpPr>
          <p:nvPr/>
        </p:nvSpPr>
        <p:spPr bwMode="auto">
          <a:xfrm>
            <a:off x="6857999" y="1702634"/>
            <a:ext cx="2125663" cy="4623555"/>
          </a:xfrm>
          <a:prstGeom prst="rect">
            <a:avLst/>
          </a:prstGeom>
          <a:noFill/>
          <a:ln>
            <a:noFill/>
          </a:ln>
          <a:effectLst/>
          <a:extLst>
            <a:ext uri="{909E8E84-426E-40DD-AFC4-6F175D3DCCD1}">
              <a14:hiddenFill xmlns:a14="http://schemas.microsoft.com/office/drawing/2010/main">
                <a:solidFill>
                  <a:srgbClr val="CCFFCC"/>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bIns="144000">
            <a:spAutoFit/>
          </a:bodyPr>
          <a:lstStyle/>
          <a:p>
            <a:pPr algn="l"/>
            <a:r>
              <a:rPr lang="en-US" sz="2400" b="0" dirty="0"/>
              <a:t>Our Tec-Cement concrete tilt ups are free of plastic cracking, obvious bleed marking and other defects</a:t>
            </a:r>
            <a:r>
              <a:rPr lang="en-US" sz="2400" b="0" dirty="0" smtClean="0"/>
              <a:t>. Normal concrete in the middle</a:t>
            </a:r>
            <a:endParaRPr lang="en-US" sz="2400" b="0" dirty="0"/>
          </a:p>
        </p:txBody>
      </p:sp>
    </p:spTree>
    <p:extLst>
      <p:ext uri="{BB962C8B-B14F-4D97-AF65-F5344CB8AC3E}">
        <p14:creationId xmlns:p14="http://schemas.microsoft.com/office/powerpoint/2010/main" val="330983970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800" dirty="0" smtClean="0"/>
              <a:t>Why Put </a:t>
            </a:r>
            <a:r>
              <a:rPr lang="en-AU" sz="2800" dirty="0" err="1" smtClean="0"/>
              <a:t>Brucite</a:t>
            </a:r>
            <a:r>
              <a:rPr lang="en-AU" sz="2800" dirty="0" smtClean="0"/>
              <a:t> in Dense Concretes?</a:t>
            </a:r>
            <a:endParaRPr lang="en-AU" sz="2800" dirty="0"/>
          </a:p>
        </p:txBody>
      </p:sp>
      <p:sp>
        <p:nvSpPr>
          <p:cNvPr id="3" name="Content Placeholder 2"/>
          <p:cNvSpPr>
            <a:spLocks noGrp="1"/>
          </p:cNvSpPr>
          <p:nvPr>
            <p:ph idx="1"/>
          </p:nvPr>
        </p:nvSpPr>
        <p:spPr>
          <a:xfrm>
            <a:off x="189365" y="702733"/>
            <a:ext cx="5347836" cy="5164667"/>
          </a:xfrm>
        </p:spPr>
        <p:txBody>
          <a:bodyPr/>
          <a:lstStyle/>
          <a:p>
            <a:r>
              <a:rPr lang="en-AU" sz="2200" dirty="0" smtClean="0"/>
              <a:t>Improved </a:t>
            </a:r>
            <a:r>
              <a:rPr lang="en-AU" sz="2200" dirty="0"/>
              <a:t>rheology (see </a:t>
            </a:r>
            <a:r>
              <a:rPr lang="en-AU" sz="2200" dirty="0">
                <a:hlinkClick r:id="rId2"/>
              </a:rPr>
              <a:t>http://www.tececo.com/technical.rheological_shrinkage.php</a:t>
            </a:r>
            <a:r>
              <a:rPr lang="en-AU" sz="2200" dirty="0"/>
              <a:t>)</a:t>
            </a:r>
          </a:p>
          <a:p>
            <a:r>
              <a:rPr lang="en-AU" sz="2200" dirty="0"/>
              <a:t>Prevents shrinkage and cracking (see </a:t>
            </a:r>
            <a:r>
              <a:rPr lang="en-AU" sz="2200" dirty="0">
                <a:hlinkClick r:id="rId2"/>
              </a:rPr>
              <a:t>http://www.tececo.com/technical.rheological_shrinkage.php</a:t>
            </a:r>
            <a:r>
              <a:rPr lang="en-AU" sz="2200" dirty="0"/>
              <a:t>)</a:t>
            </a:r>
          </a:p>
          <a:p>
            <a:r>
              <a:rPr lang="en-AU" sz="2200" dirty="0"/>
              <a:t>Provides pH and </a:t>
            </a:r>
            <a:r>
              <a:rPr lang="en-AU" sz="2200" dirty="0" err="1"/>
              <a:t>eH</a:t>
            </a:r>
            <a:r>
              <a:rPr lang="en-AU" sz="2200" dirty="0"/>
              <a:t> control. Reduced corrosion. Stabilises CSH </a:t>
            </a:r>
            <a:r>
              <a:rPr lang="en-AU" sz="2200" dirty="0" smtClean="0"/>
              <a:t>when </a:t>
            </a:r>
            <a:r>
              <a:rPr lang="en-AU" sz="2200" dirty="0" err="1" smtClean="0"/>
              <a:t>Ca</a:t>
            </a:r>
            <a:r>
              <a:rPr lang="en-AU" sz="2200" baseline="30000" dirty="0" smtClean="0"/>
              <a:t>++</a:t>
            </a:r>
            <a:r>
              <a:rPr lang="en-AU" sz="2200" dirty="0" smtClean="0"/>
              <a:t> consumed by the </a:t>
            </a:r>
            <a:r>
              <a:rPr lang="en-AU" sz="2200" dirty="0" err="1" smtClean="0"/>
              <a:t>pozzolanic</a:t>
            </a:r>
            <a:r>
              <a:rPr lang="en-AU" sz="2200" dirty="0" smtClean="0"/>
              <a:t> </a:t>
            </a:r>
            <a:r>
              <a:rPr lang="en-AU" sz="2200" dirty="0"/>
              <a:t>reaction (Encouraged</a:t>
            </a:r>
            <a:r>
              <a:rPr lang="en-AU" sz="2200" dirty="0" smtClean="0"/>
              <a:t>) Stabilises wastes</a:t>
            </a:r>
            <a:endParaRPr lang="en-AU" sz="2200" dirty="0"/>
          </a:p>
          <a:p>
            <a:r>
              <a:rPr lang="en-AU" sz="2200" dirty="0"/>
              <a:t>Provides early setting even with added </a:t>
            </a:r>
            <a:r>
              <a:rPr lang="en-AU" sz="2200" dirty="0" err="1" smtClean="0"/>
              <a:t>pozzolans</a:t>
            </a:r>
            <a:r>
              <a:rPr lang="en-AU" sz="2200" dirty="0" smtClean="0"/>
              <a:t> or supplementary </a:t>
            </a:r>
            <a:r>
              <a:rPr lang="en-AU" sz="2200" dirty="0" err="1" smtClean="0"/>
              <a:t>cementitios</a:t>
            </a:r>
            <a:r>
              <a:rPr lang="en-AU" sz="2200" dirty="0" smtClean="0"/>
              <a:t> materials</a:t>
            </a:r>
            <a:endParaRPr lang="en-AU" sz="2200" dirty="0"/>
          </a:p>
          <a:p>
            <a:r>
              <a:rPr lang="en-AU" sz="2200" dirty="0" err="1"/>
              <a:t>Relinguishes</a:t>
            </a:r>
            <a:r>
              <a:rPr lang="en-AU" sz="2200" dirty="0"/>
              <a:t> polar bound water for more complete hydration of PC </a:t>
            </a:r>
            <a:r>
              <a:rPr lang="en-AU" sz="2200" dirty="0" smtClean="0"/>
              <a:t>thereby </a:t>
            </a:r>
            <a:r>
              <a:rPr lang="en-AU" sz="2200" dirty="0"/>
              <a:t>preventing </a:t>
            </a:r>
            <a:r>
              <a:rPr lang="en-AU" sz="2200" dirty="0" err="1"/>
              <a:t>autogenous</a:t>
            </a:r>
            <a:r>
              <a:rPr lang="en-AU" sz="2200" dirty="0"/>
              <a:t> shrinkage</a:t>
            </a:r>
            <a:r>
              <a:rPr lang="en-AU" sz="2200" dirty="0" smtClean="0"/>
              <a:t>?</a:t>
            </a:r>
            <a:endParaRPr lang="en-AU" sz="2200" dirty="0"/>
          </a:p>
        </p:txBody>
      </p:sp>
      <p:pic>
        <p:nvPicPr>
          <p:cNvPr id="4"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16706" y="701125"/>
            <a:ext cx="2961747" cy="3672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4" descr="SurfaceChargeMetalOxidesTransl.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136839" y="4675373"/>
            <a:ext cx="2624667" cy="1639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7"/>
          <p:cNvSpPr txBox="1">
            <a:spLocks noChangeArrowheads="1"/>
          </p:cNvSpPr>
          <p:nvPr/>
        </p:nvSpPr>
        <p:spPr bwMode="auto">
          <a:xfrm>
            <a:off x="6152280" y="4256459"/>
            <a:ext cx="267811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ea typeface="ヒラギノ角ゴ Pro W3"/>
                <a:cs typeface="ヒラギノ角ゴ Pro W3"/>
              </a:defRPr>
            </a:lvl1pPr>
            <a:lvl2pPr marL="742950" indent="-285750" eaLnBrk="0" hangingPunct="0">
              <a:defRPr sz="2400">
                <a:solidFill>
                  <a:schemeClr val="tx1"/>
                </a:solidFill>
                <a:latin typeface="Times New Roman" pitchFamily="18" charset="0"/>
                <a:ea typeface="ヒラギノ角ゴ Pro W3"/>
                <a:cs typeface="ヒラギノ角ゴ Pro W3"/>
              </a:defRPr>
            </a:lvl2pPr>
            <a:lvl3pPr marL="1143000" indent="-228600" eaLnBrk="0" hangingPunct="0">
              <a:defRPr sz="2400">
                <a:solidFill>
                  <a:schemeClr val="tx1"/>
                </a:solidFill>
                <a:latin typeface="Times New Roman" pitchFamily="18" charset="0"/>
                <a:ea typeface="ヒラギノ角ゴ Pro W3"/>
                <a:cs typeface="ヒラギノ角ゴ Pro W3"/>
              </a:defRPr>
            </a:lvl3pPr>
            <a:lvl4pPr marL="1600200" indent="-228600" eaLnBrk="0" hangingPunct="0">
              <a:defRPr sz="2400">
                <a:solidFill>
                  <a:schemeClr val="tx1"/>
                </a:solidFill>
                <a:latin typeface="Times New Roman" pitchFamily="18" charset="0"/>
                <a:ea typeface="ヒラギノ角ゴ Pro W3"/>
                <a:cs typeface="ヒラギノ角ゴ Pro W3"/>
              </a:defRPr>
            </a:lvl4pPr>
            <a:lvl5pPr marL="2057400" indent="-228600" eaLnBrk="0" hangingPunct="0">
              <a:defRPr sz="2400">
                <a:solidFill>
                  <a:schemeClr val="tx1"/>
                </a:solidFill>
                <a:latin typeface="Times New Roman" pitchFamily="18"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9pPr>
          </a:lstStyle>
          <a:p>
            <a:pPr eaLnBrk="1" hangingPunct="1"/>
            <a:r>
              <a:rPr lang="en-AU" sz="1400" dirty="0" err="1">
                <a:latin typeface="Calibri" pitchFamily="34" charset="0"/>
              </a:rPr>
              <a:t>Pourbaix</a:t>
            </a:r>
            <a:r>
              <a:rPr lang="en-AU" sz="1400" dirty="0">
                <a:latin typeface="Calibri" pitchFamily="34" charset="0"/>
              </a:rPr>
              <a:t> diagram steel reinforcing</a:t>
            </a:r>
          </a:p>
        </p:txBody>
      </p:sp>
      <p:sp>
        <p:nvSpPr>
          <p:cNvPr id="7" name="TextBox 7"/>
          <p:cNvSpPr txBox="1">
            <a:spLocks noChangeArrowheads="1"/>
          </p:cNvSpPr>
          <p:nvPr/>
        </p:nvSpPr>
        <p:spPr bwMode="auto">
          <a:xfrm>
            <a:off x="6043457" y="6314576"/>
            <a:ext cx="28082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ea typeface="ヒラギノ角ゴ Pro W3"/>
                <a:cs typeface="ヒラギノ角ゴ Pro W3"/>
              </a:defRPr>
            </a:lvl1pPr>
            <a:lvl2pPr marL="742950" indent="-285750" eaLnBrk="0" hangingPunct="0">
              <a:defRPr sz="2400">
                <a:solidFill>
                  <a:schemeClr val="tx1"/>
                </a:solidFill>
                <a:latin typeface="Times New Roman" pitchFamily="18" charset="0"/>
                <a:ea typeface="ヒラギノ角ゴ Pro W3"/>
                <a:cs typeface="ヒラギノ角ゴ Pro W3"/>
              </a:defRPr>
            </a:lvl2pPr>
            <a:lvl3pPr marL="1143000" indent="-228600" eaLnBrk="0" hangingPunct="0">
              <a:defRPr sz="2400">
                <a:solidFill>
                  <a:schemeClr val="tx1"/>
                </a:solidFill>
                <a:latin typeface="Times New Roman" pitchFamily="18" charset="0"/>
                <a:ea typeface="ヒラギノ角ゴ Pro W3"/>
                <a:cs typeface="ヒラギノ角ゴ Pro W3"/>
              </a:defRPr>
            </a:lvl3pPr>
            <a:lvl4pPr marL="1600200" indent="-228600" eaLnBrk="0" hangingPunct="0">
              <a:defRPr sz="2400">
                <a:solidFill>
                  <a:schemeClr val="tx1"/>
                </a:solidFill>
                <a:latin typeface="Times New Roman" pitchFamily="18" charset="0"/>
                <a:ea typeface="ヒラギノ角ゴ Pro W3"/>
                <a:cs typeface="ヒラギノ角ゴ Pro W3"/>
              </a:defRPr>
            </a:lvl4pPr>
            <a:lvl5pPr marL="2057400" indent="-228600" eaLnBrk="0" hangingPunct="0">
              <a:defRPr sz="2400">
                <a:solidFill>
                  <a:schemeClr val="tx1"/>
                </a:solidFill>
                <a:latin typeface="Times New Roman" pitchFamily="18"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9pPr>
          </a:lstStyle>
          <a:p>
            <a:pPr eaLnBrk="1" hangingPunct="1"/>
            <a:r>
              <a:rPr lang="en-AU" sz="1400" dirty="0">
                <a:latin typeface="Calibri" pitchFamily="34" charset="0"/>
              </a:rPr>
              <a:t>Surface charge on magnesium oxide</a:t>
            </a:r>
          </a:p>
        </p:txBody>
      </p:sp>
      <p:cxnSp>
        <p:nvCxnSpPr>
          <p:cNvPr id="13" name="Straight Arrow Connector 12"/>
          <p:cNvCxnSpPr/>
          <p:nvPr/>
        </p:nvCxnSpPr>
        <p:spPr>
          <a:xfrm>
            <a:off x="8161876" y="3776133"/>
            <a:ext cx="0" cy="228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7364507" y="3553009"/>
            <a:ext cx="931333" cy="461665"/>
          </a:xfrm>
          <a:prstGeom prst="rect">
            <a:avLst/>
          </a:prstGeom>
          <a:noFill/>
        </p:spPr>
        <p:txBody>
          <a:bodyPr wrap="square" rtlCol="0">
            <a:spAutoFit/>
          </a:bodyPr>
          <a:lstStyle/>
          <a:p>
            <a:r>
              <a:rPr lang="en-AU" sz="1200" dirty="0" smtClean="0"/>
              <a:t>Equilibrium</a:t>
            </a:r>
            <a:br>
              <a:rPr lang="en-AU" sz="1200" dirty="0" smtClean="0"/>
            </a:br>
            <a:r>
              <a:rPr lang="en-AU" sz="1200" dirty="0" smtClean="0"/>
              <a:t>pH </a:t>
            </a:r>
            <a:r>
              <a:rPr lang="en-AU" sz="1200" dirty="0" err="1" smtClean="0"/>
              <a:t>brucite</a:t>
            </a:r>
            <a:endParaRPr lang="en-AU" sz="1200" dirty="0"/>
          </a:p>
        </p:txBody>
      </p:sp>
    </p:spTree>
    <p:extLst>
      <p:ext uri="{BB962C8B-B14F-4D97-AF65-F5344CB8AC3E}">
        <p14:creationId xmlns:p14="http://schemas.microsoft.com/office/powerpoint/2010/main" val="250316423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6105" y="-1"/>
            <a:ext cx="8229600" cy="981635"/>
          </a:xfrm>
        </p:spPr>
        <p:txBody>
          <a:bodyPr/>
          <a:lstStyle/>
          <a:p>
            <a:r>
              <a:rPr lang="en-AU" dirty="0" smtClean="0"/>
              <a:t>Solving </a:t>
            </a:r>
            <a:r>
              <a:rPr lang="en-AU" dirty="0" err="1" smtClean="0"/>
              <a:t>Autogenous</a:t>
            </a:r>
            <a:r>
              <a:rPr lang="en-AU" dirty="0" smtClean="0"/>
              <a:t> Shrinkage</a:t>
            </a:r>
            <a:br>
              <a:rPr lang="en-AU" dirty="0" smtClean="0"/>
            </a:br>
            <a:r>
              <a:rPr lang="en-AU" dirty="0" smtClean="0"/>
              <a:t>to Reduce Emissions</a:t>
            </a:r>
            <a:endParaRPr lang="en-AU" dirty="0"/>
          </a:p>
        </p:txBody>
      </p:sp>
      <p:sp>
        <p:nvSpPr>
          <p:cNvPr id="6" name="Rectangle 11"/>
          <p:cNvSpPr>
            <a:spLocks noChangeArrowheads="1"/>
          </p:cNvSpPr>
          <p:nvPr/>
        </p:nvSpPr>
        <p:spPr bwMode="auto">
          <a:xfrm>
            <a:off x="7419770" y="2951276"/>
            <a:ext cx="1117895"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AU" sz="1600" dirty="0" err="1" smtClean="0">
                <a:latin typeface="Calibri" pitchFamily="34" charset="0"/>
                <a:cs typeface="Calibri" pitchFamily="34" charset="0"/>
              </a:rPr>
              <a:t>Brucite</a:t>
            </a:r>
            <a:r>
              <a:rPr lang="en-AU" sz="1600" dirty="0" smtClean="0">
                <a:latin typeface="Calibri" pitchFamily="34" charset="0"/>
                <a:cs typeface="Calibri" pitchFamily="34" charset="0"/>
              </a:rPr>
              <a:t> consists of  polar </a:t>
            </a:r>
            <a:r>
              <a:rPr lang="en-AU" sz="1600" dirty="0">
                <a:latin typeface="Calibri" pitchFamily="34" charset="0"/>
                <a:cs typeface="Calibri" pitchFamily="34" charset="0"/>
              </a:rPr>
              <a:t>bound layers of </a:t>
            </a:r>
            <a:r>
              <a:rPr lang="en-AU" sz="1600" dirty="0" err="1">
                <a:latin typeface="Calibri" pitchFamily="34" charset="0"/>
                <a:cs typeface="Calibri" pitchFamily="34" charset="0"/>
              </a:rPr>
              <a:t>ionically</a:t>
            </a:r>
            <a:r>
              <a:rPr lang="en-AU" sz="1600" dirty="0">
                <a:latin typeface="Calibri" pitchFamily="34" charset="0"/>
                <a:cs typeface="Calibri" pitchFamily="34" charset="0"/>
              </a:rPr>
              <a:t> bound atoms</a:t>
            </a:r>
          </a:p>
        </p:txBody>
      </p:sp>
      <p:sp>
        <p:nvSpPr>
          <p:cNvPr id="7" name="Rectangle 11"/>
          <p:cNvSpPr>
            <a:spLocks noChangeArrowheads="1"/>
          </p:cNvSpPr>
          <p:nvPr/>
        </p:nvSpPr>
        <p:spPr bwMode="auto">
          <a:xfrm>
            <a:off x="4681008" y="5350405"/>
            <a:ext cx="40005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AU" sz="1800" dirty="0">
                <a:latin typeface="Calibri" pitchFamily="34" charset="0"/>
                <a:cs typeface="Calibri" pitchFamily="34" charset="0"/>
              </a:rPr>
              <a:t>Strongly differentially charged surfaces and polar bound water account for many of the properties of </a:t>
            </a:r>
            <a:r>
              <a:rPr lang="en-AU" sz="1800" dirty="0" err="1" smtClean="0">
                <a:latin typeface="Calibri" pitchFamily="34" charset="0"/>
                <a:cs typeface="Calibri" pitchFamily="34" charset="0"/>
              </a:rPr>
              <a:t>brucite</a:t>
            </a:r>
            <a:endParaRPr lang="en-AU" sz="1800" dirty="0">
              <a:latin typeface="Calibri" pitchFamily="34" charset="0"/>
              <a:cs typeface="Calibri" pitchFamily="34" charset="0"/>
            </a:endParaRPr>
          </a:p>
        </p:txBody>
      </p:sp>
      <p:pic>
        <p:nvPicPr>
          <p:cNvPr id="8" name="Picture 12" descr="StructureBruciteAnnotated.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03289" y="2821815"/>
            <a:ext cx="2155825"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3" descr="StructureBrucitewithWaterShellingWithPolarBoundWater.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065" y="2296337"/>
            <a:ext cx="2270125" cy="317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11"/>
          <p:cNvSpPr>
            <a:spLocks noChangeArrowheads="1"/>
          </p:cNvSpPr>
          <p:nvPr/>
        </p:nvSpPr>
        <p:spPr bwMode="auto">
          <a:xfrm>
            <a:off x="2307157" y="2966790"/>
            <a:ext cx="910176"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AU" sz="1600" dirty="0" err="1">
                <a:latin typeface="Calibri" pitchFamily="34" charset="0"/>
                <a:cs typeface="Calibri" pitchFamily="34" charset="0"/>
              </a:rPr>
              <a:t>Brucite</a:t>
            </a:r>
            <a:r>
              <a:rPr lang="en-AU" sz="1600" dirty="0">
                <a:latin typeface="Calibri" pitchFamily="34" charset="0"/>
                <a:cs typeface="Calibri" pitchFamily="34" charset="0"/>
              </a:rPr>
              <a:t> </a:t>
            </a:r>
            <a:r>
              <a:rPr lang="en-AU" sz="1600" dirty="0" smtClean="0">
                <a:latin typeface="Calibri" pitchFamily="34" charset="0"/>
                <a:cs typeface="Calibri" pitchFamily="34" charset="0"/>
              </a:rPr>
              <a:t>hydrates  consist of  polar </a:t>
            </a:r>
            <a:r>
              <a:rPr lang="en-AU" sz="1600" dirty="0">
                <a:latin typeface="Calibri" pitchFamily="34" charset="0"/>
                <a:cs typeface="Calibri" pitchFamily="34" charset="0"/>
              </a:rPr>
              <a:t>bound layers of </a:t>
            </a:r>
            <a:r>
              <a:rPr lang="en-AU" sz="1600" dirty="0" err="1">
                <a:latin typeface="Calibri" pitchFamily="34" charset="0"/>
                <a:cs typeface="Calibri" pitchFamily="34" charset="0"/>
              </a:rPr>
              <a:t>ionically</a:t>
            </a:r>
            <a:r>
              <a:rPr lang="en-AU" sz="1600" dirty="0">
                <a:latin typeface="Calibri" pitchFamily="34" charset="0"/>
                <a:cs typeface="Calibri" pitchFamily="34" charset="0"/>
              </a:rPr>
              <a:t> bound atoms</a:t>
            </a:r>
          </a:p>
        </p:txBody>
      </p:sp>
      <p:sp>
        <p:nvSpPr>
          <p:cNvPr id="11" name="TextBox 10"/>
          <p:cNvSpPr txBox="1"/>
          <p:nvPr/>
        </p:nvSpPr>
        <p:spPr>
          <a:xfrm>
            <a:off x="1380056" y="5511802"/>
            <a:ext cx="2074335" cy="954107"/>
          </a:xfrm>
          <a:prstGeom prst="rect">
            <a:avLst/>
          </a:prstGeom>
          <a:solidFill>
            <a:schemeClr val="accent2">
              <a:lumMod val="20000"/>
              <a:lumOff val="80000"/>
            </a:schemeClr>
          </a:solidFill>
        </p:spPr>
        <p:txBody>
          <a:bodyPr wrap="square" rtlCol="0">
            <a:spAutoFit/>
          </a:bodyPr>
          <a:lstStyle/>
          <a:p>
            <a:r>
              <a:rPr lang="en-AU" sz="1400" dirty="0" smtClean="0"/>
              <a:t>NB. We think this loosely bound polar water is available for the more complete hydration of PC.</a:t>
            </a:r>
            <a:endParaRPr lang="en-AU" sz="1400" dirty="0"/>
          </a:p>
        </p:txBody>
      </p:sp>
      <p:cxnSp>
        <p:nvCxnSpPr>
          <p:cNvPr id="12" name="Straight Arrow Connector 11"/>
          <p:cNvCxnSpPr/>
          <p:nvPr/>
        </p:nvCxnSpPr>
        <p:spPr>
          <a:xfrm flipV="1">
            <a:off x="1388527" y="5088468"/>
            <a:ext cx="0" cy="423334"/>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sp>
        <p:nvSpPr>
          <p:cNvPr id="20" name="Right Arrow 19"/>
          <p:cNvSpPr/>
          <p:nvPr/>
        </p:nvSpPr>
        <p:spPr>
          <a:xfrm>
            <a:off x="3911599" y="3666068"/>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1" name="TextBox 20"/>
          <p:cNvSpPr txBox="1"/>
          <p:nvPr/>
        </p:nvSpPr>
        <p:spPr>
          <a:xfrm>
            <a:off x="567268" y="1142999"/>
            <a:ext cx="7797800" cy="677108"/>
          </a:xfrm>
          <a:prstGeom prst="rect">
            <a:avLst/>
          </a:prstGeom>
          <a:noFill/>
        </p:spPr>
        <p:txBody>
          <a:bodyPr wrap="square" rtlCol="0">
            <a:spAutoFit/>
          </a:bodyPr>
          <a:lstStyle/>
          <a:p>
            <a:r>
              <a:rPr lang="en-AU" dirty="0" smtClean="0"/>
              <a:t>In most concrete </a:t>
            </a:r>
            <a:r>
              <a:rPr lang="en-AU" sz="2000" b="1" dirty="0" smtClean="0"/>
              <a:t>18-23% of the PC  used never hydrates</a:t>
            </a:r>
            <a:r>
              <a:rPr lang="en-AU" dirty="0" smtClean="0"/>
              <a:t>. If all the PC used could be made to hydrate less could be used saving on emissions be around 20%.</a:t>
            </a:r>
            <a:endParaRPr lang="en-AU" dirty="0"/>
          </a:p>
        </p:txBody>
      </p:sp>
      <p:sp>
        <p:nvSpPr>
          <p:cNvPr id="26" name="TextBox 25"/>
          <p:cNvSpPr txBox="1"/>
          <p:nvPr/>
        </p:nvSpPr>
        <p:spPr>
          <a:xfrm>
            <a:off x="2655148" y="1964267"/>
            <a:ext cx="2780452" cy="369332"/>
          </a:xfrm>
          <a:prstGeom prst="rect">
            <a:avLst/>
          </a:prstGeom>
          <a:noFill/>
        </p:spPr>
        <p:txBody>
          <a:bodyPr wrap="square" rtlCol="0">
            <a:spAutoFit/>
          </a:bodyPr>
          <a:lstStyle/>
          <a:p>
            <a:r>
              <a:rPr lang="en-AU" dirty="0" smtClean="0"/>
              <a:t>2C</a:t>
            </a:r>
            <a:r>
              <a:rPr lang="en-AU" baseline="-25000" dirty="0" smtClean="0"/>
              <a:t>3</a:t>
            </a:r>
            <a:r>
              <a:rPr lang="en-AU" dirty="0" smtClean="0"/>
              <a:t>S+7H =&gt; C</a:t>
            </a:r>
            <a:r>
              <a:rPr lang="en-AU" baseline="-25000" dirty="0" smtClean="0"/>
              <a:t>3</a:t>
            </a:r>
            <a:r>
              <a:rPr lang="en-AU" dirty="0" smtClean="0"/>
              <a:t>S</a:t>
            </a:r>
            <a:r>
              <a:rPr lang="en-AU" baseline="-25000" dirty="0" smtClean="0"/>
              <a:t>2</a:t>
            </a:r>
            <a:r>
              <a:rPr lang="en-AU" dirty="0" smtClean="0"/>
              <a:t>H</a:t>
            </a:r>
            <a:r>
              <a:rPr lang="en-AU" baseline="-25000" dirty="0" smtClean="0"/>
              <a:t>4</a:t>
            </a:r>
            <a:r>
              <a:rPr lang="en-AU" dirty="0" smtClean="0"/>
              <a:t> + 3CH</a:t>
            </a:r>
            <a:endParaRPr lang="en-AU" dirty="0"/>
          </a:p>
        </p:txBody>
      </p:sp>
      <p:sp>
        <p:nvSpPr>
          <p:cNvPr id="27" name="TextBox 26"/>
          <p:cNvSpPr txBox="1"/>
          <p:nvPr/>
        </p:nvSpPr>
        <p:spPr>
          <a:xfrm>
            <a:off x="2663611" y="2302934"/>
            <a:ext cx="2780452" cy="369332"/>
          </a:xfrm>
          <a:prstGeom prst="rect">
            <a:avLst/>
          </a:prstGeom>
          <a:noFill/>
        </p:spPr>
        <p:txBody>
          <a:bodyPr wrap="square" rtlCol="0">
            <a:spAutoFit/>
          </a:bodyPr>
          <a:lstStyle/>
          <a:p>
            <a:r>
              <a:rPr lang="en-AU" dirty="0" smtClean="0"/>
              <a:t>2C</a:t>
            </a:r>
            <a:r>
              <a:rPr lang="en-AU" baseline="-25000" dirty="0" smtClean="0"/>
              <a:t>2</a:t>
            </a:r>
            <a:r>
              <a:rPr lang="en-AU" dirty="0" smtClean="0"/>
              <a:t>S+5H =&gt; </a:t>
            </a:r>
            <a:r>
              <a:rPr lang="en-AU" dirty="0"/>
              <a:t>C</a:t>
            </a:r>
            <a:r>
              <a:rPr lang="en-AU" baseline="-25000" dirty="0"/>
              <a:t>3</a:t>
            </a:r>
            <a:r>
              <a:rPr lang="en-AU" dirty="0"/>
              <a:t>S</a:t>
            </a:r>
            <a:r>
              <a:rPr lang="en-AU" baseline="-25000" dirty="0"/>
              <a:t>2</a:t>
            </a:r>
            <a:r>
              <a:rPr lang="en-AU" dirty="0"/>
              <a:t>H</a:t>
            </a:r>
            <a:r>
              <a:rPr lang="en-AU" baseline="-25000" dirty="0"/>
              <a:t>4</a:t>
            </a:r>
            <a:r>
              <a:rPr lang="en-AU" dirty="0" smtClean="0"/>
              <a:t> + CH</a:t>
            </a:r>
            <a:endParaRPr lang="en-AU" dirty="0"/>
          </a:p>
        </p:txBody>
      </p:sp>
      <p:cxnSp>
        <p:nvCxnSpPr>
          <p:cNvPr id="29" name="Straight Arrow Connector 28"/>
          <p:cNvCxnSpPr/>
          <p:nvPr/>
        </p:nvCxnSpPr>
        <p:spPr>
          <a:xfrm flipH="1" flipV="1">
            <a:off x="3412067" y="2650067"/>
            <a:ext cx="16933" cy="2861734"/>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8858522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6105" y="0"/>
            <a:ext cx="8229600" cy="981635"/>
          </a:xfrm>
        </p:spPr>
        <p:txBody>
          <a:bodyPr/>
          <a:lstStyle/>
          <a:p>
            <a:r>
              <a:rPr lang="en-AU" dirty="0"/>
              <a:t>Economics of </a:t>
            </a:r>
            <a:r>
              <a:rPr lang="en-AU" dirty="0" smtClean="0"/>
              <a:t>Tec-Cements</a:t>
            </a:r>
            <a:endParaRPr lang="en-AU" dirty="0"/>
          </a:p>
        </p:txBody>
      </p:sp>
      <p:graphicFrame>
        <p:nvGraphicFramePr>
          <p:cNvPr id="7" name="Object 6"/>
          <p:cNvGraphicFramePr>
            <a:graphicFrameLocks noChangeAspect="1"/>
          </p:cNvGraphicFramePr>
          <p:nvPr>
            <p:extLst>
              <p:ext uri="{D42A27DB-BD31-4B8C-83A1-F6EECF244321}">
                <p14:modId xmlns:p14="http://schemas.microsoft.com/office/powerpoint/2010/main" val="2977481372"/>
              </p:ext>
            </p:extLst>
          </p:nvPr>
        </p:nvGraphicFramePr>
        <p:xfrm>
          <a:off x="215526" y="914493"/>
          <a:ext cx="8804275" cy="6434137"/>
        </p:xfrm>
        <a:graphic>
          <a:graphicData uri="http://schemas.openxmlformats.org/presentationml/2006/ole">
            <mc:AlternateContent xmlns:mc="http://schemas.openxmlformats.org/markup-compatibility/2006">
              <mc:Choice xmlns:v="urn:schemas-microsoft-com:vml" Requires="v">
                <p:oleObj spid="_x0000_s12340" name="Worksheet" r:id="rId3" imgW="9801283" imgH="5553074" progId="Excel.Sheet.12">
                  <p:embed/>
                </p:oleObj>
              </mc:Choice>
              <mc:Fallback>
                <p:oleObj name="Worksheet" r:id="rId3" imgW="9801283" imgH="5553074" progId="Excel.Sheet.12">
                  <p:embed/>
                  <p:pic>
                    <p:nvPicPr>
                      <p:cNvPr id="0" name=""/>
                      <p:cNvPicPr/>
                      <p:nvPr/>
                    </p:nvPicPr>
                    <p:blipFill>
                      <a:blip r:embed="rId4"/>
                      <a:stretch>
                        <a:fillRect/>
                      </a:stretch>
                    </p:blipFill>
                    <p:spPr>
                      <a:xfrm>
                        <a:off x="215526" y="914493"/>
                        <a:ext cx="8804275" cy="6434137"/>
                      </a:xfrm>
                      <a:prstGeom prst="rect">
                        <a:avLst/>
                      </a:prstGeom>
                    </p:spPr>
                  </p:pic>
                </p:oleObj>
              </mc:Fallback>
            </mc:AlternateContent>
          </a:graphicData>
        </a:graphic>
      </p:graphicFrame>
      <p:sp>
        <p:nvSpPr>
          <p:cNvPr id="8" name="TextBox 7"/>
          <p:cNvSpPr txBox="1"/>
          <p:nvPr/>
        </p:nvSpPr>
        <p:spPr>
          <a:xfrm>
            <a:off x="110022" y="6488668"/>
            <a:ext cx="8934818" cy="338554"/>
          </a:xfrm>
          <a:prstGeom prst="rect">
            <a:avLst/>
          </a:prstGeom>
          <a:noFill/>
        </p:spPr>
        <p:txBody>
          <a:bodyPr wrap="none" rtlCol="0">
            <a:spAutoFit/>
          </a:bodyPr>
          <a:lstStyle/>
          <a:p>
            <a:r>
              <a:rPr lang="en-AU" sz="1600" dirty="0" smtClean="0"/>
              <a:t>This embedded </a:t>
            </a:r>
            <a:r>
              <a:rPr lang="en-AU" sz="1600" dirty="0" err="1" smtClean="0"/>
              <a:t>spreadsheet</a:t>
            </a:r>
            <a:r>
              <a:rPr lang="en-AU" sz="1600" dirty="0" smtClean="0"/>
              <a:t> looks only at the binder price and assumes all other factors remain the same</a:t>
            </a:r>
            <a:endParaRPr lang="en-AU" sz="1600" dirty="0"/>
          </a:p>
        </p:txBody>
      </p:sp>
    </p:spTree>
    <p:extLst>
      <p:ext uri="{BB962C8B-B14F-4D97-AF65-F5344CB8AC3E}">
        <p14:creationId xmlns:p14="http://schemas.microsoft.com/office/powerpoint/2010/main" val="3948602498"/>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AU" sz="2000" dirty="0" smtClean="0"/>
              <a:t>Sand and stone aggregate are in short supply in some areas.</a:t>
            </a:r>
          </a:p>
          <a:p>
            <a:r>
              <a:rPr lang="en-AU" sz="2000" dirty="0" err="1" smtClean="0"/>
              <a:t>Nesquehonite</a:t>
            </a:r>
            <a:r>
              <a:rPr lang="en-AU" sz="2000" dirty="0" smtClean="0"/>
              <a:t> is an ideal micro aggregate so why not agglomerate it and/or other magnesium carbonates to make man made manufactured aggregate?</a:t>
            </a:r>
          </a:p>
          <a:p>
            <a:r>
              <a:rPr lang="en-AU" sz="2000" dirty="0" smtClean="0"/>
              <a:t>Mg </a:t>
            </a:r>
            <a:r>
              <a:rPr lang="en-AU" sz="2000" dirty="0"/>
              <a:t>-&gt; High molar volume growth</a:t>
            </a:r>
          </a:p>
          <a:p>
            <a:r>
              <a:rPr lang="en-AU" sz="2000" dirty="0"/>
              <a:t>Ideal microstructure</a:t>
            </a:r>
          </a:p>
          <a:p>
            <a:r>
              <a:rPr lang="en-AU" sz="2000" dirty="0"/>
              <a:t>Bonding</a:t>
            </a:r>
          </a:p>
          <a:p>
            <a:r>
              <a:rPr lang="en-AU" sz="2000" dirty="0"/>
              <a:t>Stability</a:t>
            </a:r>
          </a:p>
          <a:p>
            <a:r>
              <a:rPr lang="en-AU" sz="2000" dirty="0"/>
              <a:t>Ideal pH for wastes immobilisation</a:t>
            </a:r>
          </a:p>
          <a:p>
            <a:r>
              <a:rPr lang="en-AU" sz="2000" dirty="0" smtClean="0"/>
              <a:t>Sequestration</a:t>
            </a:r>
          </a:p>
          <a:p>
            <a:r>
              <a:rPr lang="en-AU" sz="2000" dirty="0" err="1"/>
              <a:t>MgO</a:t>
            </a:r>
            <a:r>
              <a:rPr lang="en-AU" sz="2000" dirty="0"/>
              <a:t> binders will be suitable for this purpose and </a:t>
            </a:r>
            <a:r>
              <a:rPr lang="en-AU" sz="2000" dirty="0" err="1"/>
              <a:t>TecEco</a:t>
            </a:r>
            <a:r>
              <a:rPr lang="en-AU" sz="2000" dirty="0"/>
              <a:t> are seeking funding to demonstrate the technology.</a:t>
            </a:r>
          </a:p>
          <a:p>
            <a:r>
              <a:rPr lang="en-AU" sz="2000" dirty="0" err="1"/>
              <a:t>TecEco</a:t>
            </a:r>
            <a:r>
              <a:rPr lang="en-AU" sz="2000" dirty="0"/>
              <a:t> can already agglomerate fly ash and </a:t>
            </a:r>
            <a:r>
              <a:rPr lang="en-AU" sz="2000" dirty="0" err="1"/>
              <a:t>nesquehonite</a:t>
            </a:r>
            <a:r>
              <a:rPr lang="en-AU" sz="2000" dirty="0"/>
              <a:t> without additional energy. We just can’t tell you how as we have not had the money to pursue a patent</a:t>
            </a:r>
            <a:r>
              <a:rPr lang="en-AU" sz="2000" dirty="0" smtClean="0"/>
              <a:t>.</a:t>
            </a:r>
            <a:endParaRPr lang="en-AU" sz="2000" dirty="0"/>
          </a:p>
          <a:p>
            <a:endParaRPr lang="en-AU" sz="2000" dirty="0" smtClean="0"/>
          </a:p>
          <a:p>
            <a:endParaRPr lang="en-AU" sz="2000" dirty="0"/>
          </a:p>
          <a:p>
            <a:endParaRPr lang="en-AU" sz="2000" dirty="0" smtClean="0"/>
          </a:p>
          <a:p>
            <a:endParaRPr lang="en-AU" sz="2000" dirty="0"/>
          </a:p>
        </p:txBody>
      </p:sp>
      <p:sp>
        <p:nvSpPr>
          <p:cNvPr id="4" name="Title 3"/>
          <p:cNvSpPr>
            <a:spLocks noGrp="1"/>
          </p:cNvSpPr>
          <p:nvPr>
            <p:ph type="title"/>
          </p:nvPr>
        </p:nvSpPr>
        <p:spPr>
          <a:xfrm>
            <a:off x="476209" y="0"/>
            <a:ext cx="8229600" cy="1041400"/>
          </a:xfrm>
        </p:spPr>
        <p:txBody>
          <a:bodyPr/>
          <a:lstStyle/>
          <a:p>
            <a:r>
              <a:rPr lang="en-AU" sz="2800" dirty="0"/>
              <a:t>The Case for Manufactured</a:t>
            </a:r>
            <a:br>
              <a:rPr lang="en-AU" sz="2800" dirty="0"/>
            </a:br>
            <a:r>
              <a:rPr lang="en-AU" sz="2800" dirty="0"/>
              <a:t>Aggregates - Carbonates, Fly ash and other Wastes</a:t>
            </a:r>
          </a:p>
        </p:txBody>
      </p:sp>
    </p:spTree>
    <p:extLst>
      <p:ext uri="{BB962C8B-B14F-4D97-AF65-F5344CB8AC3E}">
        <p14:creationId xmlns:p14="http://schemas.microsoft.com/office/powerpoint/2010/main" val="194657771"/>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6105" y="0"/>
            <a:ext cx="8229600" cy="981635"/>
          </a:xfrm>
        </p:spPr>
        <p:txBody>
          <a:bodyPr/>
          <a:lstStyle/>
          <a:p>
            <a:r>
              <a:rPr lang="en-AU" dirty="0"/>
              <a:t>Modified PC 50% Ternary PC </a:t>
            </a:r>
            <a:r>
              <a:rPr lang="en-AU" dirty="0" smtClean="0"/>
              <a:t>Mix</a:t>
            </a:r>
            <a:br>
              <a:rPr lang="en-AU" dirty="0" smtClean="0"/>
            </a:br>
            <a:r>
              <a:rPr lang="en-AU" dirty="0" smtClean="0"/>
              <a:t>with N-Mg Route </a:t>
            </a:r>
            <a:r>
              <a:rPr lang="en-AU" dirty="0"/>
              <a:t>Mg Carbonate Aggregate</a:t>
            </a:r>
          </a:p>
        </p:txBody>
      </p:sp>
      <p:graphicFrame>
        <p:nvGraphicFramePr>
          <p:cNvPr id="4" name="Chart 3"/>
          <p:cNvGraphicFramePr>
            <a:graphicFrameLocks/>
          </p:cNvGraphicFramePr>
          <p:nvPr>
            <p:extLst>
              <p:ext uri="{D42A27DB-BD31-4B8C-83A1-F6EECF244321}">
                <p14:modId xmlns:p14="http://schemas.microsoft.com/office/powerpoint/2010/main" val="3133117634"/>
              </p:ext>
            </p:extLst>
          </p:nvPr>
        </p:nvGraphicFramePr>
        <p:xfrm>
          <a:off x="0" y="954741"/>
          <a:ext cx="9144000" cy="3724836"/>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117707048"/>
              </p:ext>
            </p:extLst>
          </p:nvPr>
        </p:nvGraphicFramePr>
        <p:xfrm>
          <a:off x="788520" y="4719920"/>
          <a:ext cx="6963705" cy="1963270"/>
        </p:xfrm>
        <a:graphic>
          <a:graphicData uri="http://schemas.openxmlformats.org/drawingml/2006/table">
            <a:tbl>
              <a:tblPr firstRow="1">
                <a:tableStyleId>{5C22544A-7EE6-4342-B048-85BDC9FD1C3A}</a:tableStyleId>
              </a:tblPr>
              <a:tblGrid>
                <a:gridCol w="4912540"/>
                <a:gridCol w="1066606"/>
                <a:gridCol w="984559"/>
              </a:tblGrid>
              <a:tr h="196327">
                <a:tc gridSpan="3">
                  <a:txBody>
                    <a:bodyPr/>
                    <a:lstStyle/>
                    <a:p>
                      <a:pPr algn="l" fontAlgn="b"/>
                      <a:r>
                        <a:rPr lang="en-AU" sz="1200" u="none" strike="noStrike">
                          <a:effectLst/>
                        </a:rPr>
                        <a:t>Assumptions  -  50% non PC N-Mg mix and Substitution by Mg Carbonate Aggregate</a:t>
                      </a:r>
                      <a:endParaRPr lang="en-AU" sz="1200" b="0" i="0" u="none" strike="noStrike">
                        <a:effectLst/>
                        <a:latin typeface="Arial"/>
                      </a:endParaRPr>
                    </a:p>
                  </a:txBody>
                  <a:tcPr marL="0" marR="0" marT="0" marB="0" anchor="b"/>
                </a:tc>
                <a:tc hMerge="1">
                  <a:txBody>
                    <a:bodyPr/>
                    <a:lstStyle/>
                    <a:p>
                      <a:endParaRPr lang="en-AU"/>
                    </a:p>
                  </a:txBody>
                  <a:tcPr/>
                </a:tc>
                <a:tc hMerge="1">
                  <a:txBody>
                    <a:bodyPr/>
                    <a:lstStyle/>
                    <a:p>
                      <a:endParaRPr lang="en-AU"/>
                    </a:p>
                  </a:txBody>
                  <a:tcPr/>
                </a:tc>
              </a:tr>
              <a:tr h="196327">
                <a:tc>
                  <a:txBody>
                    <a:bodyPr/>
                    <a:lstStyle/>
                    <a:p>
                      <a:pPr algn="l" fontAlgn="b"/>
                      <a:r>
                        <a:rPr lang="en-AU" sz="1200" u="none" strike="noStrike">
                          <a:effectLst/>
                        </a:rPr>
                        <a:t>Percentage by Weight of Cement in Concrete</a:t>
                      </a:r>
                      <a:endParaRPr lang="en-AU" sz="1200" b="0" i="0" u="none" strike="noStrike">
                        <a:effectLst/>
                        <a:latin typeface="Arial"/>
                      </a:endParaRPr>
                    </a:p>
                  </a:txBody>
                  <a:tcPr marL="0" marR="0" marT="0" marB="0" anchor="b"/>
                </a:tc>
                <a:tc>
                  <a:txBody>
                    <a:bodyPr/>
                    <a:lstStyle/>
                    <a:p>
                      <a:pPr algn="r" fontAlgn="b"/>
                      <a:r>
                        <a:rPr lang="en-AU" sz="1200" u="none" strike="noStrike">
                          <a:effectLst/>
                        </a:rPr>
                        <a:t>15.00%</a:t>
                      </a:r>
                      <a:endParaRPr lang="en-AU" sz="1200" b="0" i="0" u="none" strike="noStrike">
                        <a:effectLst/>
                        <a:latin typeface="Arial"/>
                      </a:endParaRPr>
                    </a:p>
                  </a:txBody>
                  <a:tcPr marL="0" marR="0" marT="0" marB="0" anchor="b"/>
                </a:tc>
                <a:tc>
                  <a:txBody>
                    <a:bodyPr/>
                    <a:lstStyle/>
                    <a:p>
                      <a:pPr algn="l" fontAlgn="b"/>
                      <a:endParaRPr lang="en-AU" sz="1000" b="0" i="0" u="none" strike="noStrike">
                        <a:effectLst/>
                        <a:latin typeface="Arial"/>
                      </a:endParaRPr>
                    </a:p>
                  </a:txBody>
                  <a:tcPr marL="0" marR="0" marT="0" marB="0" anchor="b"/>
                </a:tc>
              </a:tr>
              <a:tr h="196327">
                <a:tc>
                  <a:txBody>
                    <a:bodyPr/>
                    <a:lstStyle/>
                    <a:p>
                      <a:pPr algn="l" fontAlgn="b"/>
                      <a:r>
                        <a:rPr lang="en-AU" sz="1200" u="none" strike="noStrike">
                          <a:effectLst/>
                        </a:rPr>
                        <a:t>Percentage by weight of MgO in cement</a:t>
                      </a:r>
                      <a:endParaRPr lang="en-AU" sz="1200" b="0" i="0" u="none" strike="noStrike">
                        <a:effectLst/>
                        <a:latin typeface="Arial"/>
                      </a:endParaRPr>
                    </a:p>
                  </a:txBody>
                  <a:tcPr marL="0" marR="0" marT="0" marB="0" anchor="b"/>
                </a:tc>
                <a:tc>
                  <a:txBody>
                    <a:bodyPr/>
                    <a:lstStyle/>
                    <a:p>
                      <a:pPr algn="r" fontAlgn="b"/>
                      <a:r>
                        <a:rPr lang="en-AU" sz="1200" u="none" strike="noStrike">
                          <a:effectLst/>
                        </a:rPr>
                        <a:t>6%</a:t>
                      </a:r>
                      <a:endParaRPr lang="en-AU" sz="1200" b="0" i="0" u="none" strike="noStrike">
                        <a:effectLst/>
                        <a:latin typeface="Arial"/>
                      </a:endParaRPr>
                    </a:p>
                  </a:txBody>
                  <a:tcPr marL="0" marR="0" marT="0" marB="0" anchor="b"/>
                </a:tc>
                <a:tc>
                  <a:txBody>
                    <a:bodyPr/>
                    <a:lstStyle/>
                    <a:p>
                      <a:pPr algn="l" fontAlgn="b"/>
                      <a:endParaRPr lang="en-AU" sz="1000" b="0" i="0" u="none" strike="noStrike">
                        <a:effectLst/>
                        <a:latin typeface="Arial"/>
                      </a:endParaRPr>
                    </a:p>
                  </a:txBody>
                  <a:tcPr marL="0" marR="0" marT="0" marB="0" anchor="b"/>
                </a:tc>
              </a:tr>
              <a:tr h="196327">
                <a:tc>
                  <a:txBody>
                    <a:bodyPr/>
                    <a:lstStyle/>
                    <a:p>
                      <a:pPr algn="l" fontAlgn="b"/>
                      <a:r>
                        <a:rPr lang="en-AU" sz="1200" u="none" strike="noStrike">
                          <a:effectLst/>
                        </a:rPr>
                        <a:t>Percentage by weight CaO in cement</a:t>
                      </a:r>
                      <a:endParaRPr lang="en-AU" sz="1200" b="0" i="0" u="none" strike="noStrike">
                        <a:effectLst/>
                        <a:latin typeface="Arial"/>
                      </a:endParaRPr>
                    </a:p>
                  </a:txBody>
                  <a:tcPr marL="0" marR="0" marT="0" marB="0" anchor="b"/>
                </a:tc>
                <a:tc>
                  <a:txBody>
                    <a:bodyPr/>
                    <a:lstStyle/>
                    <a:p>
                      <a:pPr algn="r" fontAlgn="b"/>
                      <a:r>
                        <a:rPr lang="en-AU" sz="1200" u="none" strike="noStrike">
                          <a:effectLst/>
                        </a:rPr>
                        <a:t>29%</a:t>
                      </a:r>
                      <a:endParaRPr lang="en-AU" sz="1200" b="0" i="0" u="none" strike="noStrike">
                        <a:effectLst/>
                        <a:latin typeface="Arial"/>
                      </a:endParaRPr>
                    </a:p>
                  </a:txBody>
                  <a:tcPr marL="0" marR="0" marT="0" marB="0" anchor="b"/>
                </a:tc>
                <a:tc>
                  <a:txBody>
                    <a:bodyPr/>
                    <a:lstStyle/>
                    <a:p>
                      <a:pPr algn="l" fontAlgn="b"/>
                      <a:endParaRPr lang="en-AU" sz="1000" b="0" i="0" u="none" strike="noStrike">
                        <a:effectLst/>
                        <a:latin typeface="Arial"/>
                      </a:endParaRPr>
                    </a:p>
                  </a:txBody>
                  <a:tcPr marL="0" marR="0" marT="0" marB="0" anchor="b"/>
                </a:tc>
              </a:tr>
              <a:tr h="196327">
                <a:tc>
                  <a:txBody>
                    <a:bodyPr/>
                    <a:lstStyle/>
                    <a:p>
                      <a:pPr algn="l" fontAlgn="b"/>
                      <a:r>
                        <a:rPr lang="en-AU" sz="1200" u="none" strike="noStrike">
                          <a:effectLst/>
                        </a:rPr>
                        <a:t>Proportion Cement Flyash and/or GBFS</a:t>
                      </a:r>
                      <a:endParaRPr lang="en-AU" sz="1200" b="0" i="0" u="none" strike="noStrike">
                        <a:effectLst/>
                        <a:latin typeface="Arial"/>
                      </a:endParaRPr>
                    </a:p>
                  </a:txBody>
                  <a:tcPr marL="0" marR="0" marT="0" marB="0" anchor="b"/>
                </a:tc>
                <a:tc>
                  <a:txBody>
                    <a:bodyPr/>
                    <a:lstStyle/>
                    <a:p>
                      <a:pPr algn="r" fontAlgn="b"/>
                      <a:r>
                        <a:rPr lang="en-AU" sz="1200" u="none" strike="noStrike">
                          <a:effectLst/>
                        </a:rPr>
                        <a:t>50%</a:t>
                      </a:r>
                      <a:endParaRPr lang="en-AU" sz="1200" b="0" i="0" u="none" strike="noStrike">
                        <a:effectLst/>
                        <a:latin typeface="Arial"/>
                      </a:endParaRPr>
                    </a:p>
                  </a:txBody>
                  <a:tcPr marL="0" marR="0" marT="0" marB="0" anchor="b"/>
                </a:tc>
                <a:tc>
                  <a:txBody>
                    <a:bodyPr/>
                    <a:lstStyle/>
                    <a:p>
                      <a:pPr algn="l" fontAlgn="b"/>
                      <a:endParaRPr lang="en-AU" sz="1000" b="0" i="0" u="none" strike="noStrike">
                        <a:effectLst/>
                        <a:latin typeface="Arial"/>
                      </a:endParaRPr>
                    </a:p>
                  </a:txBody>
                  <a:tcPr marL="0" marR="0" marT="0" marB="0" anchor="b"/>
                </a:tc>
              </a:tr>
              <a:tr h="196327">
                <a:tc>
                  <a:txBody>
                    <a:bodyPr/>
                    <a:lstStyle/>
                    <a:p>
                      <a:pPr algn="l" fontAlgn="b"/>
                      <a:r>
                        <a:rPr lang="en-AU" sz="1200" u="none" strike="noStrike">
                          <a:effectLst/>
                        </a:rPr>
                        <a:t>1 tonne Portland Cement</a:t>
                      </a:r>
                      <a:endParaRPr lang="en-AU" sz="1200" b="0" i="0" u="none" strike="noStrike">
                        <a:effectLst/>
                        <a:latin typeface="Arial"/>
                      </a:endParaRPr>
                    </a:p>
                  </a:txBody>
                  <a:tcPr marL="0" marR="0" marT="0" marB="0" anchor="b"/>
                </a:tc>
                <a:tc>
                  <a:txBody>
                    <a:bodyPr/>
                    <a:lstStyle/>
                    <a:p>
                      <a:pPr algn="r" fontAlgn="b"/>
                      <a:r>
                        <a:rPr lang="en-AU" sz="1200" u="none" strike="noStrike">
                          <a:effectLst/>
                        </a:rPr>
                        <a:t>0.864</a:t>
                      </a:r>
                      <a:endParaRPr lang="en-AU" sz="1200" b="0" i="0" u="none" strike="noStrike">
                        <a:effectLst/>
                        <a:latin typeface="Arial"/>
                      </a:endParaRPr>
                    </a:p>
                  </a:txBody>
                  <a:tcPr marL="0" marR="0" marT="0" marB="0" anchor="b"/>
                </a:tc>
                <a:tc>
                  <a:txBody>
                    <a:bodyPr/>
                    <a:lstStyle/>
                    <a:p>
                      <a:pPr algn="l" fontAlgn="b"/>
                      <a:r>
                        <a:rPr lang="en-AU" sz="1200" u="none" strike="noStrike">
                          <a:effectLst/>
                        </a:rPr>
                        <a:t>Tonnes CO2</a:t>
                      </a:r>
                      <a:endParaRPr lang="en-AU" sz="1200" b="0" i="0" u="none" strike="noStrike">
                        <a:effectLst/>
                        <a:latin typeface="Arial"/>
                      </a:endParaRPr>
                    </a:p>
                  </a:txBody>
                  <a:tcPr marL="0" marR="0" marT="0" marB="0" anchor="b"/>
                </a:tc>
              </a:tr>
              <a:tr h="196327">
                <a:tc>
                  <a:txBody>
                    <a:bodyPr/>
                    <a:lstStyle/>
                    <a:p>
                      <a:pPr algn="l" fontAlgn="b"/>
                      <a:r>
                        <a:rPr lang="en-AU" sz="1200" u="none" strike="noStrike">
                          <a:effectLst/>
                        </a:rPr>
                        <a:t>Proportion Concrete that is Aggregate</a:t>
                      </a:r>
                      <a:endParaRPr lang="en-AU" sz="1200" b="0" i="0" u="none" strike="noStrike">
                        <a:effectLst/>
                        <a:latin typeface="Arial"/>
                      </a:endParaRPr>
                    </a:p>
                  </a:txBody>
                  <a:tcPr marL="0" marR="0" marT="0" marB="0" anchor="b"/>
                </a:tc>
                <a:tc>
                  <a:txBody>
                    <a:bodyPr/>
                    <a:lstStyle/>
                    <a:p>
                      <a:pPr algn="r" fontAlgn="b"/>
                      <a:r>
                        <a:rPr lang="en-AU" sz="1200" u="none" strike="noStrike">
                          <a:effectLst/>
                        </a:rPr>
                        <a:t>72.5%</a:t>
                      </a:r>
                      <a:endParaRPr lang="en-AU" sz="1200" b="0" i="0" u="none" strike="noStrike">
                        <a:effectLst/>
                        <a:latin typeface="Arial"/>
                      </a:endParaRPr>
                    </a:p>
                  </a:txBody>
                  <a:tcPr marL="0" marR="0" marT="0" marB="0" anchor="b"/>
                </a:tc>
                <a:tc>
                  <a:txBody>
                    <a:bodyPr/>
                    <a:lstStyle/>
                    <a:p>
                      <a:pPr algn="l" fontAlgn="b"/>
                      <a:endParaRPr lang="en-AU" sz="1200" b="0" i="0" u="none" strike="noStrike">
                        <a:effectLst/>
                        <a:latin typeface="Arial"/>
                      </a:endParaRPr>
                    </a:p>
                  </a:txBody>
                  <a:tcPr marL="0" marR="0" marT="0" marB="0" anchor="b"/>
                </a:tc>
              </a:tr>
              <a:tr h="196327">
                <a:tc>
                  <a:txBody>
                    <a:bodyPr/>
                    <a:lstStyle/>
                    <a:p>
                      <a:pPr algn="l" fontAlgn="b"/>
                      <a:r>
                        <a:rPr lang="en-AU" sz="1200" u="none" strike="noStrike">
                          <a:effectLst/>
                        </a:rPr>
                        <a:t>CO2 captured in 1 tonne aggregate</a:t>
                      </a:r>
                      <a:endParaRPr lang="en-AU" sz="1200" b="0" i="0" u="none" strike="noStrike">
                        <a:effectLst/>
                        <a:latin typeface="Arial"/>
                      </a:endParaRPr>
                    </a:p>
                  </a:txBody>
                  <a:tcPr marL="0" marR="0" marT="0" marB="0" anchor="b"/>
                </a:tc>
                <a:tc>
                  <a:txBody>
                    <a:bodyPr/>
                    <a:lstStyle/>
                    <a:p>
                      <a:pPr algn="r" fontAlgn="b"/>
                      <a:r>
                        <a:rPr lang="en-AU" sz="1200" u="none" strike="noStrike">
                          <a:effectLst/>
                        </a:rPr>
                        <a:t>1.092</a:t>
                      </a:r>
                      <a:endParaRPr lang="en-AU" sz="1200" b="0" i="0" u="none" strike="noStrike">
                        <a:effectLst/>
                        <a:latin typeface="Arial"/>
                      </a:endParaRPr>
                    </a:p>
                  </a:txBody>
                  <a:tcPr marL="0" marR="0" marT="0" marB="0" anchor="b"/>
                </a:tc>
                <a:tc>
                  <a:txBody>
                    <a:bodyPr/>
                    <a:lstStyle/>
                    <a:p>
                      <a:pPr algn="l" fontAlgn="b"/>
                      <a:r>
                        <a:rPr lang="en-AU" sz="1200" u="none" strike="noStrike">
                          <a:effectLst/>
                        </a:rPr>
                        <a:t>Tonnes CO2</a:t>
                      </a:r>
                      <a:endParaRPr lang="en-AU" sz="1200" b="0" i="0" u="none" strike="noStrike">
                        <a:effectLst/>
                        <a:latin typeface="Arial"/>
                      </a:endParaRPr>
                    </a:p>
                  </a:txBody>
                  <a:tcPr marL="0" marR="0" marT="0" marB="0" anchor="b"/>
                </a:tc>
              </a:tr>
              <a:tr h="196327">
                <a:tc>
                  <a:txBody>
                    <a:bodyPr/>
                    <a:lstStyle/>
                    <a:p>
                      <a:pPr algn="l" fontAlgn="b"/>
                      <a:r>
                        <a:rPr lang="en-AU" sz="1200" u="none" strike="noStrike">
                          <a:effectLst/>
                        </a:rPr>
                        <a:t>CO2 captured in 1 tonne MgO (N-Mg route)</a:t>
                      </a:r>
                      <a:endParaRPr lang="en-AU" sz="1200" b="0" i="0" u="none" strike="noStrike">
                        <a:effectLst/>
                        <a:latin typeface="Arial"/>
                      </a:endParaRPr>
                    </a:p>
                  </a:txBody>
                  <a:tcPr marL="0" marR="0" marT="0" marB="0" anchor="b"/>
                </a:tc>
                <a:tc>
                  <a:txBody>
                    <a:bodyPr/>
                    <a:lstStyle/>
                    <a:p>
                      <a:pPr algn="r" fontAlgn="b"/>
                      <a:r>
                        <a:rPr lang="en-AU" sz="1200" u="none" strike="noStrike">
                          <a:effectLst/>
                        </a:rPr>
                        <a:t>2.146</a:t>
                      </a:r>
                      <a:endParaRPr lang="en-AU" sz="1200" b="0" i="0" u="none" strike="noStrike">
                        <a:effectLst/>
                        <a:latin typeface="Arial"/>
                      </a:endParaRPr>
                    </a:p>
                  </a:txBody>
                  <a:tcPr marL="0" marR="0" marT="0" marB="0" anchor="b"/>
                </a:tc>
                <a:tc>
                  <a:txBody>
                    <a:bodyPr/>
                    <a:lstStyle/>
                    <a:p>
                      <a:pPr algn="l" fontAlgn="b"/>
                      <a:r>
                        <a:rPr lang="en-AU" sz="1200" u="none" strike="noStrike">
                          <a:effectLst/>
                        </a:rPr>
                        <a:t>Tonnes CO2</a:t>
                      </a:r>
                      <a:endParaRPr lang="en-AU" sz="1200" b="0" i="0" u="none" strike="noStrike">
                        <a:effectLst/>
                        <a:latin typeface="Arial"/>
                      </a:endParaRPr>
                    </a:p>
                  </a:txBody>
                  <a:tcPr marL="0" marR="0" marT="0" marB="0" anchor="b"/>
                </a:tc>
              </a:tr>
              <a:tr h="196327">
                <a:tc>
                  <a:txBody>
                    <a:bodyPr/>
                    <a:lstStyle/>
                    <a:p>
                      <a:pPr algn="l" fontAlgn="b"/>
                      <a:r>
                        <a:rPr lang="en-AU" sz="1200" u="none" strike="noStrike">
                          <a:effectLst/>
                        </a:rPr>
                        <a:t>CO2 captured in 1 tonne CaO (in PC)</a:t>
                      </a:r>
                      <a:endParaRPr lang="en-AU" sz="1200" b="0" i="0" u="none" strike="noStrike">
                        <a:effectLst/>
                        <a:latin typeface="Arial"/>
                      </a:endParaRPr>
                    </a:p>
                  </a:txBody>
                  <a:tcPr marL="0" marR="0" marT="0" marB="0" anchor="b"/>
                </a:tc>
                <a:tc>
                  <a:txBody>
                    <a:bodyPr/>
                    <a:lstStyle/>
                    <a:p>
                      <a:pPr algn="r" fontAlgn="b"/>
                      <a:r>
                        <a:rPr lang="en-AU" sz="1200" u="none" strike="noStrike">
                          <a:effectLst/>
                        </a:rPr>
                        <a:t>0.785</a:t>
                      </a:r>
                      <a:endParaRPr lang="en-AU" sz="1200" b="0" i="0" u="none" strike="noStrike">
                        <a:effectLst/>
                        <a:latin typeface="Arial"/>
                      </a:endParaRPr>
                    </a:p>
                  </a:txBody>
                  <a:tcPr marL="0" marR="0" marT="0" marB="0" anchor="b"/>
                </a:tc>
                <a:tc>
                  <a:txBody>
                    <a:bodyPr/>
                    <a:lstStyle/>
                    <a:p>
                      <a:pPr algn="l" fontAlgn="b"/>
                      <a:r>
                        <a:rPr lang="en-AU" sz="1200" u="none" strike="noStrike" dirty="0">
                          <a:effectLst/>
                        </a:rPr>
                        <a:t>Tonnes CO2</a:t>
                      </a:r>
                      <a:endParaRPr lang="en-AU" sz="1200" b="0" i="0" u="none" strike="noStrike" dirty="0">
                        <a:effectLst/>
                        <a:latin typeface="Arial"/>
                      </a:endParaRPr>
                    </a:p>
                  </a:txBody>
                  <a:tcPr marL="0" marR="0" marT="0" marB="0" anchor="b"/>
                </a:tc>
              </a:tr>
            </a:tbl>
          </a:graphicData>
        </a:graphic>
      </p:graphicFrame>
      <p:sp>
        <p:nvSpPr>
          <p:cNvPr id="6" name="TextBox 5"/>
          <p:cNvSpPr txBox="1"/>
          <p:nvPr/>
        </p:nvSpPr>
        <p:spPr>
          <a:xfrm>
            <a:off x="6508372" y="3063927"/>
            <a:ext cx="2460811" cy="646331"/>
          </a:xfrm>
          <a:prstGeom prst="rect">
            <a:avLst/>
          </a:prstGeom>
          <a:noFill/>
        </p:spPr>
        <p:txBody>
          <a:bodyPr wrap="square" rtlCol="0">
            <a:spAutoFit/>
          </a:bodyPr>
          <a:lstStyle/>
          <a:p>
            <a:r>
              <a:rPr lang="en-AU" sz="1200" dirty="0" smtClean="0"/>
              <a:t>The addition of 6 - 10% </a:t>
            </a:r>
            <a:r>
              <a:rPr lang="en-AU" sz="1200" dirty="0" err="1" smtClean="0"/>
              <a:t>MgO</a:t>
            </a:r>
            <a:r>
              <a:rPr lang="en-AU" sz="1200" dirty="0" smtClean="0"/>
              <a:t> replacing PC in high substitution mixes accelerates setting. </a:t>
            </a:r>
            <a:endParaRPr lang="en-AU" sz="1200" dirty="0"/>
          </a:p>
        </p:txBody>
      </p:sp>
    </p:spTree>
    <p:extLst>
      <p:ext uri="{BB962C8B-B14F-4D97-AF65-F5344CB8AC3E}">
        <p14:creationId xmlns:p14="http://schemas.microsoft.com/office/powerpoint/2010/main" val="3514669131"/>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Chart 11"/>
          <p:cNvGraphicFramePr>
            <a:graphicFrameLocks/>
          </p:cNvGraphicFramePr>
          <p:nvPr>
            <p:extLst>
              <p:ext uri="{D42A27DB-BD31-4B8C-83A1-F6EECF244321}">
                <p14:modId xmlns:p14="http://schemas.microsoft.com/office/powerpoint/2010/main" val="1648302813"/>
              </p:ext>
            </p:extLst>
          </p:nvPr>
        </p:nvGraphicFramePr>
        <p:xfrm>
          <a:off x="0" y="979103"/>
          <a:ext cx="8982636" cy="3634726"/>
        </p:xfrm>
        <a:graphic>
          <a:graphicData uri="http://schemas.openxmlformats.org/drawingml/2006/chart">
            <c:chart xmlns:c="http://schemas.openxmlformats.org/drawingml/2006/chart" xmlns:r="http://schemas.openxmlformats.org/officeDocument/2006/relationships" r:id="rId2"/>
          </a:graphicData>
        </a:graphic>
      </p:graphicFrame>
      <p:cxnSp>
        <p:nvCxnSpPr>
          <p:cNvPr id="23" name="Straight Arrow Connector 22"/>
          <p:cNvCxnSpPr/>
          <p:nvPr/>
        </p:nvCxnSpPr>
        <p:spPr>
          <a:xfrm flipH="1" flipV="1">
            <a:off x="6968060" y="2608733"/>
            <a:ext cx="8462" cy="57972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4" name="Title 23"/>
          <p:cNvSpPr>
            <a:spLocks noGrp="1"/>
          </p:cNvSpPr>
          <p:nvPr>
            <p:ph type="title"/>
          </p:nvPr>
        </p:nvSpPr>
        <p:spPr>
          <a:xfrm>
            <a:off x="451505" y="0"/>
            <a:ext cx="8229600" cy="1054100"/>
          </a:xfrm>
        </p:spPr>
        <p:txBody>
          <a:bodyPr/>
          <a:lstStyle/>
          <a:p>
            <a:r>
              <a:rPr lang="en-AU" sz="2800" dirty="0"/>
              <a:t>The Case </a:t>
            </a:r>
            <a:r>
              <a:rPr lang="en-AU" sz="2800" dirty="0" smtClean="0"/>
              <a:t>for Manufactured</a:t>
            </a:r>
            <a:br>
              <a:rPr lang="en-AU" sz="2800" dirty="0" smtClean="0"/>
            </a:br>
            <a:r>
              <a:rPr lang="en-AU" sz="2800" dirty="0" smtClean="0"/>
              <a:t>Aggregates - Carbonates, </a:t>
            </a:r>
            <a:r>
              <a:rPr lang="en-AU" sz="2800" dirty="0"/>
              <a:t>Fly ash and other Wastes</a:t>
            </a:r>
          </a:p>
        </p:txBody>
      </p:sp>
      <p:graphicFrame>
        <p:nvGraphicFramePr>
          <p:cNvPr id="13" name="Table 12"/>
          <p:cNvGraphicFramePr>
            <a:graphicFrameLocks noGrp="1"/>
          </p:cNvGraphicFramePr>
          <p:nvPr>
            <p:extLst>
              <p:ext uri="{D42A27DB-BD31-4B8C-83A1-F6EECF244321}">
                <p14:modId xmlns:p14="http://schemas.microsoft.com/office/powerpoint/2010/main" val="2252585082"/>
              </p:ext>
            </p:extLst>
          </p:nvPr>
        </p:nvGraphicFramePr>
        <p:xfrm>
          <a:off x="788520" y="4719920"/>
          <a:ext cx="6963705" cy="1963270"/>
        </p:xfrm>
        <a:graphic>
          <a:graphicData uri="http://schemas.openxmlformats.org/drawingml/2006/table">
            <a:tbl>
              <a:tblPr firstRow="1">
                <a:tableStyleId>{5C22544A-7EE6-4342-B048-85BDC9FD1C3A}</a:tableStyleId>
              </a:tblPr>
              <a:tblGrid>
                <a:gridCol w="4912540"/>
                <a:gridCol w="1066606"/>
                <a:gridCol w="984559"/>
              </a:tblGrid>
              <a:tr h="196327">
                <a:tc gridSpan="3">
                  <a:txBody>
                    <a:bodyPr/>
                    <a:lstStyle/>
                    <a:p>
                      <a:pPr algn="l" fontAlgn="b"/>
                      <a:r>
                        <a:rPr lang="en-AU" sz="1200" u="none" strike="noStrike">
                          <a:effectLst/>
                        </a:rPr>
                        <a:t>Assumptions  -  50% non PC N-Mg mix and Substitution by Mg Carbonate Aggregate</a:t>
                      </a:r>
                      <a:endParaRPr lang="en-AU" sz="1200" b="0" i="0" u="none" strike="noStrike">
                        <a:effectLst/>
                        <a:latin typeface="Arial"/>
                      </a:endParaRPr>
                    </a:p>
                  </a:txBody>
                  <a:tcPr marL="0" marR="0" marT="0" marB="0" anchor="b"/>
                </a:tc>
                <a:tc hMerge="1">
                  <a:txBody>
                    <a:bodyPr/>
                    <a:lstStyle/>
                    <a:p>
                      <a:endParaRPr lang="en-AU"/>
                    </a:p>
                  </a:txBody>
                  <a:tcPr/>
                </a:tc>
                <a:tc hMerge="1">
                  <a:txBody>
                    <a:bodyPr/>
                    <a:lstStyle/>
                    <a:p>
                      <a:endParaRPr lang="en-AU"/>
                    </a:p>
                  </a:txBody>
                  <a:tcPr/>
                </a:tc>
              </a:tr>
              <a:tr h="196327">
                <a:tc>
                  <a:txBody>
                    <a:bodyPr/>
                    <a:lstStyle/>
                    <a:p>
                      <a:pPr algn="l" fontAlgn="b"/>
                      <a:r>
                        <a:rPr lang="en-AU" sz="1200" u="none" strike="noStrike">
                          <a:effectLst/>
                        </a:rPr>
                        <a:t>Percentage by Weight of Cement in Concrete</a:t>
                      </a:r>
                      <a:endParaRPr lang="en-AU" sz="1200" b="0" i="0" u="none" strike="noStrike">
                        <a:effectLst/>
                        <a:latin typeface="Arial"/>
                      </a:endParaRPr>
                    </a:p>
                  </a:txBody>
                  <a:tcPr marL="0" marR="0" marT="0" marB="0" anchor="b"/>
                </a:tc>
                <a:tc>
                  <a:txBody>
                    <a:bodyPr/>
                    <a:lstStyle/>
                    <a:p>
                      <a:pPr algn="r" fontAlgn="b"/>
                      <a:r>
                        <a:rPr lang="en-AU" sz="1200" u="none" strike="noStrike">
                          <a:effectLst/>
                        </a:rPr>
                        <a:t>15.00%</a:t>
                      </a:r>
                      <a:endParaRPr lang="en-AU" sz="1200" b="0" i="0" u="none" strike="noStrike">
                        <a:effectLst/>
                        <a:latin typeface="Arial"/>
                      </a:endParaRPr>
                    </a:p>
                  </a:txBody>
                  <a:tcPr marL="0" marR="0" marT="0" marB="0" anchor="b"/>
                </a:tc>
                <a:tc>
                  <a:txBody>
                    <a:bodyPr/>
                    <a:lstStyle/>
                    <a:p>
                      <a:pPr algn="l" fontAlgn="b"/>
                      <a:endParaRPr lang="en-AU" sz="1000" b="0" i="0" u="none" strike="noStrike">
                        <a:effectLst/>
                        <a:latin typeface="Arial"/>
                      </a:endParaRPr>
                    </a:p>
                  </a:txBody>
                  <a:tcPr marL="0" marR="0" marT="0" marB="0" anchor="b"/>
                </a:tc>
              </a:tr>
              <a:tr h="196327">
                <a:tc>
                  <a:txBody>
                    <a:bodyPr/>
                    <a:lstStyle/>
                    <a:p>
                      <a:pPr algn="l" fontAlgn="b"/>
                      <a:r>
                        <a:rPr lang="en-AU" sz="1200" u="none" strike="noStrike">
                          <a:effectLst/>
                        </a:rPr>
                        <a:t>Percentage by weight of MgO in cement</a:t>
                      </a:r>
                      <a:endParaRPr lang="en-AU" sz="1200" b="0" i="0" u="none" strike="noStrike">
                        <a:effectLst/>
                        <a:latin typeface="Arial"/>
                      </a:endParaRPr>
                    </a:p>
                  </a:txBody>
                  <a:tcPr marL="0" marR="0" marT="0" marB="0" anchor="b"/>
                </a:tc>
                <a:tc>
                  <a:txBody>
                    <a:bodyPr/>
                    <a:lstStyle/>
                    <a:p>
                      <a:pPr algn="r" fontAlgn="b"/>
                      <a:r>
                        <a:rPr lang="en-AU" sz="1200" u="none" strike="noStrike">
                          <a:effectLst/>
                        </a:rPr>
                        <a:t>6%</a:t>
                      </a:r>
                      <a:endParaRPr lang="en-AU" sz="1200" b="0" i="0" u="none" strike="noStrike">
                        <a:effectLst/>
                        <a:latin typeface="Arial"/>
                      </a:endParaRPr>
                    </a:p>
                  </a:txBody>
                  <a:tcPr marL="0" marR="0" marT="0" marB="0" anchor="b"/>
                </a:tc>
                <a:tc>
                  <a:txBody>
                    <a:bodyPr/>
                    <a:lstStyle/>
                    <a:p>
                      <a:pPr algn="l" fontAlgn="b"/>
                      <a:endParaRPr lang="en-AU" sz="1000" b="0" i="0" u="none" strike="noStrike">
                        <a:effectLst/>
                        <a:latin typeface="Arial"/>
                      </a:endParaRPr>
                    </a:p>
                  </a:txBody>
                  <a:tcPr marL="0" marR="0" marT="0" marB="0" anchor="b"/>
                </a:tc>
              </a:tr>
              <a:tr h="196327">
                <a:tc>
                  <a:txBody>
                    <a:bodyPr/>
                    <a:lstStyle/>
                    <a:p>
                      <a:pPr algn="l" fontAlgn="b"/>
                      <a:r>
                        <a:rPr lang="en-AU" sz="1200" u="none" strike="noStrike">
                          <a:effectLst/>
                        </a:rPr>
                        <a:t>Percentage by weight CaO in cement</a:t>
                      </a:r>
                      <a:endParaRPr lang="en-AU" sz="1200" b="0" i="0" u="none" strike="noStrike">
                        <a:effectLst/>
                        <a:latin typeface="Arial"/>
                      </a:endParaRPr>
                    </a:p>
                  </a:txBody>
                  <a:tcPr marL="0" marR="0" marT="0" marB="0" anchor="b"/>
                </a:tc>
                <a:tc>
                  <a:txBody>
                    <a:bodyPr/>
                    <a:lstStyle/>
                    <a:p>
                      <a:pPr algn="r" fontAlgn="b"/>
                      <a:r>
                        <a:rPr lang="en-AU" sz="1200" u="none" strike="noStrike">
                          <a:effectLst/>
                        </a:rPr>
                        <a:t>29%</a:t>
                      </a:r>
                      <a:endParaRPr lang="en-AU" sz="1200" b="0" i="0" u="none" strike="noStrike">
                        <a:effectLst/>
                        <a:latin typeface="Arial"/>
                      </a:endParaRPr>
                    </a:p>
                  </a:txBody>
                  <a:tcPr marL="0" marR="0" marT="0" marB="0" anchor="b"/>
                </a:tc>
                <a:tc>
                  <a:txBody>
                    <a:bodyPr/>
                    <a:lstStyle/>
                    <a:p>
                      <a:pPr algn="l" fontAlgn="b"/>
                      <a:endParaRPr lang="en-AU" sz="1000" b="0" i="0" u="none" strike="noStrike">
                        <a:effectLst/>
                        <a:latin typeface="Arial"/>
                      </a:endParaRPr>
                    </a:p>
                  </a:txBody>
                  <a:tcPr marL="0" marR="0" marT="0" marB="0" anchor="b"/>
                </a:tc>
              </a:tr>
              <a:tr h="196327">
                <a:tc>
                  <a:txBody>
                    <a:bodyPr/>
                    <a:lstStyle/>
                    <a:p>
                      <a:pPr algn="l" fontAlgn="b"/>
                      <a:r>
                        <a:rPr lang="en-AU" sz="1200" u="none" strike="noStrike">
                          <a:effectLst/>
                        </a:rPr>
                        <a:t>Proportion Cement Flyash and/or GBFS</a:t>
                      </a:r>
                      <a:endParaRPr lang="en-AU" sz="1200" b="0" i="0" u="none" strike="noStrike">
                        <a:effectLst/>
                        <a:latin typeface="Arial"/>
                      </a:endParaRPr>
                    </a:p>
                  </a:txBody>
                  <a:tcPr marL="0" marR="0" marT="0" marB="0" anchor="b"/>
                </a:tc>
                <a:tc>
                  <a:txBody>
                    <a:bodyPr/>
                    <a:lstStyle/>
                    <a:p>
                      <a:pPr algn="r" fontAlgn="b"/>
                      <a:r>
                        <a:rPr lang="en-AU" sz="1200" u="none" strike="noStrike">
                          <a:effectLst/>
                        </a:rPr>
                        <a:t>50%</a:t>
                      </a:r>
                      <a:endParaRPr lang="en-AU" sz="1200" b="0" i="0" u="none" strike="noStrike">
                        <a:effectLst/>
                        <a:latin typeface="Arial"/>
                      </a:endParaRPr>
                    </a:p>
                  </a:txBody>
                  <a:tcPr marL="0" marR="0" marT="0" marB="0" anchor="b"/>
                </a:tc>
                <a:tc>
                  <a:txBody>
                    <a:bodyPr/>
                    <a:lstStyle/>
                    <a:p>
                      <a:pPr algn="l" fontAlgn="b"/>
                      <a:endParaRPr lang="en-AU" sz="1000" b="0" i="0" u="none" strike="noStrike">
                        <a:effectLst/>
                        <a:latin typeface="Arial"/>
                      </a:endParaRPr>
                    </a:p>
                  </a:txBody>
                  <a:tcPr marL="0" marR="0" marT="0" marB="0" anchor="b"/>
                </a:tc>
              </a:tr>
              <a:tr h="196327">
                <a:tc>
                  <a:txBody>
                    <a:bodyPr/>
                    <a:lstStyle/>
                    <a:p>
                      <a:pPr algn="l" fontAlgn="b"/>
                      <a:r>
                        <a:rPr lang="en-AU" sz="1200" u="none" strike="noStrike">
                          <a:effectLst/>
                        </a:rPr>
                        <a:t>1 tonne Portland Cement</a:t>
                      </a:r>
                      <a:endParaRPr lang="en-AU" sz="1200" b="0" i="0" u="none" strike="noStrike">
                        <a:effectLst/>
                        <a:latin typeface="Arial"/>
                      </a:endParaRPr>
                    </a:p>
                  </a:txBody>
                  <a:tcPr marL="0" marR="0" marT="0" marB="0" anchor="b"/>
                </a:tc>
                <a:tc>
                  <a:txBody>
                    <a:bodyPr/>
                    <a:lstStyle/>
                    <a:p>
                      <a:pPr algn="r" fontAlgn="b"/>
                      <a:r>
                        <a:rPr lang="en-AU" sz="1200" u="none" strike="noStrike">
                          <a:effectLst/>
                        </a:rPr>
                        <a:t>0.864</a:t>
                      </a:r>
                      <a:endParaRPr lang="en-AU" sz="1200" b="0" i="0" u="none" strike="noStrike">
                        <a:effectLst/>
                        <a:latin typeface="Arial"/>
                      </a:endParaRPr>
                    </a:p>
                  </a:txBody>
                  <a:tcPr marL="0" marR="0" marT="0" marB="0" anchor="b"/>
                </a:tc>
                <a:tc>
                  <a:txBody>
                    <a:bodyPr/>
                    <a:lstStyle/>
                    <a:p>
                      <a:pPr algn="l" fontAlgn="b"/>
                      <a:r>
                        <a:rPr lang="en-AU" sz="1200" u="none" strike="noStrike">
                          <a:effectLst/>
                        </a:rPr>
                        <a:t>Tonnes CO2</a:t>
                      </a:r>
                      <a:endParaRPr lang="en-AU" sz="1200" b="0" i="0" u="none" strike="noStrike">
                        <a:effectLst/>
                        <a:latin typeface="Arial"/>
                      </a:endParaRPr>
                    </a:p>
                  </a:txBody>
                  <a:tcPr marL="0" marR="0" marT="0" marB="0" anchor="b"/>
                </a:tc>
              </a:tr>
              <a:tr h="196327">
                <a:tc>
                  <a:txBody>
                    <a:bodyPr/>
                    <a:lstStyle/>
                    <a:p>
                      <a:pPr algn="l" fontAlgn="b"/>
                      <a:r>
                        <a:rPr lang="en-AU" sz="1200" u="none" strike="noStrike">
                          <a:effectLst/>
                        </a:rPr>
                        <a:t>Proportion Concrete that is Aggregate</a:t>
                      </a:r>
                      <a:endParaRPr lang="en-AU" sz="1200" b="0" i="0" u="none" strike="noStrike">
                        <a:effectLst/>
                        <a:latin typeface="Arial"/>
                      </a:endParaRPr>
                    </a:p>
                  </a:txBody>
                  <a:tcPr marL="0" marR="0" marT="0" marB="0" anchor="b"/>
                </a:tc>
                <a:tc>
                  <a:txBody>
                    <a:bodyPr/>
                    <a:lstStyle/>
                    <a:p>
                      <a:pPr algn="r" fontAlgn="b"/>
                      <a:r>
                        <a:rPr lang="en-AU" sz="1200" u="none" strike="noStrike">
                          <a:effectLst/>
                        </a:rPr>
                        <a:t>72.5%</a:t>
                      </a:r>
                      <a:endParaRPr lang="en-AU" sz="1200" b="0" i="0" u="none" strike="noStrike">
                        <a:effectLst/>
                        <a:latin typeface="Arial"/>
                      </a:endParaRPr>
                    </a:p>
                  </a:txBody>
                  <a:tcPr marL="0" marR="0" marT="0" marB="0" anchor="b"/>
                </a:tc>
                <a:tc>
                  <a:txBody>
                    <a:bodyPr/>
                    <a:lstStyle/>
                    <a:p>
                      <a:pPr algn="l" fontAlgn="b"/>
                      <a:endParaRPr lang="en-AU" sz="1200" b="0" i="0" u="none" strike="noStrike">
                        <a:effectLst/>
                        <a:latin typeface="Arial"/>
                      </a:endParaRPr>
                    </a:p>
                  </a:txBody>
                  <a:tcPr marL="0" marR="0" marT="0" marB="0" anchor="b"/>
                </a:tc>
              </a:tr>
              <a:tr h="196327">
                <a:tc>
                  <a:txBody>
                    <a:bodyPr/>
                    <a:lstStyle/>
                    <a:p>
                      <a:pPr algn="l" fontAlgn="b"/>
                      <a:r>
                        <a:rPr lang="en-AU" sz="1200" u="none" strike="noStrike">
                          <a:effectLst/>
                        </a:rPr>
                        <a:t>CO2 captured in 1 tonne aggregate</a:t>
                      </a:r>
                      <a:endParaRPr lang="en-AU" sz="1200" b="0" i="0" u="none" strike="noStrike">
                        <a:effectLst/>
                        <a:latin typeface="Arial"/>
                      </a:endParaRPr>
                    </a:p>
                  </a:txBody>
                  <a:tcPr marL="0" marR="0" marT="0" marB="0" anchor="b"/>
                </a:tc>
                <a:tc>
                  <a:txBody>
                    <a:bodyPr/>
                    <a:lstStyle/>
                    <a:p>
                      <a:pPr algn="r" fontAlgn="b"/>
                      <a:r>
                        <a:rPr lang="en-AU" sz="1200" u="none" strike="noStrike">
                          <a:effectLst/>
                        </a:rPr>
                        <a:t>1.092</a:t>
                      </a:r>
                      <a:endParaRPr lang="en-AU" sz="1200" b="0" i="0" u="none" strike="noStrike">
                        <a:effectLst/>
                        <a:latin typeface="Arial"/>
                      </a:endParaRPr>
                    </a:p>
                  </a:txBody>
                  <a:tcPr marL="0" marR="0" marT="0" marB="0" anchor="b"/>
                </a:tc>
                <a:tc>
                  <a:txBody>
                    <a:bodyPr/>
                    <a:lstStyle/>
                    <a:p>
                      <a:pPr algn="l" fontAlgn="b"/>
                      <a:r>
                        <a:rPr lang="en-AU" sz="1200" u="none" strike="noStrike">
                          <a:effectLst/>
                        </a:rPr>
                        <a:t>Tonnes CO2</a:t>
                      </a:r>
                      <a:endParaRPr lang="en-AU" sz="1200" b="0" i="0" u="none" strike="noStrike">
                        <a:effectLst/>
                        <a:latin typeface="Arial"/>
                      </a:endParaRPr>
                    </a:p>
                  </a:txBody>
                  <a:tcPr marL="0" marR="0" marT="0" marB="0" anchor="b"/>
                </a:tc>
              </a:tr>
              <a:tr h="196327">
                <a:tc>
                  <a:txBody>
                    <a:bodyPr/>
                    <a:lstStyle/>
                    <a:p>
                      <a:pPr algn="l" fontAlgn="b"/>
                      <a:r>
                        <a:rPr lang="en-AU" sz="1200" u="none" strike="noStrike">
                          <a:effectLst/>
                        </a:rPr>
                        <a:t>CO2 captured in 1 tonne MgO (N-Mg route)</a:t>
                      </a:r>
                      <a:endParaRPr lang="en-AU" sz="1200" b="0" i="0" u="none" strike="noStrike">
                        <a:effectLst/>
                        <a:latin typeface="Arial"/>
                      </a:endParaRPr>
                    </a:p>
                  </a:txBody>
                  <a:tcPr marL="0" marR="0" marT="0" marB="0" anchor="b"/>
                </a:tc>
                <a:tc>
                  <a:txBody>
                    <a:bodyPr/>
                    <a:lstStyle/>
                    <a:p>
                      <a:pPr algn="r" fontAlgn="b"/>
                      <a:r>
                        <a:rPr lang="en-AU" sz="1200" u="none" strike="noStrike">
                          <a:effectLst/>
                        </a:rPr>
                        <a:t>2.146</a:t>
                      </a:r>
                      <a:endParaRPr lang="en-AU" sz="1200" b="0" i="0" u="none" strike="noStrike">
                        <a:effectLst/>
                        <a:latin typeface="Arial"/>
                      </a:endParaRPr>
                    </a:p>
                  </a:txBody>
                  <a:tcPr marL="0" marR="0" marT="0" marB="0" anchor="b"/>
                </a:tc>
                <a:tc>
                  <a:txBody>
                    <a:bodyPr/>
                    <a:lstStyle/>
                    <a:p>
                      <a:pPr algn="l" fontAlgn="b"/>
                      <a:r>
                        <a:rPr lang="en-AU" sz="1200" u="none" strike="noStrike">
                          <a:effectLst/>
                        </a:rPr>
                        <a:t>Tonnes CO2</a:t>
                      </a:r>
                      <a:endParaRPr lang="en-AU" sz="1200" b="0" i="0" u="none" strike="noStrike">
                        <a:effectLst/>
                        <a:latin typeface="Arial"/>
                      </a:endParaRPr>
                    </a:p>
                  </a:txBody>
                  <a:tcPr marL="0" marR="0" marT="0" marB="0" anchor="b"/>
                </a:tc>
              </a:tr>
              <a:tr h="196327">
                <a:tc>
                  <a:txBody>
                    <a:bodyPr/>
                    <a:lstStyle/>
                    <a:p>
                      <a:pPr algn="l" fontAlgn="b"/>
                      <a:r>
                        <a:rPr lang="en-AU" sz="1200" u="none" strike="noStrike">
                          <a:effectLst/>
                        </a:rPr>
                        <a:t>CO2 captured in 1 tonne CaO (in PC)</a:t>
                      </a:r>
                      <a:endParaRPr lang="en-AU" sz="1200" b="0" i="0" u="none" strike="noStrike">
                        <a:effectLst/>
                        <a:latin typeface="Arial"/>
                      </a:endParaRPr>
                    </a:p>
                  </a:txBody>
                  <a:tcPr marL="0" marR="0" marT="0" marB="0" anchor="b"/>
                </a:tc>
                <a:tc>
                  <a:txBody>
                    <a:bodyPr/>
                    <a:lstStyle/>
                    <a:p>
                      <a:pPr algn="r" fontAlgn="b"/>
                      <a:r>
                        <a:rPr lang="en-AU" sz="1200" u="none" strike="noStrike">
                          <a:effectLst/>
                        </a:rPr>
                        <a:t>0.785</a:t>
                      </a:r>
                      <a:endParaRPr lang="en-AU" sz="1200" b="0" i="0" u="none" strike="noStrike">
                        <a:effectLst/>
                        <a:latin typeface="Arial"/>
                      </a:endParaRPr>
                    </a:p>
                  </a:txBody>
                  <a:tcPr marL="0" marR="0" marT="0" marB="0" anchor="b"/>
                </a:tc>
                <a:tc>
                  <a:txBody>
                    <a:bodyPr/>
                    <a:lstStyle/>
                    <a:p>
                      <a:pPr algn="l" fontAlgn="b"/>
                      <a:r>
                        <a:rPr lang="en-AU" sz="1200" u="none" strike="noStrike" dirty="0">
                          <a:effectLst/>
                        </a:rPr>
                        <a:t>Tonnes CO2</a:t>
                      </a:r>
                      <a:endParaRPr lang="en-AU" sz="1200" b="0" i="0" u="none" strike="noStrike" dirty="0">
                        <a:effectLst/>
                        <a:latin typeface="Arial"/>
                      </a:endParaRPr>
                    </a:p>
                  </a:txBody>
                  <a:tcPr marL="0" marR="0" marT="0" marB="0" anchor="b"/>
                </a:tc>
              </a:tr>
            </a:tbl>
          </a:graphicData>
        </a:graphic>
      </p:graphicFrame>
      <p:sp>
        <p:nvSpPr>
          <p:cNvPr id="11" name="TextBox 10"/>
          <p:cNvSpPr txBox="1"/>
          <p:nvPr/>
        </p:nvSpPr>
        <p:spPr>
          <a:xfrm>
            <a:off x="6976522" y="3080884"/>
            <a:ext cx="2059902" cy="830997"/>
          </a:xfrm>
          <a:prstGeom prst="rect">
            <a:avLst/>
          </a:prstGeom>
          <a:solidFill>
            <a:schemeClr val="accent2">
              <a:lumMod val="20000"/>
              <a:lumOff val="80000"/>
            </a:schemeClr>
          </a:solidFill>
        </p:spPr>
        <p:txBody>
          <a:bodyPr wrap="square" rtlCol="0">
            <a:spAutoFit/>
          </a:bodyPr>
          <a:lstStyle/>
          <a:p>
            <a:r>
              <a:rPr lang="en-AU" sz="1200" dirty="0" smtClean="0"/>
              <a:t>With carbon trading think of the money to be made making man made carbonate aggregate</a:t>
            </a:r>
            <a:endParaRPr lang="en-AU" sz="1200" dirty="0"/>
          </a:p>
        </p:txBody>
      </p:sp>
      <p:sp>
        <p:nvSpPr>
          <p:cNvPr id="7" name="TextBox 6"/>
          <p:cNvSpPr txBox="1"/>
          <p:nvPr/>
        </p:nvSpPr>
        <p:spPr>
          <a:xfrm>
            <a:off x="6777318" y="4147681"/>
            <a:ext cx="2326341" cy="307777"/>
          </a:xfrm>
          <a:prstGeom prst="rect">
            <a:avLst/>
          </a:prstGeom>
          <a:noFill/>
        </p:spPr>
        <p:txBody>
          <a:bodyPr wrap="square" rtlCol="0">
            <a:spAutoFit/>
          </a:bodyPr>
          <a:lstStyle/>
          <a:p>
            <a:r>
              <a:rPr lang="en-AU" sz="1400" dirty="0" smtClean="0"/>
              <a:t>Source USGS: Cement Pages</a:t>
            </a:r>
            <a:endParaRPr lang="en-AU" sz="1400" dirty="0"/>
          </a:p>
        </p:txBody>
      </p:sp>
    </p:spTree>
    <p:extLst>
      <p:ext uri="{BB962C8B-B14F-4D97-AF65-F5344CB8AC3E}">
        <p14:creationId xmlns:p14="http://schemas.microsoft.com/office/powerpoint/2010/main" val="3424688980"/>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800" dirty="0"/>
              <a:t>Modified PC 50% </a:t>
            </a:r>
            <a:r>
              <a:rPr lang="en-AU" sz="2800" dirty="0" smtClean="0"/>
              <a:t>Ternary </a:t>
            </a:r>
            <a:r>
              <a:rPr lang="en-AU" sz="2800" dirty="0"/>
              <a:t>Mix with</a:t>
            </a:r>
            <a:br>
              <a:rPr lang="en-AU" sz="2800" dirty="0"/>
            </a:br>
            <a:r>
              <a:rPr lang="en-AU" sz="2800" dirty="0" smtClean="0"/>
              <a:t>N-Mg Route </a:t>
            </a:r>
            <a:r>
              <a:rPr lang="en-AU" sz="2800" dirty="0"/>
              <a:t>Mg Carbonate Aggregate</a:t>
            </a:r>
          </a:p>
        </p:txBody>
      </p:sp>
      <p:sp>
        <p:nvSpPr>
          <p:cNvPr id="7" name="Content Placeholder 2"/>
          <p:cNvSpPr>
            <a:spLocks noGrp="1"/>
          </p:cNvSpPr>
          <p:nvPr>
            <p:ph idx="1"/>
          </p:nvPr>
        </p:nvSpPr>
        <p:spPr>
          <a:xfrm>
            <a:off x="324831" y="975293"/>
            <a:ext cx="8229600" cy="2580707"/>
          </a:xfrm>
        </p:spPr>
        <p:txBody>
          <a:bodyPr/>
          <a:lstStyle/>
          <a:p>
            <a:r>
              <a:rPr lang="en-AU" sz="2000" dirty="0" smtClean="0"/>
              <a:t>25-30% improvement in strength</a:t>
            </a:r>
          </a:p>
          <a:p>
            <a:r>
              <a:rPr lang="en-AU" sz="2000" dirty="0" smtClean="0"/>
              <a:t>Fast first set</a:t>
            </a:r>
          </a:p>
          <a:p>
            <a:r>
              <a:rPr lang="en-AU" sz="2000" dirty="0" smtClean="0"/>
              <a:t>Better Rheology</a:t>
            </a:r>
          </a:p>
          <a:p>
            <a:r>
              <a:rPr lang="en-AU" sz="2000" dirty="0" smtClean="0"/>
              <a:t>Less shrinkage – less cracking</a:t>
            </a:r>
          </a:p>
          <a:p>
            <a:r>
              <a:rPr lang="en-AU" sz="2000" dirty="0" smtClean="0"/>
              <a:t>Less bleeding</a:t>
            </a:r>
          </a:p>
          <a:p>
            <a:r>
              <a:rPr lang="en-AU" sz="2000" dirty="0" smtClean="0"/>
              <a:t>Long term durability</a:t>
            </a:r>
          </a:p>
          <a:p>
            <a:r>
              <a:rPr lang="en-AU" sz="2000" dirty="0" smtClean="0"/>
              <a:t>Solve </a:t>
            </a:r>
            <a:r>
              <a:rPr lang="en-AU" sz="2000" dirty="0" err="1" smtClean="0"/>
              <a:t>autogenous</a:t>
            </a:r>
            <a:r>
              <a:rPr lang="en-AU" sz="2000" dirty="0" smtClean="0"/>
              <a:t> shrinkage?</a:t>
            </a:r>
            <a:endParaRPr lang="en-AU" sz="2000" dirty="0"/>
          </a:p>
        </p:txBody>
      </p:sp>
      <p:graphicFrame>
        <p:nvGraphicFramePr>
          <p:cNvPr id="8" name="Table 7"/>
          <p:cNvGraphicFramePr>
            <a:graphicFrameLocks noGrp="1"/>
          </p:cNvGraphicFramePr>
          <p:nvPr>
            <p:extLst>
              <p:ext uri="{D42A27DB-BD31-4B8C-83A1-F6EECF244321}">
                <p14:modId xmlns:p14="http://schemas.microsoft.com/office/powerpoint/2010/main" val="2292459508"/>
              </p:ext>
            </p:extLst>
          </p:nvPr>
        </p:nvGraphicFramePr>
        <p:xfrm>
          <a:off x="313266" y="3655594"/>
          <a:ext cx="8576734" cy="3033868"/>
        </p:xfrm>
        <a:graphic>
          <a:graphicData uri="http://schemas.openxmlformats.org/drawingml/2006/table">
            <a:tbl>
              <a:tblPr firstRow="1">
                <a:tableStyleId>{5C22544A-7EE6-4342-B048-85BDC9FD1C3A}</a:tableStyleId>
              </a:tblPr>
              <a:tblGrid>
                <a:gridCol w="2819401"/>
                <a:gridCol w="2768600"/>
                <a:gridCol w="2988733"/>
              </a:tblGrid>
              <a:tr h="260188">
                <a:tc>
                  <a:txBody>
                    <a:bodyPr/>
                    <a:lstStyle/>
                    <a:p>
                      <a:pPr algn="l" fontAlgn="b"/>
                      <a:r>
                        <a:rPr lang="en-AU" sz="1200" b="1" u="none" strike="noStrike" dirty="0">
                          <a:effectLst/>
                        </a:rPr>
                        <a:t>Criteria</a:t>
                      </a:r>
                      <a:endParaRPr lang="en-AU" sz="1200" b="1" i="0" u="none" strike="noStrike" dirty="0">
                        <a:effectLst/>
                        <a:latin typeface="Arial"/>
                      </a:endParaRPr>
                    </a:p>
                  </a:txBody>
                  <a:tcPr marL="0" marR="0" marT="0" marB="0" anchor="b"/>
                </a:tc>
                <a:tc>
                  <a:txBody>
                    <a:bodyPr/>
                    <a:lstStyle/>
                    <a:p>
                      <a:pPr algn="l" fontAlgn="b"/>
                      <a:r>
                        <a:rPr lang="en-AU" sz="1200" b="1" i="0" u="none" strike="noStrike" dirty="0" smtClean="0">
                          <a:effectLst/>
                          <a:latin typeface="+mn-lt"/>
                        </a:rPr>
                        <a:t>Good</a:t>
                      </a:r>
                      <a:endParaRPr lang="en-AU" sz="1200" b="1" i="0" u="none" strike="noStrike" dirty="0">
                        <a:effectLst/>
                        <a:latin typeface="+mn-lt"/>
                      </a:endParaRPr>
                    </a:p>
                  </a:txBody>
                  <a:tcPr marL="0" marR="0" marT="0" marB="0" anchor="b"/>
                </a:tc>
                <a:tc>
                  <a:txBody>
                    <a:bodyPr/>
                    <a:lstStyle/>
                    <a:p>
                      <a:pPr algn="l" fontAlgn="b"/>
                      <a:r>
                        <a:rPr lang="en-AU" sz="1200" b="1" i="0" u="none" strike="noStrike" dirty="0" smtClean="0">
                          <a:effectLst/>
                          <a:latin typeface="+mn-lt"/>
                        </a:rPr>
                        <a:t>Bad</a:t>
                      </a:r>
                      <a:endParaRPr lang="en-AU" sz="1200" b="1" i="0" u="none" strike="noStrike" dirty="0">
                        <a:effectLst/>
                        <a:latin typeface="+mn-lt"/>
                      </a:endParaRPr>
                    </a:p>
                  </a:txBody>
                  <a:tcPr marL="0" marR="0" marT="0" marB="0" anchor="b"/>
                </a:tc>
              </a:tr>
              <a:tr h="345913">
                <a:tc>
                  <a:txBody>
                    <a:bodyPr/>
                    <a:lstStyle/>
                    <a:p>
                      <a:pPr algn="l" fontAlgn="b"/>
                      <a:r>
                        <a:rPr lang="en-AU" sz="1200" u="none" strike="noStrike" dirty="0" smtClean="0">
                          <a:effectLst/>
                        </a:rPr>
                        <a:t>Energy Requirements and Chemical Releases, Reabsorption (Sequestration?)</a:t>
                      </a:r>
                      <a:endParaRPr lang="en-AU" sz="1200" b="0" i="0" u="none" strike="noStrike" dirty="0">
                        <a:effectLst/>
                        <a:latin typeface="Arial"/>
                      </a:endParaRPr>
                    </a:p>
                  </a:txBody>
                  <a:tcPr marL="0" marR="0" marT="0" marB="0" anchor="b"/>
                </a:tc>
                <a:tc>
                  <a:txBody>
                    <a:bodyPr/>
                    <a:lstStyle/>
                    <a:p>
                      <a:pPr algn="l" fontAlgn="b"/>
                      <a:r>
                        <a:rPr lang="en-AU" sz="1000" b="0" i="0" u="none" strike="noStrike" dirty="0" smtClean="0">
                          <a:effectLst/>
                          <a:latin typeface="+mn-lt"/>
                        </a:rPr>
                        <a:t>Use &gt;50% replacements and still set like “normal” concrete!</a:t>
                      </a:r>
                      <a:endParaRPr lang="en-AU" sz="1000" b="0" i="0" u="none" strike="noStrike" dirty="0">
                        <a:effectLst/>
                        <a:latin typeface="+mn-lt"/>
                      </a:endParaRPr>
                    </a:p>
                  </a:txBody>
                  <a:tcPr marL="0" marR="0" marT="0" marB="0" anchor="b"/>
                </a:tc>
                <a:tc>
                  <a:txBody>
                    <a:bodyPr/>
                    <a:lstStyle/>
                    <a:p>
                      <a:pPr algn="l" fontAlgn="b"/>
                      <a:endParaRPr lang="en-AU" sz="1000" b="0" i="0" u="none" strike="noStrike" dirty="0">
                        <a:effectLst/>
                        <a:latin typeface="+mn-lt"/>
                      </a:endParaRPr>
                    </a:p>
                  </a:txBody>
                  <a:tcPr marL="0" marR="0" marT="0" marB="0" anchor="b"/>
                </a:tc>
              </a:tr>
              <a:tr h="172956">
                <a:tc>
                  <a:txBody>
                    <a:bodyPr/>
                    <a:lstStyle/>
                    <a:p>
                      <a:pPr algn="l" fontAlgn="b"/>
                      <a:r>
                        <a:rPr lang="en-AU" sz="1200" u="none" strike="noStrike" dirty="0">
                          <a:effectLst/>
                        </a:rPr>
                        <a:t>Speed and Ease of Implementation</a:t>
                      </a:r>
                      <a:endParaRPr lang="en-AU" sz="1200" b="0" i="0" u="none" strike="noStrike" dirty="0">
                        <a:effectLst/>
                        <a:latin typeface="Arial"/>
                      </a:endParaRPr>
                    </a:p>
                  </a:txBody>
                  <a:tcPr marL="0" marR="0" marT="0" marB="0" anchor="b"/>
                </a:tc>
                <a:tc>
                  <a:txBody>
                    <a:bodyPr/>
                    <a:lstStyle/>
                    <a:p>
                      <a:pPr algn="l" fontAlgn="b"/>
                      <a:r>
                        <a:rPr lang="en-AU" sz="1000" b="0" i="0" u="none" strike="noStrike" dirty="0" smtClean="0">
                          <a:effectLst/>
                          <a:latin typeface="+mn-lt"/>
                        </a:rPr>
                        <a:t>Rapid adoption possible</a:t>
                      </a:r>
                      <a:endParaRPr lang="en-AU" sz="1000" b="0" i="0" u="none" strike="noStrike" dirty="0">
                        <a:effectLst/>
                        <a:latin typeface="+mn-lt"/>
                      </a:endParaRPr>
                    </a:p>
                  </a:txBody>
                  <a:tcPr marL="0" marR="0" marT="0" marB="0" anchor="b"/>
                </a:tc>
                <a:tc>
                  <a:txBody>
                    <a:bodyPr/>
                    <a:lstStyle/>
                    <a:p>
                      <a:pPr algn="l" fontAlgn="b"/>
                      <a:endParaRPr lang="en-AU" sz="1000" b="0" i="0" u="none" strike="noStrike" dirty="0">
                        <a:effectLst/>
                        <a:latin typeface="+mn-lt"/>
                      </a:endParaRPr>
                    </a:p>
                  </a:txBody>
                  <a:tcPr marL="0" marR="0" marT="0" marB="0" anchor="b"/>
                </a:tc>
              </a:tr>
              <a:tr h="172956">
                <a:tc>
                  <a:txBody>
                    <a:bodyPr/>
                    <a:lstStyle/>
                    <a:p>
                      <a:pPr algn="l" fontAlgn="b"/>
                      <a:r>
                        <a:rPr lang="en-AU" sz="1200" b="0" i="0" u="none" strike="noStrike" dirty="0" smtClean="0">
                          <a:effectLst/>
                          <a:latin typeface="Arial"/>
                        </a:rPr>
                        <a:t>     </a:t>
                      </a:r>
                      <a:r>
                        <a:rPr lang="en-AU" sz="1200" b="0" i="0" u="none" strike="noStrike" baseline="0" dirty="0" smtClean="0">
                          <a:effectLst/>
                          <a:latin typeface="+mn-lt"/>
                        </a:rPr>
                        <a:t>Barriers to Deployment</a:t>
                      </a:r>
                      <a:endParaRPr lang="en-AU" sz="1200" b="0" i="0" u="none" strike="noStrike" dirty="0">
                        <a:effectLst/>
                        <a:latin typeface="+mn-lt"/>
                      </a:endParaRPr>
                    </a:p>
                  </a:txBody>
                  <a:tcPr marL="0" marR="0" marT="0" marB="0" anchor="b"/>
                </a:tc>
                <a:tc>
                  <a:txBody>
                    <a:bodyPr/>
                    <a:lstStyle/>
                    <a:p>
                      <a:pPr algn="l" fontAlgn="b"/>
                      <a:endParaRPr lang="en-AU" sz="1000" b="0" i="0" u="none" strike="noStrike" dirty="0">
                        <a:effectLst/>
                        <a:latin typeface="+mn-lt"/>
                      </a:endParaRPr>
                    </a:p>
                  </a:txBody>
                  <a:tcPr marL="0" marR="0" marT="0" marB="0" anchor="b"/>
                </a:tc>
                <a:tc>
                  <a:txBody>
                    <a:bodyPr/>
                    <a:lstStyle/>
                    <a:p>
                      <a:pPr algn="l" fontAlgn="b"/>
                      <a:r>
                        <a:rPr lang="en-AU" sz="1000" b="0" i="0" u="none" strike="noStrike" dirty="0" smtClean="0">
                          <a:effectLst/>
                          <a:latin typeface="+mn-lt"/>
                        </a:rPr>
                        <a:t>Permissions and rewards</a:t>
                      </a:r>
                      <a:r>
                        <a:rPr lang="en-AU" sz="1000" b="0" i="0" u="none" strike="noStrike" baseline="0" dirty="0" smtClean="0">
                          <a:effectLst/>
                          <a:latin typeface="+mn-lt"/>
                        </a:rPr>
                        <a:t> systems see  http://www.tececo.com/sustainability.permissions_rewards.php</a:t>
                      </a:r>
                      <a:endParaRPr lang="en-AU" sz="1000" b="0" i="0" u="none" strike="noStrike" dirty="0">
                        <a:effectLst/>
                        <a:latin typeface="+mn-lt"/>
                      </a:endParaRPr>
                    </a:p>
                  </a:txBody>
                  <a:tcPr marL="0" marR="0" marT="0" marB="0" anchor="b"/>
                </a:tc>
              </a:tr>
              <a:tr h="172956">
                <a:tc>
                  <a:txBody>
                    <a:bodyPr/>
                    <a:lstStyle/>
                    <a:p>
                      <a:pPr algn="l" fontAlgn="b"/>
                      <a:r>
                        <a:rPr lang="en-AU" sz="1200" u="none" strike="noStrike">
                          <a:effectLst/>
                        </a:rPr>
                        <a:t>Cost/Benefit</a:t>
                      </a:r>
                      <a:endParaRPr lang="en-AU" sz="1200" b="0" i="0" u="none" strike="noStrike">
                        <a:effectLst/>
                        <a:latin typeface="Arial"/>
                      </a:endParaRPr>
                    </a:p>
                  </a:txBody>
                  <a:tcPr marL="0" marR="0" marT="0" marB="0" anchor="b"/>
                </a:tc>
                <a:tc>
                  <a:txBody>
                    <a:bodyPr/>
                    <a:lstStyle/>
                    <a:p>
                      <a:pPr algn="l" fontAlgn="b"/>
                      <a:r>
                        <a:rPr lang="en-AU" sz="1000" b="0" i="0" u="none" strike="noStrike" dirty="0" smtClean="0">
                          <a:effectLst/>
                          <a:latin typeface="+mn-lt"/>
                        </a:rPr>
                        <a:t>Excellent until fly ash runs out!</a:t>
                      </a:r>
                      <a:endParaRPr lang="en-AU" sz="1000" b="0" i="0" u="none" strike="noStrike" dirty="0">
                        <a:effectLst/>
                        <a:latin typeface="+mn-lt"/>
                      </a:endParaRPr>
                    </a:p>
                  </a:txBody>
                  <a:tcPr marL="0" marR="0" marT="0" marB="0" anchor="b"/>
                </a:tc>
                <a:tc>
                  <a:txBody>
                    <a:bodyPr/>
                    <a:lstStyle/>
                    <a:p>
                      <a:pPr algn="l" fontAlgn="b"/>
                      <a:endParaRPr lang="en-AU" sz="1000" b="0" i="0" u="none" strike="noStrike" dirty="0">
                        <a:effectLst/>
                        <a:latin typeface="+mn-lt"/>
                      </a:endParaRPr>
                    </a:p>
                  </a:txBody>
                  <a:tcPr marL="0" marR="0" marT="0" marB="0" anchor="b"/>
                </a:tc>
              </a:tr>
              <a:tr h="172956">
                <a:tc>
                  <a:txBody>
                    <a:bodyPr/>
                    <a:lstStyle/>
                    <a:p>
                      <a:pPr algn="l" fontAlgn="b"/>
                      <a:r>
                        <a:rPr lang="en-AU" sz="1200" u="none" strike="noStrike">
                          <a:effectLst/>
                        </a:rPr>
                        <a:t>Use of Wastes? or Allow Use of Wastes?</a:t>
                      </a:r>
                      <a:endParaRPr lang="en-AU" sz="1200" b="0" i="0" u="none" strike="noStrike">
                        <a:effectLst/>
                        <a:latin typeface="Arial"/>
                      </a:endParaRPr>
                    </a:p>
                  </a:txBody>
                  <a:tcPr marL="0" marR="0" marT="0" marB="0" anchor="b"/>
                </a:tc>
                <a:tc>
                  <a:txBody>
                    <a:bodyPr/>
                    <a:lstStyle/>
                    <a:p>
                      <a:pPr algn="l" fontAlgn="b"/>
                      <a:r>
                        <a:rPr lang="en-AU" sz="1000" b="0" i="0" u="none" strike="noStrike" dirty="0" smtClean="0">
                          <a:effectLst/>
                          <a:latin typeface="+mn-lt"/>
                        </a:rPr>
                        <a:t>Uses GBFS and fly ash and </a:t>
                      </a:r>
                      <a:r>
                        <a:rPr lang="en-AU" sz="1000" b="0" i="0" u="none" strike="noStrike" dirty="0" err="1" smtClean="0">
                          <a:effectLst/>
                          <a:latin typeface="+mn-lt"/>
                        </a:rPr>
                        <a:t>nanufactured</a:t>
                      </a:r>
                      <a:r>
                        <a:rPr lang="en-AU" sz="1000" b="0" i="0" u="none" strike="noStrike" baseline="0" dirty="0" smtClean="0">
                          <a:effectLst/>
                          <a:latin typeface="+mn-lt"/>
                        </a:rPr>
                        <a:t> </a:t>
                      </a:r>
                      <a:r>
                        <a:rPr lang="en-AU" sz="1000" b="0" i="0" u="none" strike="noStrike" baseline="0" dirty="0" err="1" smtClean="0">
                          <a:effectLst/>
                          <a:latin typeface="+mn-lt"/>
                        </a:rPr>
                        <a:t>nesquehonite</a:t>
                      </a:r>
                      <a:r>
                        <a:rPr lang="en-AU" sz="1000" b="0" i="0" u="none" strike="noStrike" baseline="0" dirty="0" smtClean="0">
                          <a:effectLst/>
                          <a:latin typeface="+mn-lt"/>
                        </a:rPr>
                        <a:t> based aggregate</a:t>
                      </a:r>
                      <a:endParaRPr lang="en-AU" sz="1000" b="0" i="0" u="none" strike="noStrike" dirty="0">
                        <a:effectLst/>
                        <a:latin typeface="+mn-lt"/>
                      </a:endParaRPr>
                    </a:p>
                  </a:txBody>
                  <a:tcPr marL="0" marR="0" marT="0" marB="0" anchor="b"/>
                </a:tc>
                <a:tc>
                  <a:txBody>
                    <a:bodyPr/>
                    <a:lstStyle/>
                    <a:p>
                      <a:pPr algn="l" fontAlgn="b"/>
                      <a:endParaRPr lang="en-AU" sz="1000" b="0" i="0" u="none" strike="noStrike" dirty="0">
                        <a:effectLst/>
                        <a:latin typeface="+mn-lt"/>
                      </a:endParaRPr>
                    </a:p>
                  </a:txBody>
                  <a:tcPr marL="0" marR="0" marT="0" marB="0" anchor="b"/>
                </a:tc>
              </a:tr>
              <a:tr h="172956">
                <a:tc>
                  <a:txBody>
                    <a:bodyPr/>
                    <a:lstStyle/>
                    <a:p>
                      <a:pPr algn="l" fontAlgn="b"/>
                      <a:r>
                        <a:rPr lang="en-AU" sz="1200" u="none" strike="noStrike">
                          <a:effectLst/>
                        </a:rPr>
                        <a:t>Performance</a:t>
                      </a:r>
                      <a:endParaRPr lang="en-AU" sz="1200" b="0" i="0" u="none" strike="noStrike">
                        <a:effectLst/>
                        <a:latin typeface="Arial"/>
                      </a:endParaRPr>
                    </a:p>
                  </a:txBody>
                  <a:tcPr marL="0" marR="0" marT="0" marB="0" anchor="b"/>
                </a:tc>
                <a:tc>
                  <a:txBody>
                    <a:bodyPr/>
                    <a:lstStyle/>
                    <a:p>
                      <a:pPr algn="l" fontAlgn="b"/>
                      <a:endParaRPr lang="en-AU" sz="1000" b="0" i="0" u="none" strike="noStrike" dirty="0">
                        <a:effectLst/>
                        <a:latin typeface="+mn-lt"/>
                      </a:endParaRPr>
                    </a:p>
                  </a:txBody>
                  <a:tcPr marL="0" marR="0" marT="0" marB="0" anchor="b"/>
                </a:tc>
                <a:tc>
                  <a:txBody>
                    <a:bodyPr/>
                    <a:lstStyle/>
                    <a:p>
                      <a:pPr algn="l" fontAlgn="b"/>
                      <a:endParaRPr lang="en-AU" sz="1000" b="0" i="0" u="none" strike="noStrike" dirty="0">
                        <a:effectLst/>
                        <a:latin typeface="+mn-lt"/>
                      </a:endParaRPr>
                    </a:p>
                  </a:txBody>
                  <a:tcPr marL="0" marR="0" marT="0" marB="0" anchor="b"/>
                </a:tc>
              </a:tr>
              <a:tr h="172956">
                <a:tc>
                  <a:txBody>
                    <a:bodyPr/>
                    <a:lstStyle/>
                    <a:p>
                      <a:pPr algn="l" fontAlgn="b"/>
                      <a:r>
                        <a:rPr lang="en-AU" sz="1200" u="none" strike="noStrike" dirty="0" smtClean="0">
                          <a:effectLst/>
                        </a:rPr>
                        <a:t>      Engineering</a:t>
                      </a:r>
                      <a:endParaRPr lang="en-AU" sz="1200" b="0" i="0" u="none" strike="noStrike" dirty="0">
                        <a:effectLst/>
                        <a:latin typeface="Arial"/>
                      </a:endParaRPr>
                    </a:p>
                  </a:txBody>
                  <a:tcPr marL="0" marR="0" marT="0" marB="0" anchor="b"/>
                </a:tc>
                <a:tc>
                  <a:txBody>
                    <a:bodyPr/>
                    <a:lstStyle/>
                    <a:p>
                      <a:pPr algn="l" fontAlgn="b"/>
                      <a:r>
                        <a:rPr lang="en-AU" sz="1000" b="0" i="0" u="none" strike="noStrike" dirty="0" smtClean="0">
                          <a:effectLst/>
                          <a:latin typeface="+mn-lt"/>
                        </a:rPr>
                        <a:t>Excellent all round</a:t>
                      </a:r>
                      <a:endParaRPr lang="en-AU" sz="1000" b="0" i="0" u="none" strike="noStrike" dirty="0">
                        <a:effectLst/>
                        <a:latin typeface="+mn-lt"/>
                      </a:endParaRPr>
                    </a:p>
                  </a:txBody>
                  <a:tcPr marL="0" marR="0" marT="0" marB="0" anchor="b"/>
                </a:tc>
                <a:tc>
                  <a:txBody>
                    <a:bodyPr/>
                    <a:lstStyle/>
                    <a:p>
                      <a:pPr algn="l" fontAlgn="b"/>
                      <a:endParaRPr lang="en-AU" sz="1000" b="0" i="0" u="none" strike="noStrike" dirty="0">
                        <a:effectLst/>
                        <a:latin typeface="+mn-lt"/>
                      </a:endParaRPr>
                    </a:p>
                  </a:txBody>
                  <a:tcPr marL="0" marR="0" marT="0" marB="0" anchor="b"/>
                </a:tc>
              </a:tr>
              <a:tr h="172956">
                <a:tc>
                  <a:txBody>
                    <a:bodyPr/>
                    <a:lstStyle/>
                    <a:p>
                      <a:pPr algn="l" fontAlgn="b"/>
                      <a:r>
                        <a:rPr lang="en-AU" sz="1200" u="none" strike="noStrike" dirty="0" smtClean="0">
                          <a:effectLst/>
                        </a:rPr>
                        <a:t>      Thermal</a:t>
                      </a:r>
                      <a:endParaRPr lang="en-AU" sz="1200" b="0" i="0" u="none" strike="noStrike" dirty="0">
                        <a:effectLst/>
                        <a:latin typeface="Arial"/>
                      </a:endParaRPr>
                    </a:p>
                  </a:txBody>
                  <a:tcPr marL="0" marR="0" marT="0" marB="0" anchor="b"/>
                </a:tc>
                <a:tc>
                  <a:txBody>
                    <a:bodyPr/>
                    <a:lstStyle/>
                    <a:p>
                      <a:pPr algn="l" fontAlgn="b"/>
                      <a:r>
                        <a:rPr lang="en-AU" sz="1000" b="0" i="0" u="none" strike="noStrike" dirty="0" smtClean="0">
                          <a:effectLst/>
                          <a:latin typeface="+mn-lt"/>
                        </a:rPr>
                        <a:t>High thermal capacity</a:t>
                      </a:r>
                      <a:endParaRPr lang="en-AU" sz="1000" b="0" i="0" u="none" strike="noStrike" dirty="0">
                        <a:effectLst/>
                        <a:latin typeface="+mn-lt"/>
                      </a:endParaRPr>
                    </a:p>
                  </a:txBody>
                  <a:tcPr marL="0" marR="0" marT="0" marB="0" anchor="b"/>
                </a:tc>
                <a:tc>
                  <a:txBody>
                    <a:bodyPr/>
                    <a:lstStyle/>
                    <a:p>
                      <a:pPr algn="l" fontAlgn="b"/>
                      <a:endParaRPr lang="en-AU" sz="1000" b="0" i="0" u="none" strike="noStrike" dirty="0">
                        <a:effectLst/>
                        <a:latin typeface="+mn-lt"/>
                      </a:endParaRPr>
                    </a:p>
                  </a:txBody>
                  <a:tcPr marL="0" marR="0" marT="0" marB="0" anchor="b"/>
                </a:tc>
              </a:tr>
              <a:tr h="172956">
                <a:tc>
                  <a:txBody>
                    <a:bodyPr/>
                    <a:lstStyle/>
                    <a:p>
                      <a:pPr algn="l" fontAlgn="b"/>
                      <a:r>
                        <a:rPr lang="en-AU" sz="1200" u="none" strike="noStrike" dirty="0" smtClean="0">
                          <a:effectLst/>
                        </a:rPr>
                        <a:t>      Architectural</a:t>
                      </a:r>
                      <a:endParaRPr lang="en-AU" sz="1200" b="0" i="0" u="none" strike="noStrike" dirty="0">
                        <a:effectLst/>
                        <a:latin typeface="Arial"/>
                      </a:endParaRPr>
                    </a:p>
                  </a:txBody>
                  <a:tcPr marL="0" marR="0" marT="0" marB="0" anchor="b"/>
                </a:tc>
                <a:tc>
                  <a:txBody>
                    <a:bodyPr/>
                    <a:lstStyle/>
                    <a:p>
                      <a:pPr algn="l" fontAlgn="b"/>
                      <a:r>
                        <a:rPr lang="en-AU" sz="1000" b="0" i="0" u="none" strike="noStrike" dirty="0" smtClean="0">
                          <a:effectLst/>
                          <a:latin typeface="+mn-lt"/>
                        </a:rPr>
                        <a:t>Excellent</a:t>
                      </a:r>
                      <a:endParaRPr lang="en-AU" sz="1000" b="0" i="0" u="none" strike="noStrike" dirty="0">
                        <a:effectLst/>
                        <a:latin typeface="+mn-lt"/>
                      </a:endParaRPr>
                    </a:p>
                  </a:txBody>
                  <a:tcPr marL="0" marR="0" marT="0" marB="0" anchor="b"/>
                </a:tc>
                <a:tc>
                  <a:txBody>
                    <a:bodyPr/>
                    <a:lstStyle/>
                    <a:p>
                      <a:pPr algn="l" fontAlgn="b"/>
                      <a:endParaRPr lang="en-AU" sz="1000" b="0" i="0" u="none" strike="noStrike" dirty="0">
                        <a:effectLst/>
                        <a:latin typeface="+mn-lt"/>
                      </a:endParaRPr>
                    </a:p>
                  </a:txBody>
                  <a:tcPr marL="0" marR="0" marT="0" marB="0" anchor="b"/>
                </a:tc>
              </a:tr>
              <a:tr h="172956">
                <a:tc>
                  <a:txBody>
                    <a:bodyPr/>
                    <a:lstStyle/>
                    <a:p>
                      <a:pPr algn="l" fontAlgn="b"/>
                      <a:r>
                        <a:rPr lang="en-AU" sz="1200" u="none" strike="noStrike" dirty="0">
                          <a:effectLst/>
                        </a:rPr>
                        <a:t>Safety</a:t>
                      </a:r>
                      <a:endParaRPr lang="en-AU" sz="1200" b="0" i="0" u="none" strike="noStrike" dirty="0">
                        <a:effectLst/>
                        <a:latin typeface="Arial"/>
                      </a:endParaRPr>
                    </a:p>
                  </a:txBody>
                  <a:tcPr marL="0" marR="0" marT="0" marB="0" anchor="b"/>
                </a:tc>
                <a:tc>
                  <a:txBody>
                    <a:bodyPr/>
                    <a:lstStyle/>
                    <a:p>
                      <a:pPr algn="l" fontAlgn="b"/>
                      <a:r>
                        <a:rPr lang="en-AU" sz="1000" b="0" i="0" u="none" strike="noStrike" dirty="0" smtClean="0">
                          <a:effectLst/>
                          <a:latin typeface="+mn-lt"/>
                        </a:rPr>
                        <a:t>No issues</a:t>
                      </a:r>
                      <a:endParaRPr lang="en-AU" sz="1000" b="0" i="0" u="none" strike="noStrike" dirty="0">
                        <a:effectLst/>
                        <a:latin typeface="+mn-lt"/>
                      </a:endParaRPr>
                    </a:p>
                  </a:txBody>
                  <a:tcPr marL="0" marR="0" marT="0" marB="0" anchor="b"/>
                </a:tc>
                <a:tc>
                  <a:txBody>
                    <a:bodyPr/>
                    <a:lstStyle/>
                    <a:p>
                      <a:pPr algn="l" fontAlgn="b"/>
                      <a:endParaRPr lang="en-AU" sz="1000" b="0" i="0" u="none" strike="noStrike" dirty="0">
                        <a:effectLst/>
                        <a:latin typeface="+mn-lt"/>
                      </a:endParaRPr>
                    </a:p>
                  </a:txBody>
                  <a:tcPr marL="0" marR="0" marT="0" marB="0" anchor="b"/>
                </a:tc>
              </a:tr>
              <a:tr h="172956">
                <a:tc>
                  <a:txBody>
                    <a:bodyPr/>
                    <a:lstStyle/>
                    <a:p>
                      <a:pPr algn="l" fontAlgn="b"/>
                      <a:r>
                        <a:rPr lang="en-AU" sz="1200" b="0" i="0" u="none" strike="noStrike" dirty="0" smtClean="0">
                          <a:effectLst/>
                          <a:latin typeface="+mn-lt"/>
                        </a:rPr>
                        <a:t>Audience 1</a:t>
                      </a:r>
                      <a:endParaRPr lang="en-AU" sz="1200" b="0" i="0" u="none" strike="noStrike" dirty="0">
                        <a:effectLst/>
                        <a:latin typeface="+mn-lt"/>
                      </a:endParaRPr>
                    </a:p>
                  </a:txBody>
                  <a:tcPr marL="0" marR="0" marT="0" marB="0" anchor="b"/>
                </a:tc>
                <a:tc>
                  <a:txBody>
                    <a:bodyPr/>
                    <a:lstStyle/>
                    <a:p>
                      <a:pPr algn="l" fontAlgn="b"/>
                      <a:endParaRPr lang="en-AU" sz="1000" b="0" i="0" u="none" strike="noStrike" dirty="0">
                        <a:effectLst/>
                        <a:latin typeface="+mn-lt"/>
                      </a:endParaRPr>
                    </a:p>
                  </a:txBody>
                  <a:tcPr marL="0" marR="0" marT="0" marB="0" anchor="b"/>
                </a:tc>
                <a:tc>
                  <a:txBody>
                    <a:bodyPr/>
                    <a:lstStyle/>
                    <a:p>
                      <a:pPr algn="l" fontAlgn="b"/>
                      <a:endParaRPr lang="en-AU" sz="1000" b="0" i="0" u="none" strike="noStrike" dirty="0">
                        <a:effectLst/>
                        <a:latin typeface="+mn-lt"/>
                      </a:endParaRPr>
                    </a:p>
                  </a:txBody>
                  <a:tcPr marL="0" marR="0" marT="0" marB="0" anchor="b"/>
                </a:tc>
              </a:tr>
              <a:tr h="172956">
                <a:tc>
                  <a:txBody>
                    <a:bodyPr/>
                    <a:lstStyle/>
                    <a:p>
                      <a:pPr algn="l" fontAlgn="b"/>
                      <a:r>
                        <a:rPr lang="en-AU" sz="1200" b="0" i="0" u="none" strike="noStrike" dirty="0" smtClean="0">
                          <a:effectLst/>
                          <a:latin typeface="+mn-lt"/>
                        </a:rPr>
                        <a:t>Audience 2</a:t>
                      </a:r>
                      <a:endParaRPr lang="en-AU" sz="1200" b="0" i="0" u="none" strike="noStrike" dirty="0">
                        <a:effectLst/>
                        <a:latin typeface="+mn-lt"/>
                      </a:endParaRPr>
                    </a:p>
                  </a:txBody>
                  <a:tcPr marL="0" marR="0" marT="0" marB="0" anchor="b"/>
                </a:tc>
                <a:tc>
                  <a:txBody>
                    <a:bodyPr/>
                    <a:lstStyle/>
                    <a:p>
                      <a:pPr algn="l" fontAlgn="b"/>
                      <a:endParaRPr lang="en-AU" sz="1000" b="0" i="0" u="none" strike="noStrike" dirty="0">
                        <a:effectLst/>
                        <a:latin typeface="+mn-lt"/>
                      </a:endParaRPr>
                    </a:p>
                  </a:txBody>
                  <a:tcPr marL="0" marR="0" marT="0" marB="0" anchor="b"/>
                </a:tc>
                <a:tc>
                  <a:txBody>
                    <a:bodyPr/>
                    <a:lstStyle/>
                    <a:p>
                      <a:pPr algn="l" fontAlgn="b"/>
                      <a:endParaRPr lang="en-AU" sz="1000" b="0" i="0" u="none" strike="noStrike" dirty="0">
                        <a:effectLst/>
                        <a:latin typeface="+mn-lt"/>
                      </a:endParaRPr>
                    </a:p>
                  </a:txBody>
                  <a:tcPr marL="0" marR="0" marT="0" marB="0" anchor="b"/>
                </a:tc>
              </a:tr>
            </a:tbl>
          </a:graphicData>
        </a:graphic>
      </p:graphicFrame>
    </p:spTree>
    <p:extLst>
      <p:ext uri="{BB962C8B-B14F-4D97-AF65-F5344CB8AC3E}">
        <p14:creationId xmlns:p14="http://schemas.microsoft.com/office/powerpoint/2010/main" val="246618575"/>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UTAS Testing - Rheology</a:t>
            </a:r>
            <a:endParaRPr lang="en-AU" dirty="0"/>
          </a:p>
        </p:txBody>
      </p:sp>
      <p:graphicFrame>
        <p:nvGraphicFramePr>
          <p:cNvPr id="4" name="Table 3"/>
          <p:cNvGraphicFramePr>
            <a:graphicFrameLocks noGrp="1"/>
          </p:cNvGraphicFramePr>
          <p:nvPr>
            <p:extLst>
              <p:ext uri="{D42A27DB-BD31-4B8C-83A1-F6EECF244321}">
                <p14:modId xmlns:p14="http://schemas.microsoft.com/office/powerpoint/2010/main" val="1964036525"/>
              </p:ext>
            </p:extLst>
          </p:nvPr>
        </p:nvGraphicFramePr>
        <p:xfrm>
          <a:off x="266698" y="965200"/>
          <a:ext cx="8356601" cy="5232029"/>
        </p:xfrm>
        <a:graphic>
          <a:graphicData uri="http://schemas.openxmlformats.org/drawingml/2006/table">
            <a:tbl>
              <a:tblPr firstRow="1" firstCol="1" bandRow="1">
                <a:tableStyleId>{5C22544A-7EE6-4342-B048-85BDC9FD1C3A}</a:tableStyleId>
              </a:tblPr>
              <a:tblGrid>
                <a:gridCol w="1442184"/>
                <a:gridCol w="5469834"/>
                <a:gridCol w="1444583"/>
              </a:tblGrid>
              <a:tr h="139246">
                <a:tc>
                  <a:txBody>
                    <a:bodyPr/>
                    <a:lstStyle/>
                    <a:p>
                      <a:pPr>
                        <a:lnSpc>
                          <a:spcPct val="115000"/>
                        </a:lnSpc>
                        <a:spcAft>
                          <a:spcPts val="0"/>
                        </a:spcAft>
                      </a:pPr>
                      <a:r>
                        <a:rPr lang="en-AU" sz="1200" dirty="0">
                          <a:effectLst/>
                        </a:rPr>
                        <a:t>Comment</a:t>
                      </a:r>
                      <a:endParaRPr lang="en-AU" sz="1400" b="1" dirty="0">
                        <a:effectLst/>
                        <a:latin typeface="Times New Roman"/>
                        <a:ea typeface="Calibri"/>
                      </a:endParaRPr>
                    </a:p>
                  </a:txBody>
                  <a:tcPr marL="50196" marR="50196" marT="0" marB="0"/>
                </a:tc>
                <a:tc>
                  <a:txBody>
                    <a:bodyPr/>
                    <a:lstStyle/>
                    <a:p>
                      <a:pPr>
                        <a:lnSpc>
                          <a:spcPct val="115000"/>
                        </a:lnSpc>
                        <a:spcAft>
                          <a:spcPts val="0"/>
                        </a:spcAft>
                      </a:pPr>
                      <a:r>
                        <a:rPr lang="en-AU" sz="1200" dirty="0">
                          <a:effectLst/>
                        </a:rPr>
                        <a:t>Suggested Test</a:t>
                      </a:r>
                      <a:endParaRPr lang="en-AU" sz="1400" b="1" dirty="0">
                        <a:effectLst/>
                        <a:latin typeface="Times New Roman"/>
                        <a:ea typeface="Calibri"/>
                      </a:endParaRPr>
                    </a:p>
                  </a:txBody>
                  <a:tcPr marL="50196" marR="50196" marT="0" marB="0"/>
                </a:tc>
                <a:tc>
                  <a:txBody>
                    <a:bodyPr/>
                    <a:lstStyle/>
                    <a:p>
                      <a:pPr>
                        <a:lnSpc>
                          <a:spcPct val="115000"/>
                        </a:lnSpc>
                        <a:spcAft>
                          <a:spcPts val="0"/>
                        </a:spcAft>
                      </a:pPr>
                      <a:r>
                        <a:rPr lang="en-AU" sz="1200">
                          <a:effectLst/>
                        </a:rPr>
                        <a:t>Possible Standard</a:t>
                      </a:r>
                      <a:endParaRPr lang="en-AU" sz="1400" b="1">
                        <a:effectLst/>
                        <a:latin typeface="Times New Roman"/>
                        <a:ea typeface="Calibri"/>
                      </a:endParaRPr>
                    </a:p>
                  </a:txBody>
                  <a:tcPr marL="50196" marR="50196" marT="0" marB="0"/>
                </a:tc>
              </a:tr>
              <a:tr h="5021717">
                <a:tc>
                  <a:txBody>
                    <a:bodyPr/>
                    <a:lstStyle/>
                    <a:p>
                      <a:pPr>
                        <a:lnSpc>
                          <a:spcPct val="115000"/>
                        </a:lnSpc>
                        <a:spcAft>
                          <a:spcPts val="0"/>
                        </a:spcAft>
                      </a:pPr>
                      <a:r>
                        <a:rPr lang="en-AU" sz="1200">
                          <a:effectLst/>
                        </a:rPr>
                        <a:t>Mixtures with high fly ash tend to be very sticky. My experience is that adding GBFS tends to fix this but MgO really makes the mix very creamy, slippery and easy to finish.</a:t>
                      </a:r>
                      <a:endParaRPr lang="en-AU" sz="1400" b="1">
                        <a:effectLst/>
                        <a:latin typeface="Times New Roman"/>
                        <a:ea typeface="Calibri"/>
                      </a:endParaRPr>
                    </a:p>
                  </a:txBody>
                  <a:tcPr marL="50196" marR="50196" marT="0" marB="0"/>
                </a:tc>
                <a:tc>
                  <a:txBody>
                    <a:bodyPr/>
                    <a:lstStyle/>
                    <a:p>
                      <a:pPr>
                        <a:lnSpc>
                          <a:spcPct val="115000"/>
                        </a:lnSpc>
                        <a:spcAft>
                          <a:spcPts val="0"/>
                        </a:spcAft>
                      </a:pPr>
                      <a:r>
                        <a:rPr lang="en-AU" sz="1200" dirty="0">
                          <a:effectLst/>
                        </a:rPr>
                        <a:t>The aim is to obtain the parameters to describe a rheological model </a:t>
                      </a:r>
                      <a:r>
                        <a:rPr lang="en-AU" sz="1200" dirty="0" err="1">
                          <a:effectLst/>
                        </a:rPr>
                        <a:t>e.g</a:t>
                      </a:r>
                      <a:r>
                        <a:rPr lang="en-AU" sz="1200" dirty="0">
                          <a:effectLst/>
                        </a:rPr>
                        <a:t> Bingham plastic or Herschel-</a:t>
                      </a:r>
                      <a:r>
                        <a:rPr lang="en-AU" sz="1200" dirty="0" err="1">
                          <a:effectLst/>
                        </a:rPr>
                        <a:t>Bulkley</a:t>
                      </a:r>
                      <a:r>
                        <a:rPr lang="en-AU" sz="1200" dirty="0">
                          <a:effectLst/>
                        </a:rPr>
                        <a:t> . Use of a </a:t>
                      </a:r>
                      <a:r>
                        <a:rPr lang="en-AU" sz="1200" dirty="0" err="1">
                          <a:effectLst/>
                        </a:rPr>
                        <a:t>rheometer</a:t>
                      </a:r>
                      <a:r>
                        <a:rPr lang="en-AU" sz="1200" dirty="0">
                          <a:effectLst/>
                        </a:rPr>
                        <a:t> would be best if one is available. See </a:t>
                      </a:r>
                      <a:r>
                        <a:rPr lang="en-AU" sz="1200" u="sng" dirty="0">
                          <a:effectLst/>
                          <a:hlinkClick r:id="rId2"/>
                        </a:rPr>
                        <a:t>http://ciks.cbt.nist.gov/~garbocz/rheologyNISTIR/</a:t>
                      </a:r>
                      <a:endParaRPr lang="en-AU" sz="1400" dirty="0">
                        <a:effectLst/>
                      </a:endParaRPr>
                    </a:p>
                    <a:p>
                      <a:pPr>
                        <a:lnSpc>
                          <a:spcPct val="115000"/>
                        </a:lnSpc>
                        <a:spcAft>
                          <a:spcPts val="0"/>
                        </a:spcAft>
                      </a:pPr>
                      <a:r>
                        <a:rPr lang="en-AU" sz="1200" dirty="0">
                          <a:effectLst/>
                        </a:rPr>
                        <a:t> </a:t>
                      </a:r>
                      <a:endParaRPr lang="en-AU" sz="1400" dirty="0">
                        <a:effectLst/>
                      </a:endParaRPr>
                    </a:p>
                    <a:p>
                      <a:pPr>
                        <a:lnSpc>
                          <a:spcPct val="115000"/>
                        </a:lnSpc>
                        <a:spcAft>
                          <a:spcPts val="0"/>
                        </a:spcAft>
                      </a:pPr>
                      <a:r>
                        <a:rPr lang="en-AU" sz="1200" dirty="0">
                          <a:effectLst/>
                        </a:rPr>
                        <a:t>Otherwise the modified slump test (see paper/presentations attached) or J or U tube would give some ideas</a:t>
                      </a:r>
                      <a:endParaRPr lang="en-AU" sz="1400" dirty="0">
                        <a:effectLst/>
                      </a:endParaRPr>
                    </a:p>
                    <a:p>
                      <a:pPr>
                        <a:lnSpc>
                          <a:spcPct val="115000"/>
                        </a:lnSpc>
                        <a:spcAft>
                          <a:spcPts val="0"/>
                        </a:spcAft>
                      </a:pPr>
                      <a:r>
                        <a:rPr lang="en-AU" sz="1200" dirty="0">
                          <a:effectLst/>
                        </a:rPr>
                        <a:t> </a:t>
                      </a:r>
                      <a:endParaRPr lang="en-AU" sz="1400" dirty="0">
                        <a:effectLst/>
                      </a:endParaRPr>
                    </a:p>
                    <a:p>
                      <a:pPr>
                        <a:lnSpc>
                          <a:spcPct val="115000"/>
                        </a:lnSpc>
                        <a:spcAft>
                          <a:spcPts val="0"/>
                        </a:spcAft>
                      </a:pPr>
                      <a:r>
                        <a:rPr lang="en-AU" sz="1200" dirty="0">
                          <a:effectLst/>
                        </a:rPr>
                        <a:t>You may have some other apparatus. I agree with Ken Day, Ferraris and de </a:t>
                      </a:r>
                      <a:r>
                        <a:rPr lang="en-AU" sz="1200" dirty="0" err="1">
                          <a:effectLst/>
                        </a:rPr>
                        <a:t>Larrard</a:t>
                      </a:r>
                      <a:r>
                        <a:rPr lang="en-AU" sz="1200" dirty="0">
                          <a:effectLst/>
                        </a:rPr>
                        <a:t> that a lot could be learned from the torque on a mixer!</a:t>
                      </a:r>
                      <a:endParaRPr lang="en-AU" sz="1400" b="1" dirty="0">
                        <a:effectLst/>
                        <a:latin typeface="Times New Roman"/>
                        <a:ea typeface="Calibri"/>
                      </a:endParaRPr>
                    </a:p>
                  </a:txBody>
                  <a:tcPr marL="50196" marR="50196" marT="0" marB="0"/>
                </a:tc>
                <a:tc>
                  <a:txBody>
                    <a:bodyPr/>
                    <a:lstStyle/>
                    <a:p>
                      <a:pPr>
                        <a:lnSpc>
                          <a:spcPct val="115000"/>
                        </a:lnSpc>
                        <a:spcAft>
                          <a:spcPts val="0"/>
                        </a:spcAft>
                      </a:pPr>
                      <a:r>
                        <a:rPr lang="en-AU" sz="1200" dirty="0">
                          <a:effectLst/>
                        </a:rPr>
                        <a:t>In spite of its well-documented limitations, the slump test has remained the default standard in the concrete industry. AS 1012.3.1-1998</a:t>
                      </a:r>
                      <a:endParaRPr lang="en-AU" sz="1400" dirty="0">
                        <a:effectLst/>
                      </a:endParaRPr>
                    </a:p>
                    <a:p>
                      <a:pPr>
                        <a:lnSpc>
                          <a:spcPct val="115000"/>
                        </a:lnSpc>
                        <a:spcAft>
                          <a:spcPts val="0"/>
                        </a:spcAft>
                      </a:pPr>
                      <a:r>
                        <a:rPr lang="en-AU" sz="1200" dirty="0">
                          <a:effectLst/>
                        </a:rPr>
                        <a:t> </a:t>
                      </a:r>
                      <a:endParaRPr lang="en-AU" sz="1400" dirty="0">
                        <a:effectLst/>
                      </a:endParaRPr>
                    </a:p>
                    <a:p>
                      <a:pPr>
                        <a:lnSpc>
                          <a:spcPct val="115000"/>
                        </a:lnSpc>
                        <a:spcAft>
                          <a:spcPts val="0"/>
                        </a:spcAft>
                      </a:pPr>
                      <a:r>
                        <a:rPr lang="en-AU" sz="1200" dirty="0" smtClean="0">
                          <a:effectLst/>
                        </a:rPr>
                        <a:t>We are looking for</a:t>
                      </a:r>
                      <a:r>
                        <a:rPr lang="en-AU" sz="1200" baseline="0" dirty="0" smtClean="0">
                          <a:effectLst/>
                        </a:rPr>
                        <a:t> simple tests like the T500 and inverted cone tests</a:t>
                      </a:r>
                      <a:endParaRPr lang="en-AU" sz="1400" b="1" dirty="0">
                        <a:effectLst/>
                        <a:latin typeface="Times New Roman"/>
                        <a:ea typeface="Calibri"/>
                      </a:endParaRPr>
                    </a:p>
                  </a:txBody>
                  <a:tcPr marL="50196" marR="50196" marT="0" marB="0"/>
                </a:tc>
              </a:tr>
            </a:tbl>
          </a:graphicData>
        </a:graphic>
      </p:graphicFrame>
      <p:pic>
        <p:nvPicPr>
          <p:cNvPr id="19457" name="Picture 1" descr="cid:image001.gif@01CBDD81.96FCA310"/>
          <p:cNvPicPr>
            <a:picLocks noChangeAspect="1" noChangeArrowheads="1"/>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2545251" y="3098800"/>
            <a:ext cx="3256411" cy="317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428531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err="1" smtClean="0"/>
              <a:t>Utas</a:t>
            </a:r>
            <a:r>
              <a:rPr lang="en-AU" dirty="0" smtClean="0"/>
              <a:t> Testing – Rate of Early Setting</a:t>
            </a:r>
            <a:endParaRPr lang="en-AU" dirty="0"/>
          </a:p>
        </p:txBody>
      </p:sp>
      <p:graphicFrame>
        <p:nvGraphicFramePr>
          <p:cNvPr id="5" name="Table 4"/>
          <p:cNvGraphicFramePr>
            <a:graphicFrameLocks noGrp="1"/>
          </p:cNvGraphicFramePr>
          <p:nvPr>
            <p:extLst>
              <p:ext uri="{D42A27DB-BD31-4B8C-83A1-F6EECF244321}">
                <p14:modId xmlns:p14="http://schemas.microsoft.com/office/powerpoint/2010/main" val="3031338034"/>
              </p:ext>
            </p:extLst>
          </p:nvPr>
        </p:nvGraphicFramePr>
        <p:xfrm>
          <a:off x="622300" y="977900"/>
          <a:ext cx="7950200" cy="5362956"/>
        </p:xfrm>
        <a:graphic>
          <a:graphicData uri="http://schemas.openxmlformats.org/drawingml/2006/table">
            <a:tbl>
              <a:tblPr firstRow="1" firstCol="1" bandRow="1">
                <a:tableStyleId>{5C22544A-7EE6-4342-B048-85BDC9FD1C3A}</a:tableStyleId>
              </a:tblPr>
              <a:tblGrid>
                <a:gridCol w="2068959"/>
                <a:gridCol w="4108844"/>
                <a:gridCol w="1772397"/>
              </a:tblGrid>
              <a:tr h="450451">
                <a:tc>
                  <a:txBody>
                    <a:bodyPr/>
                    <a:lstStyle/>
                    <a:p>
                      <a:pPr>
                        <a:lnSpc>
                          <a:spcPct val="115000"/>
                        </a:lnSpc>
                        <a:spcAft>
                          <a:spcPts val="0"/>
                        </a:spcAft>
                      </a:pPr>
                      <a:r>
                        <a:rPr lang="en-AU" sz="1800" dirty="0">
                          <a:effectLst/>
                        </a:rPr>
                        <a:t>Comment</a:t>
                      </a:r>
                      <a:endParaRPr lang="en-AU" sz="2000" b="1" dirty="0">
                        <a:effectLst/>
                        <a:latin typeface="Times New Roman"/>
                        <a:ea typeface="Calibri"/>
                      </a:endParaRPr>
                    </a:p>
                  </a:txBody>
                  <a:tcPr marL="68580" marR="68580" marT="0" marB="0"/>
                </a:tc>
                <a:tc>
                  <a:txBody>
                    <a:bodyPr/>
                    <a:lstStyle/>
                    <a:p>
                      <a:pPr>
                        <a:lnSpc>
                          <a:spcPct val="115000"/>
                        </a:lnSpc>
                        <a:spcAft>
                          <a:spcPts val="0"/>
                        </a:spcAft>
                      </a:pPr>
                      <a:r>
                        <a:rPr lang="en-AU" sz="1800">
                          <a:effectLst/>
                        </a:rPr>
                        <a:t>Suggested Test</a:t>
                      </a:r>
                      <a:endParaRPr lang="en-AU" sz="2000" b="1">
                        <a:effectLst/>
                        <a:latin typeface="Times New Roman"/>
                        <a:ea typeface="Calibri"/>
                      </a:endParaRPr>
                    </a:p>
                  </a:txBody>
                  <a:tcPr marL="68580" marR="68580" marT="0" marB="0"/>
                </a:tc>
                <a:tc>
                  <a:txBody>
                    <a:bodyPr/>
                    <a:lstStyle/>
                    <a:p>
                      <a:pPr>
                        <a:lnSpc>
                          <a:spcPct val="115000"/>
                        </a:lnSpc>
                        <a:spcAft>
                          <a:spcPts val="0"/>
                        </a:spcAft>
                      </a:pPr>
                      <a:r>
                        <a:rPr lang="en-AU" sz="1800">
                          <a:effectLst/>
                        </a:rPr>
                        <a:t>Possible Standard</a:t>
                      </a:r>
                      <a:endParaRPr lang="en-AU" sz="2000" b="1">
                        <a:effectLst/>
                        <a:latin typeface="Times New Roman"/>
                        <a:ea typeface="Calibri"/>
                      </a:endParaRPr>
                    </a:p>
                  </a:txBody>
                  <a:tcPr marL="68580" marR="68580" marT="0" marB="0"/>
                </a:tc>
              </a:tr>
              <a:tr h="3939145">
                <a:tc>
                  <a:txBody>
                    <a:bodyPr/>
                    <a:lstStyle/>
                    <a:p>
                      <a:pPr>
                        <a:lnSpc>
                          <a:spcPct val="115000"/>
                        </a:lnSpc>
                        <a:spcAft>
                          <a:spcPts val="0"/>
                        </a:spcAft>
                      </a:pPr>
                      <a:r>
                        <a:rPr lang="en-AU" sz="1800">
                          <a:effectLst/>
                        </a:rPr>
                        <a:t>With high replacement the rate of setting so that finishing can occur is a problem and finishers/builders do not as a consequence like high replacement mixes. Preliminary work with modified ternary mixes suggests this has been overcome</a:t>
                      </a:r>
                      <a:endParaRPr lang="en-AU" sz="2000" b="1">
                        <a:effectLst/>
                        <a:latin typeface="Times New Roman"/>
                        <a:ea typeface="Calibri"/>
                      </a:endParaRPr>
                    </a:p>
                  </a:txBody>
                  <a:tcPr marL="68580" marR="68580" marT="0" marB="0"/>
                </a:tc>
                <a:tc>
                  <a:txBody>
                    <a:bodyPr/>
                    <a:lstStyle/>
                    <a:p>
                      <a:pPr>
                        <a:lnSpc>
                          <a:spcPct val="115000"/>
                        </a:lnSpc>
                        <a:spcAft>
                          <a:spcPts val="0"/>
                        </a:spcAft>
                      </a:pPr>
                      <a:r>
                        <a:rPr lang="en-AU" sz="1800">
                          <a:effectLst/>
                        </a:rPr>
                        <a:t>A vicat needle (“penetration plunger”) is probably the way to go re first and final set. </a:t>
                      </a:r>
                      <a:endParaRPr lang="en-AU" sz="2000" b="1">
                        <a:effectLst/>
                        <a:latin typeface="Times New Roman"/>
                        <a:ea typeface="Calibri"/>
                      </a:endParaRPr>
                    </a:p>
                  </a:txBody>
                  <a:tcPr marL="68580" marR="68580" marT="0" marB="0"/>
                </a:tc>
                <a:tc>
                  <a:txBody>
                    <a:bodyPr/>
                    <a:lstStyle/>
                    <a:p>
                      <a:pPr>
                        <a:lnSpc>
                          <a:spcPct val="115000"/>
                        </a:lnSpc>
                        <a:spcAft>
                          <a:spcPts val="0"/>
                        </a:spcAft>
                      </a:pPr>
                      <a:r>
                        <a:rPr lang="en-AU" sz="1800" dirty="0">
                          <a:effectLst/>
                        </a:rPr>
                        <a:t>AS 1012.18-1996 - Determination of setting time of fresh concrete, mortar and grout by penetration resistance.</a:t>
                      </a:r>
                      <a:endParaRPr lang="en-AU" sz="2000" b="1" dirty="0">
                        <a:effectLst/>
                        <a:latin typeface="Times New Roman"/>
                        <a:ea typeface="Calibri"/>
                      </a:endParaRPr>
                    </a:p>
                  </a:txBody>
                  <a:tcPr marL="68580" marR="68580" marT="0" marB="0"/>
                </a:tc>
              </a:tr>
            </a:tbl>
          </a:graphicData>
        </a:graphic>
      </p:graphicFrame>
    </p:spTree>
    <p:extLst>
      <p:ext uri="{BB962C8B-B14F-4D97-AF65-F5344CB8AC3E}">
        <p14:creationId xmlns:p14="http://schemas.microsoft.com/office/powerpoint/2010/main" val="125951139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err="1" smtClean="0"/>
              <a:t>Utas</a:t>
            </a:r>
            <a:r>
              <a:rPr lang="en-AU" dirty="0" smtClean="0"/>
              <a:t> - Shrinkage</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6069658"/>
              </p:ext>
            </p:extLst>
          </p:nvPr>
        </p:nvGraphicFramePr>
        <p:xfrm>
          <a:off x="469900" y="1155700"/>
          <a:ext cx="8204199" cy="5100288"/>
        </p:xfrm>
        <a:graphic>
          <a:graphicData uri="http://schemas.openxmlformats.org/drawingml/2006/table">
            <a:tbl>
              <a:tblPr firstRow="1" firstCol="1" bandRow="1">
                <a:tableStyleId>{5C22544A-7EE6-4342-B048-85BDC9FD1C3A}</a:tableStyleId>
              </a:tblPr>
              <a:tblGrid>
                <a:gridCol w="2047844"/>
                <a:gridCol w="4301048"/>
                <a:gridCol w="1855307"/>
              </a:tblGrid>
              <a:tr h="637536">
                <a:tc>
                  <a:txBody>
                    <a:bodyPr/>
                    <a:lstStyle/>
                    <a:p>
                      <a:pPr>
                        <a:lnSpc>
                          <a:spcPct val="115000"/>
                        </a:lnSpc>
                        <a:spcAft>
                          <a:spcPts val="0"/>
                        </a:spcAft>
                      </a:pPr>
                      <a:r>
                        <a:rPr lang="en-AU" sz="1600" dirty="0">
                          <a:effectLst/>
                        </a:rPr>
                        <a:t>Comment</a:t>
                      </a:r>
                      <a:endParaRPr lang="en-AU" sz="1800" b="1" dirty="0">
                        <a:effectLst/>
                        <a:latin typeface="Times New Roman"/>
                        <a:ea typeface="Calibri"/>
                      </a:endParaRPr>
                    </a:p>
                  </a:txBody>
                  <a:tcPr marL="68580" marR="68580" marT="0" marB="0"/>
                </a:tc>
                <a:tc>
                  <a:txBody>
                    <a:bodyPr/>
                    <a:lstStyle/>
                    <a:p>
                      <a:pPr>
                        <a:lnSpc>
                          <a:spcPct val="115000"/>
                        </a:lnSpc>
                        <a:spcAft>
                          <a:spcPts val="0"/>
                        </a:spcAft>
                      </a:pPr>
                      <a:r>
                        <a:rPr lang="en-AU" sz="1600" dirty="0">
                          <a:effectLst/>
                        </a:rPr>
                        <a:t>Suggested Test</a:t>
                      </a:r>
                      <a:endParaRPr lang="en-AU" sz="1800" b="1" dirty="0">
                        <a:effectLst/>
                        <a:latin typeface="Times New Roman"/>
                        <a:ea typeface="Calibri"/>
                      </a:endParaRPr>
                    </a:p>
                  </a:txBody>
                  <a:tcPr marL="68580" marR="68580" marT="0" marB="0"/>
                </a:tc>
                <a:tc>
                  <a:txBody>
                    <a:bodyPr/>
                    <a:lstStyle/>
                    <a:p>
                      <a:pPr>
                        <a:lnSpc>
                          <a:spcPct val="115000"/>
                        </a:lnSpc>
                        <a:spcAft>
                          <a:spcPts val="0"/>
                        </a:spcAft>
                      </a:pPr>
                      <a:r>
                        <a:rPr lang="en-AU" sz="1600">
                          <a:effectLst/>
                        </a:rPr>
                        <a:t>Possible Standard</a:t>
                      </a:r>
                      <a:endParaRPr lang="en-AU" sz="1800" b="1">
                        <a:effectLst/>
                        <a:latin typeface="Times New Roman"/>
                        <a:ea typeface="Calibri"/>
                      </a:endParaRPr>
                    </a:p>
                  </a:txBody>
                  <a:tcPr marL="68580" marR="68580" marT="0" marB="0"/>
                </a:tc>
              </a:tr>
              <a:tr h="4462752">
                <a:tc>
                  <a:txBody>
                    <a:bodyPr/>
                    <a:lstStyle/>
                    <a:p>
                      <a:pPr>
                        <a:lnSpc>
                          <a:spcPct val="115000"/>
                        </a:lnSpc>
                        <a:spcAft>
                          <a:spcPts val="0"/>
                        </a:spcAft>
                      </a:pPr>
                      <a:r>
                        <a:rPr lang="en-AU" sz="1600" dirty="0">
                          <a:effectLst/>
                        </a:rPr>
                        <a:t>Shrinkage is an issue with most mixes and both plastic and drying shrinkage are strongly reduced using </a:t>
                      </a:r>
                      <a:r>
                        <a:rPr lang="en-AU" sz="1600" dirty="0" err="1">
                          <a:effectLst/>
                        </a:rPr>
                        <a:t>MgO</a:t>
                      </a:r>
                      <a:r>
                        <a:rPr lang="en-AU" sz="1600" dirty="0">
                          <a:effectLst/>
                        </a:rPr>
                        <a:t>. There is less shrinkage with more added.</a:t>
                      </a:r>
                      <a:endParaRPr lang="en-AU" sz="1800" b="1" dirty="0">
                        <a:effectLst/>
                        <a:latin typeface="Times New Roman"/>
                        <a:ea typeface="Calibri"/>
                      </a:endParaRPr>
                    </a:p>
                  </a:txBody>
                  <a:tcPr marL="68580" marR="68580" marT="0" marB="0"/>
                </a:tc>
                <a:tc>
                  <a:txBody>
                    <a:bodyPr/>
                    <a:lstStyle/>
                    <a:p>
                      <a:pPr>
                        <a:lnSpc>
                          <a:spcPct val="115000"/>
                        </a:lnSpc>
                        <a:spcAft>
                          <a:spcPts val="0"/>
                        </a:spcAft>
                      </a:pPr>
                      <a:r>
                        <a:rPr lang="en-AU" sz="1600">
                          <a:effectLst/>
                        </a:rPr>
                        <a:t>Suggest place strain gauges as soon as strong enough – 24 hrs ?</a:t>
                      </a:r>
                      <a:endParaRPr lang="en-AU" sz="1800">
                        <a:effectLst/>
                      </a:endParaRPr>
                    </a:p>
                    <a:p>
                      <a:pPr>
                        <a:lnSpc>
                          <a:spcPct val="115000"/>
                        </a:lnSpc>
                        <a:spcAft>
                          <a:spcPts val="0"/>
                        </a:spcAft>
                      </a:pPr>
                      <a:r>
                        <a:rPr lang="en-AU" sz="1600">
                          <a:effectLst/>
                        </a:rPr>
                        <a:t>Early shrinkage should be much less.  From 7 days on can also be measured according to the standard.</a:t>
                      </a:r>
                      <a:endParaRPr lang="en-AU" sz="1800">
                        <a:effectLst/>
                      </a:endParaRPr>
                    </a:p>
                    <a:p>
                      <a:pPr>
                        <a:lnSpc>
                          <a:spcPct val="115000"/>
                        </a:lnSpc>
                        <a:spcAft>
                          <a:spcPts val="0"/>
                        </a:spcAft>
                      </a:pPr>
                      <a:r>
                        <a:rPr lang="en-AU" sz="1600">
                          <a:effectLst/>
                        </a:rPr>
                        <a:t> </a:t>
                      </a:r>
                      <a:endParaRPr lang="en-AU" sz="1800" b="1">
                        <a:effectLst/>
                        <a:latin typeface="Times New Roman"/>
                        <a:ea typeface="Calibri"/>
                      </a:endParaRPr>
                    </a:p>
                  </a:txBody>
                  <a:tcPr marL="68580" marR="68580" marT="0" marB="0"/>
                </a:tc>
                <a:tc>
                  <a:txBody>
                    <a:bodyPr/>
                    <a:lstStyle/>
                    <a:p>
                      <a:pPr>
                        <a:lnSpc>
                          <a:spcPct val="115000"/>
                        </a:lnSpc>
                        <a:spcAft>
                          <a:spcPts val="0"/>
                        </a:spcAft>
                      </a:pPr>
                      <a:r>
                        <a:rPr lang="en-AU" sz="1600" dirty="0">
                          <a:effectLst/>
                        </a:rPr>
                        <a:t>AS 1012.13-1992 - Determination of the drying shrinkage of concrete for samples prepared in the field or in the laboratory (and AS 1012.13-1992/</a:t>
                      </a:r>
                      <a:r>
                        <a:rPr lang="en-AU" sz="1600" dirty="0" err="1">
                          <a:effectLst/>
                        </a:rPr>
                        <a:t>Amdt</a:t>
                      </a:r>
                      <a:r>
                        <a:rPr lang="en-AU" sz="1600" dirty="0">
                          <a:effectLst/>
                        </a:rPr>
                        <a:t> 1-1993)</a:t>
                      </a:r>
                      <a:endParaRPr lang="en-AU" sz="1800" b="1" dirty="0">
                        <a:effectLst/>
                        <a:latin typeface="Times New Roman"/>
                        <a:ea typeface="Calibri"/>
                      </a:endParaRPr>
                    </a:p>
                  </a:txBody>
                  <a:tcPr marL="68580" marR="68580" marT="0" marB="0"/>
                </a:tc>
              </a:tr>
            </a:tbl>
          </a:graphicData>
        </a:graphic>
      </p:graphicFrame>
    </p:spTree>
    <p:extLst>
      <p:ext uri="{BB962C8B-B14F-4D97-AF65-F5344CB8AC3E}">
        <p14:creationId xmlns:p14="http://schemas.microsoft.com/office/powerpoint/2010/main" val="169803818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err="1" smtClean="0"/>
              <a:t>Utas</a:t>
            </a:r>
            <a:r>
              <a:rPr lang="en-AU" dirty="0" smtClean="0"/>
              <a:t> Testing - Creep</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55648202"/>
              </p:ext>
            </p:extLst>
          </p:nvPr>
        </p:nvGraphicFramePr>
        <p:xfrm>
          <a:off x="363853" y="1329404"/>
          <a:ext cx="8234046" cy="4206240"/>
        </p:xfrm>
        <a:graphic>
          <a:graphicData uri="http://schemas.openxmlformats.org/drawingml/2006/table">
            <a:tbl>
              <a:tblPr firstRow="1" firstCol="1" bandRow="1">
                <a:tableStyleId>{5C22544A-7EE6-4342-B048-85BDC9FD1C3A}</a:tableStyleId>
              </a:tblPr>
              <a:tblGrid>
                <a:gridCol w="2142827"/>
                <a:gridCol w="4255542"/>
                <a:gridCol w="1835677"/>
              </a:tblGrid>
              <a:tr h="0">
                <a:tc>
                  <a:txBody>
                    <a:bodyPr/>
                    <a:lstStyle/>
                    <a:p>
                      <a:pPr>
                        <a:lnSpc>
                          <a:spcPct val="115000"/>
                        </a:lnSpc>
                        <a:spcAft>
                          <a:spcPts val="0"/>
                        </a:spcAft>
                      </a:pPr>
                      <a:r>
                        <a:rPr lang="en-AU" sz="2000" dirty="0">
                          <a:effectLst/>
                        </a:rPr>
                        <a:t>Comment</a:t>
                      </a:r>
                      <a:endParaRPr lang="en-AU" sz="2400" b="1" dirty="0">
                        <a:effectLst/>
                        <a:latin typeface="Times New Roman"/>
                        <a:ea typeface="Calibri"/>
                      </a:endParaRPr>
                    </a:p>
                  </a:txBody>
                  <a:tcPr marL="68580" marR="68580" marT="0" marB="0"/>
                </a:tc>
                <a:tc>
                  <a:txBody>
                    <a:bodyPr/>
                    <a:lstStyle/>
                    <a:p>
                      <a:pPr>
                        <a:lnSpc>
                          <a:spcPct val="115000"/>
                        </a:lnSpc>
                        <a:spcAft>
                          <a:spcPts val="0"/>
                        </a:spcAft>
                      </a:pPr>
                      <a:r>
                        <a:rPr lang="en-AU" sz="2000">
                          <a:effectLst/>
                        </a:rPr>
                        <a:t>Suggested Test</a:t>
                      </a:r>
                      <a:endParaRPr lang="en-AU" sz="2400" b="1">
                        <a:effectLst/>
                        <a:latin typeface="Times New Roman"/>
                        <a:ea typeface="Calibri"/>
                      </a:endParaRPr>
                    </a:p>
                  </a:txBody>
                  <a:tcPr marL="68580" marR="68580" marT="0" marB="0"/>
                </a:tc>
                <a:tc>
                  <a:txBody>
                    <a:bodyPr/>
                    <a:lstStyle/>
                    <a:p>
                      <a:pPr>
                        <a:lnSpc>
                          <a:spcPct val="115000"/>
                        </a:lnSpc>
                        <a:spcAft>
                          <a:spcPts val="0"/>
                        </a:spcAft>
                      </a:pPr>
                      <a:r>
                        <a:rPr lang="en-AU" sz="2000">
                          <a:effectLst/>
                        </a:rPr>
                        <a:t>Possible Standard</a:t>
                      </a:r>
                      <a:endParaRPr lang="en-AU" sz="2400" b="1">
                        <a:effectLst/>
                        <a:latin typeface="Times New Roman"/>
                        <a:ea typeface="Calibri"/>
                      </a:endParaRPr>
                    </a:p>
                  </a:txBody>
                  <a:tcPr marL="68580" marR="68580" marT="0" marB="0"/>
                </a:tc>
              </a:tr>
              <a:tr h="0">
                <a:tc>
                  <a:txBody>
                    <a:bodyPr/>
                    <a:lstStyle/>
                    <a:p>
                      <a:pPr>
                        <a:lnSpc>
                          <a:spcPct val="115000"/>
                        </a:lnSpc>
                        <a:spcAft>
                          <a:spcPts val="0"/>
                        </a:spcAft>
                      </a:pPr>
                      <a:r>
                        <a:rPr lang="en-AU" sz="2000">
                          <a:effectLst/>
                        </a:rPr>
                        <a:t>The Chinese with their system think there is more creep. We have yet to demonstrate this in our system. This is probably a good thing as concrete is too brittle.</a:t>
                      </a:r>
                      <a:endParaRPr lang="en-AU" sz="2400" b="1">
                        <a:effectLst/>
                        <a:latin typeface="Times New Roman"/>
                        <a:ea typeface="Calibri"/>
                      </a:endParaRPr>
                    </a:p>
                  </a:txBody>
                  <a:tcPr marL="68580" marR="68580" marT="0" marB="0"/>
                </a:tc>
                <a:tc>
                  <a:txBody>
                    <a:bodyPr/>
                    <a:lstStyle/>
                    <a:p>
                      <a:pPr>
                        <a:lnSpc>
                          <a:spcPct val="115000"/>
                        </a:lnSpc>
                        <a:spcAft>
                          <a:spcPts val="0"/>
                        </a:spcAft>
                      </a:pPr>
                      <a:r>
                        <a:rPr lang="en-AU" sz="2000">
                          <a:effectLst/>
                        </a:rPr>
                        <a:t> </a:t>
                      </a:r>
                      <a:endParaRPr lang="en-AU" sz="2400" b="1">
                        <a:effectLst/>
                        <a:latin typeface="Times New Roman"/>
                        <a:ea typeface="Calibri"/>
                      </a:endParaRPr>
                    </a:p>
                  </a:txBody>
                  <a:tcPr marL="68580" marR="68580" marT="0" marB="0"/>
                </a:tc>
                <a:tc>
                  <a:txBody>
                    <a:bodyPr/>
                    <a:lstStyle/>
                    <a:p>
                      <a:pPr>
                        <a:lnSpc>
                          <a:spcPct val="115000"/>
                        </a:lnSpc>
                        <a:spcAft>
                          <a:spcPts val="0"/>
                        </a:spcAft>
                      </a:pPr>
                      <a:r>
                        <a:rPr lang="en-AU" sz="2000" dirty="0">
                          <a:effectLst/>
                        </a:rPr>
                        <a:t>AS 1012.16-1996 - Determination of setting time of fresh concrete, mortar and grout by penetration resistance</a:t>
                      </a:r>
                      <a:endParaRPr lang="en-AU" sz="2400" b="1" dirty="0">
                        <a:effectLst/>
                        <a:latin typeface="Times New Roman"/>
                        <a:ea typeface="Calibri"/>
                      </a:endParaRPr>
                    </a:p>
                  </a:txBody>
                  <a:tcPr marL="68580" marR="68580" marT="0" marB="0"/>
                </a:tc>
              </a:tr>
            </a:tbl>
          </a:graphicData>
        </a:graphic>
      </p:graphicFrame>
    </p:spTree>
    <p:extLst>
      <p:ext uri="{BB962C8B-B14F-4D97-AF65-F5344CB8AC3E}">
        <p14:creationId xmlns:p14="http://schemas.microsoft.com/office/powerpoint/2010/main" val="200091913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8399" y="0"/>
            <a:ext cx="6426201" cy="898358"/>
          </a:xfrm>
        </p:spPr>
        <p:txBody>
          <a:bodyPr/>
          <a:lstStyle/>
          <a:p>
            <a:r>
              <a:rPr lang="en-AU" dirty="0" err="1" smtClean="0"/>
              <a:t>UTas</a:t>
            </a:r>
            <a:r>
              <a:rPr lang="en-AU" dirty="0" smtClean="0"/>
              <a:t> Testing – Split Tensile &amp; Modulus of Elasticity</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969748762"/>
              </p:ext>
            </p:extLst>
          </p:nvPr>
        </p:nvGraphicFramePr>
        <p:xfrm>
          <a:off x="452754" y="1346200"/>
          <a:ext cx="8195946" cy="4556760"/>
        </p:xfrm>
        <a:graphic>
          <a:graphicData uri="http://schemas.openxmlformats.org/drawingml/2006/table">
            <a:tbl>
              <a:tblPr firstRow="1" firstCol="1" bandRow="1">
                <a:tableStyleId>{5C22544A-7EE6-4342-B048-85BDC9FD1C3A}</a:tableStyleId>
              </a:tblPr>
              <a:tblGrid>
                <a:gridCol w="2132913"/>
                <a:gridCol w="3059446"/>
                <a:gridCol w="3003587"/>
              </a:tblGrid>
              <a:tr h="192119">
                <a:tc>
                  <a:txBody>
                    <a:bodyPr/>
                    <a:lstStyle/>
                    <a:p>
                      <a:pPr>
                        <a:lnSpc>
                          <a:spcPct val="115000"/>
                        </a:lnSpc>
                        <a:spcAft>
                          <a:spcPts val="0"/>
                        </a:spcAft>
                      </a:pPr>
                      <a:r>
                        <a:rPr lang="en-AU" sz="2000" dirty="0">
                          <a:effectLst/>
                        </a:rPr>
                        <a:t>Comment</a:t>
                      </a:r>
                      <a:endParaRPr lang="en-AU" sz="2400" b="1" dirty="0">
                        <a:effectLst/>
                        <a:latin typeface="Times New Roman"/>
                        <a:ea typeface="Calibri"/>
                      </a:endParaRPr>
                    </a:p>
                  </a:txBody>
                  <a:tcPr marL="68580" marR="68580" marT="0" marB="0"/>
                </a:tc>
                <a:tc>
                  <a:txBody>
                    <a:bodyPr/>
                    <a:lstStyle/>
                    <a:p>
                      <a:pPr>
                        <a:lnSpc>
                          <a:spcPct val="115000"/>
                        </a:lnSpc>
                        <a:spcAft>
                          <a:spcPts val="0"/>
                        </a:spcAft>
                      </a:pPr>
                      <a:r>
                        <a:rPr lang="en-AU" sz="2000">
                          <a:effectLst/>
                        </a:rPr>
                        <a:t>Suggested Test</a:t>
                      </a:r>
                      <a:endParaRPr lang="en-AU" sz="2400" b="1">
                        <a:effectLst/>
                        <a:latin typeface="Times New Roman"/>
                        <a:ea typeface="Calibri"/>
                      </a:endParaRPr>
                    </a:p>
                  </a:txBody>
                  <a:tcPr marL="68580" marR="68580" marT="0" marB="0"/>
                </a:tc>
                <a:tc>
                  <a:txBody>
                    <a:bodyPr/>
                    <a:lstStyle/>
                    <a:p>
                      <a:pPr>
                        <a:lnSpc>
                          <a:spcPct val="115000"/>
                        </a:lnSpc>
                        <a:spcAft>
                          <a:spcPts val="0"/>
                        </a:spcAft>
                      </a:pPr>
                      <a:r>
                        <a:rPr lang="en-AU" sz="2000">
                          <a:effectLst/>
                        </a:rPr>
                        <a:t>Possible Standard</a:t>
                      </a:r>
                      <a:endParaRPr lang="en-AU" sz="2400" b="1">
                        <a:effectLst/>
                        <a:latin typeface="Times New Roman"/>
                        <a:ea typeface="Calibri"/>
                      </a:endParaRPr>
                    </a:p>
                  </a:txBody>
                  <a:tcPr marL="68580" marR="68580" marT="0" marB="0"/>
                </a:tc>
              </a:tr>
              <a:tr h="0">
                <a:tc>
                  <a:txBody>
                    <a:bodyPr/>
                    <a:lstStyle/>
                    <a:p>
                      <a:pPr>
                        <a:lnSpc>
                          <a:spcPct val="115000"/>
                        </a:lnSpc>
                        <a:spcAft>
                          <a:spcPts val="0"/>
                        </a:spcAft>
                      </a:pPr>
                      <a:r>
                        <a:rPr lang="en-AU" sz="2000">
                          <a:effectLst/>
                        </a:rPr>
                        <a:t>We have done some testing and found the split tensile strength greater. Confirmation would be useful.</a:t>
                      </a:r>
                      <a:endParaRPr lang="en-AU" sz="2400" b="1">
                        <a:effectLst/>
                        <a:latin typeface="Times New Roman"/>
                        <a:ea typeface="Calibri"/>
                      </a:endParaRPr>
                    </a:p>
                  </a:txBody>
                  <a:tcPr marL="68580" marR="68580" marT="0" marB="0"/>
                </a:tc>
                <a:tc>
                  <a:txBody>
                    <a:bodyPr/>
                    <a:lstStyle/>
                    <a:p>
                      <a:pPr>
                        <a:lnSpc>
                          <a:spcPct val="115000"/>
                        </a:lnSpc>
                        <a:spcAft>
                          <a:spcPts val="0"/>
                        </a:spcAft>
                      </a:pPr>
                      <a:r>
                        <a:rPr lang="en-AU" sz="2000">
                          <a:effectLst/>
                        </a:rPr>
                        <a:t> </a:t>
                      </a:r>
                      <a:endParaRPr lang="en-AU" sz="2400" b="1">
                        <a:effectLst/>
                        <a:latin typeface="Times New Roman"/>
                        <a:ea typeface="Calibri"/>
                      </a:endParaRPr>
                    </a:p>
                  </a:txBody>
                  <a:tcPr marL="68580" marR="68580" marT="0" marB="0"/>
                </a:tc>
                <a:tc>
                  <a:txBody>
                    <a:bodyPr/>
                    <a:lstStyle/>
                    <a:p>
                      <a:pPr>
                        <a:lnSpc>
                          <a:spcPct val="115000"/>
                        </a:lnSpc>
                        <a:spcAft>
                          <a:spcPts val="0"/>
                        </a:spcAft>
                      </a:pPr>
                      <a:r>
                        <a:rPr lang="en-AU" sz="2000" dirty="0">
                          <a:effectLst/>
                        </a:rPr>
                        <a:t>AS 1012.10-2000 - Determination of indirect tensile strength of concrete cylinders (</a:t>
                      </a:r>
                      <a:r>
                        <a:rPr lang="en-AU" sz="2000" dirty="0" err="1">
                          <a:effectLst/>
                        </a:rPr>
                        <a:t>Brasil</a:t>
                      </a:r>
                      <a:r>
                        <a:rPr lang="en-AU" sz="2000" dirty="0">
                          <a:effectLst/>
                        </a:rPr>
                        <a:t> or splitting test)</a:t>
                      </a:r>
                      <a:endParaRPr lang="en-AU" sz="2400" b="1" dirty="0">
                        <a:effectLst/>
                        <a:latin typeface="Times New Roman"/>
                        <a:ea typeface="Calibri"/>
                      </a:endParaRPr>
                    </a:p>
                  </a:txBody>
                  <a:tcPr marL="68580" marR="68580" marT="0" marB="0"/>
                </a:tc>
              </a:tr>
              <a:tr h="0">
                <a:tc>
                  <a:txBody>
                    <a:bodyPr/>
                    <a:lstStyle/>
                    <a:p>
                      <a:pPr>
                        <a:lnSpc>
                          <a:spcPct val="115000"/>
                        </a:lnSpc>
                        <a:spcAft>
                          <a:spcPts val="0"/>
                        </a:spcAft>
                      </a:pPr>
                      <a:r>
                        <a:rPr lang="en-AU" sz="2000">
                          <a:effectLst/>
                        </a:rPr>
                        <a:t>Hopefully not too much higher</a:t>
                      </a:r>
                      <a:endParaRPr lang="en-AU" sz="2400" b="1">
                        <a:effectLst/>
                        <a:latin typeface="Times New Roman"/>
                        <a:ea typeface="Calibri"/>
                      </a:endParaRPr>
                    </a:p>
                  </a:txBody>
                  <a:tcPr marL="68580" marR="68580" marT="0" marB="0"/>
                </a:tc>
                <a:tc>
                  <a:txBody>
                    <a:bodyPr/>
                    <a:lstStyle/>
                    <a:p>
                      <a:pPr>
                        <a:lnSpc>
                          <a:spcPct val="115000"/>
                        </a:lnSpc>
                        <a:spcAft>
                          <a:spcPts val="0"/>
                        </a:spcAft>
                      </a:pPr>
                      <a:r>
                        <a:rPr lang="en-AU" sz="2000">
                          <a:effectLst/>
                        </a:rPr>
                        <a:t> </a:t>
                      </a:r>
                      <a:endParaRPr lang="en-AU" sz="2400" b="1">
                        <a:effectLst/>
                        <a:latin typeface="Times New Roman"/>
                        <a:ea typeface="Calibri"/>
                      </a:endParaRPr>
                    </a:p>
                  </a:txBody>
                  <a:tcPr marL="68580" marR="68580" marT="0" marB="0"/>
                </a:tc>
                <a:tc>
                  <a:txBody>
                    <a:bodyPr/>
                    <a:lstStyle/>
                    <a:p>
                      <a:pPr>
                        <a:lnSpc>
                          <a:spcPct val="115000"/>
                        </a:lnSpc>
                        <a:spcAft>
                          <a:spcPts val="0"/>
                        </a:spcAft>
                      </a:pPr>
                      <a:r>
                        <a:rPr lang="en-AU" sz="2000" dirty="0">
                          <a:effectLst/>
                        </a:rPr>
                        <a:t>AS 1012.17-1997 - Determination of the static chord modulus of elasticity and Poisson's ratio of concrete specimens</a:t>
                      </a:r>
                      <a:endParaRPr lang="en-AU" sz="2400" b="1" dirty="0">
                        <a:effectLst/>
                        <a:latin typeface="Times New Roman"/>
                        <a:ea typeface="Calibri"/>
                      </a:endParaRPr>
                    </a:p>
                  </a:txBody>
                  <a:tcPr marL="68580" marR="68580" marT="0" marB="0"/>
                </a:tc>
              </a:tr>
            </a:tbl>
          </a:graphicData>
        </a:graphic>
      </p:graphicFrame>
    </p:spTree>
    <p:extLst>
      <p:ext uri="{BB962C8B-B14F-4D97-AF65-F5344CB8AC3E}">
        <p14:creationId xmlns:p14="http://schemas.microsoft.com/office/powerpoint/2010/main" val="254634479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0300" y="76200"/>
            <a:ext cx="6629400" cy="898358"/>
          </a:xfrm>
        </p:spPr>
        <p:txBody>
          <a:bodyPr/>
          <a:lstStyle/>
          <a:p>
            <a:r>
              <a:rPr lang="en-AU" sz="2800" dirty="0" err="1" smtClean="0"/>
              <a:t>Utas</a:t>
            </a:r>
            <a:r>
              <a:rPr lang="en-AU" sz="2800" dirty="0" smtClean="0"/>
              <a:t> Testing – </a:t>
            </a:r>
            <a:r>
              <a:rPr lang="en-AU" sz="2800" dirty="0" err="1" smtClean="0"/>
              <a:t>Autogenous</a:t>
            </a:r>
            <a:r>
              <a:rPr lang="en-AU" sz="2800" dirty="0" smtClean="0"/>
              <a:t> Shrinkage</a:t>
            </a:r>
            <a:endParaRPr lang="en-AU" sz="28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89051376"/>
              </p:ext>
            </p:extLst>
          </p:nvPr>
        </p:nvGraphicFramePr>
        <p:xfrm>
          <a:off x="508000" y="1133063"/>
          <a:ext cx="8153400" cy="5327904"/>
        </p:xfrm>
        <a:graphic>
          <a:graphicData uri="http://schemas.openxmlformats.org/drawingml/2006/table">
            <a:tbl>
              <a:tblPr firstRow="1" firstCol="1" bandRow="1">
                <a:tableStyleId>{5C22544A-7EE6-4342-B048-85BDC9FD1C3A}</a:tableStyleId>
              </a:tblPr>
              <a:tblGrid>
                <a:gridCol w="2565400"/>
                <a:gridCol w="4305300"/>
                <a:gridCol w="1282700"/>
              </a:tblGrid>
              <a:tr h="308670">
                <a:tc>
                  <a:txBody>
                    <a:bodyPr/>
                    <a:lstStyle/>
                    <a:p>
                      <a:pPr>
                        <a:lnSpc>
                          <a:spcPct val="115000"/>
                        </a:lnSpc>
                        <a:spcAft>
                          <a:spcPts val="0"/>
                        </a:spcAft>
                      </a:pPr>
                      <a:r>
                        <a:rPr lang="en-AU" sz="1600" dirty="0">
                          <a:effectLst/>
                        </a:rPr>
                        <a:t>Comment</a:t>
                      </a:r>
                      <a:endParaRPr lang="en-AU" sz="1800" b="1" dirty="0">
                        <a:effectLst/>
                        <a:latin typeface="Times New Roman"/>
                        <a:ea typeface="Calibri"/>
                      </a:endParaRPr>
                    </a:p>
                  </a:txBody>
                  <a:tcPr marL="54902" marR="54902" marT="0" marB="0"/>
                </a:tc>
                <a:tc>
                  <a:txBody>
                    <a:bodyPr/>
                    <a:lstStyle/>
                    <a:p>
                      <a:pPr>
                        <a:lnSpc>
                          <a:spcPct val="115000"/>
                        </a:lnSpc>
                        <a:spcAft>
                          <a:spcPts val="0"/>
                        </a:spcAft>
                      </a:pPr>
                      <a:r>
                        <a:rPr lang="en-AU" sz="1600">
                          <a:effectLst/>
                        </a:rPr>
                        <a:t>Suggested Test</a:t>
                      </a:r>
                      <a:endParaRPr lang="en-AU" sz="1800" b="1">
                        <a:effectLst/>
                        <a:latin typeface="Times New Roman"/>
                        <a:ea typeface="Calibri"/>
                      </a:endParaRPr>
                    </a:p>
                  </a:txBody>
                  <a:tcPr marL="54902" marR="54902" marT="0" marB="0"/>
                </a:tc>
                <a:tc>
                  <a:txBody>
                    <a:bodyPr/>
                    <a:lstStyle/>
                    <a:p>
                      <a:pPr>
                        <a:lnSpc>
                          <a:spcPct val="115000"/>
                        </a:lnSpc>
                        <a:spcAft>
                          <a:spcPts val="0"/>
                        </a:spcAft>
                      </a:pPr>
                      <a:r>
                        <a:rPr lang="en-AU" sz="1600">
                          <a:effectLst/>
                        </a:rPr>
                        <a:t>Possible Standard</a:t>
                      </a:r>
                      <a:endParaRPr lang="en-AU" sz="1800" b="1">
                        <a:effectLst/>
                        <a:latin typeface="Times New Roman"/>
                        <a:ea typeface="Calibri"/>
                      </a:endParaRPr>
                    </a:p>
                  </a:txBody>
                  <a:tcPr marL="54902" marR="54902" marT="0" marB="0"/>
                </a:tc>
              </a:tr>
              <a:tr h="4630043">
                <a:tc>
                  <a:txBody>
                    <a:bodyPr/>
                    <a:lstStyle/>
                    <a:p>
                      <a:pPr>
                        <a:lnSpc>
                          <a:spcPct val="115000"/>
                        </a:lnSpc>
                        <a:spcAft>
                          <a:spcPts val="0"/>
                        </a:spcAft>
                      </a:pPr>
                      <a:r>
                        <a:rPr lang="en-AU" sz="1600" dirty="0">
                          <a:effectLst/>
                        </a:rPr>
                        <a:t>Because </a:t>
                      </a:r>
                      <a:r>
                        <a:rPr lang="en-AU" sz="1600" dirty="0" err="1">
                          <a:effectLst/>
                        </a:rPr>
                        <a:t>brucite</a:t>
                      </a:r>
                      <a:r>
                        <a:rPr lang="en-AU" sz="1600" dirty="0">
                          <a:effectLst/>
                        </a:rPr>
                        <a:t> initially forms </a:t>
                      </a:r>
                      <a:r>
                        <a:rPr lang="en-AU" sz="1600" dirty="0" err="1">
                          <a:effectLst/>
                        </a:rPr>
                        <a:t>brucite</a:t>
                      </a:r>
                      <a:r>
                        <a:rPr lang="en-AU" sz="1600" dirty="0">
                          <a:effectLst/>
                        </a:rPr>
                        <a:t> hydrates we believe we have solved two issues in concrete which are incomplete hydration of PC and </a:t>
                      </a:r>
                      <a:r>
                        <a:rPr lang="en-AU" sz="1600" dirty="0" err="1">
                          <a:effectLst/>
                        </a:rPr>
                        <a:t>autogenous</a:t>
                      </a:r>
                      <a:r>
                        <a:rPr lang="en-AU" sz="1600" dirty="0">
                          <a:effectLst/>
                        </a:rPr>
                        <a:t> shrinkage particularly in high strength concretes.</a:t>
                      </a:r>
                      <a:endParaRPr lang="en-AU" sz="1800" dirty="0">
                        <a:effectLst/>
                      </a:endParaRPr>
                    </a:p>
                    <a:p>
                      <a:pPr>
                        <a:lnSpc>
                          <a:spcPct val="115000"/>
                        </a:lnSpc>
                        <a:spcAft>
                          <a:spcPts val="0"/>
                        </a:spcAft>
                      </a:pPr>
                      <a:r>
                        <a:rPr lang="en-AU" sz="1600" dirty="0">
                          <a:effectLst/>
                        </a:rPr>
                        <a:t> </a:t>
                      </a:r>
                      <a:endParaRPr lang="en-AU" sz="1800" dirty="0">
                        <a:effectLst/>
                      </a:endParaRPr>
                    </a:p>
                    <a:p>
                      <a:pPr>
                        <a:lnSpc>
                          <a:spcPct val="115000"/>
                        </a:lnSpc>
                        <a:spcAft>
                          <a:spcPts val="0"/>
                        </a:spcAft>
                      </a:pPr>
                      <a:r>
                        <a:rPr lang="en-AU" sz="1600" dirty="0">
                          <a:effectLst/>
                        </a:rPr>
                        <a:t>We strongly suspect that the polar bound hydrate water becomes available for more complete </a:t>
                      </a:r>
                      <a:r>
                        <a:rPr lang="en-AU" sz="1600" dirty="0" err="1">
                          <a:effectLst/>
                        </a:rPr>
                        <a:t>hydratation</a:t>
                      </a:r>
                      <a:r>
                        <a:rPr lang="en-AU" sz="1600" dirty="0">
                          <a:effectLst/>
                        </a:rPr>
                        <a:t> of PC, improving the </a:t>
                      </a:r>
                      <a:r>
                        <a:rPr lang="en-AU" sz="1600" dirty="0" err="1">
                          <a:effectLst/>
                        </a:rPr>
                        <a:t>MPa</a:t>
                      </a:r>
                      <a:r>
                        <a:rPr lang="en-AU" sz="1600" dirty="0">
                          <a:effectLst/>
                        </a:rPr>
                        <a:t>/PC ratio and reducing </a:t>
                      </a:r>
                      <a:r>
                        <a:rPr lang="en-AU" sz="1600" dirty="0" err="1">
                          <a:effectLst/>
                        </a:rPr>
                        <a:t>autogenous</a:t>
                      </a:r>
                      <a:r>
                        <a:rPr lang="en-AU" sz="1600" dirty="0">
                          <a:effectLst/>
                        </a:rPr>
                        <a:t> shrinkage.</a:t>
                      </a:r>
                      <a:endParaRPr lang="en-AU" sz="1800" dirty="0">
                        <a:effectLst/>
                      </a:endParaRPr>
                    </a:p>
                    <a:p>
                      <a:pPr>
                        <a:lnSpc>
                          <a:spcPct val="115000"/>
                        </a:lnSpc>
                        <a:spcAft>
                          <a:spcPts val="0"/>
                        </a:spcAft>
                      </a:pPr>
                      <a:r>
                        <a:rPr lang="en-AU" sz="1600" dirty="0">
                          <a:effectLst/>
                        </a:rPr>
                        <a:t> </a:t>
                      </a:r>
                      <a:endParaRPr lang="en-AU" sz="1800" b="1" dirty="0">
                        <a:effectLst/>
                        <a:latin typeface="Times New Roman"/>
                        <a:ea typeface="Calibri"/>
                      </a:endParaRPr>
                    </a:p>
                  </a:txBody>
                  <a:tcPr marL="54902" marR="54902" marT="0" marB="0"/>
                </a:tc>
                <a:tc>
                  <a:txBody>
                    <a:bodyPr/>
                    <a:lstStyle/>
                    <a:p>
                      <a:pPr>
                        <a:lnSpc>
                          <a:spcPct val="115000"/>
                        </a:lnSpc>
                        <a:spcAft>
                          <a:spcPts val="0"/>
                        </a:spcAft>
                      </a:pPr>
                      <a:r>
                        <a:rPr lang="en-AU" sz="1600" dirty="0">
                          <a:effectLst/>
                        </a:rPr>
                        <a:t>I want to test this at various temperatures See Du, C. (2005). "A Review of Magnesium Oxide in Concrete - A serendipitous discovery leads to new concrete for dam construction." Concrete International (December 2005): 45 - 50.</a:t>
                      </a:r>
                      <a:endParaRPr lang="en-AU" sz="1800" dirty="0">
                        <a:effectLst/>
                      </a:endParaRPr>
                    </a:p>
                    <a:p>
                      <a:pPr>
                        <a:lnSpc>
                          <a:spcPct val="115000"/>
                        </a:lnSpc>
                        <a:spcAft>
                          <a:spcPts val="0"/>
                        </a:spcAft>
                      </a:pPr>
                      <a:r>
                        <a:rPr lang="en-AU" sz="1600" dirty="0">
                          <a:effectLst/>
                        </a:rPr>
                        <a:t> </a:t>
                      </a:r>
                      <a:endParaRPr lang="en-AU" sz="1800" dirty="0">
                        <a:effectLst/>
                      </a:endParaRPr>
                    </a:p>
                    <a:p>
                      <a:pPr>
                        <a:lnSpc>
                          <a:spcPct val="115000"/>
                        </a:lnSpc>
                        <a:spcAft>
                          <a:spcPts val="0"/>
                        </a:spcAft>
                      </a:pPr>
                      <a:r>
                        <a:rPr lang="en-AU" sz="1600" dirty="0">
                          <a:effectLst/>
                        </a:rPr>
                        <a:t>I think some differential semi quantitative XRD would also be useful to determine the proportion of un hydrated cement in samples.</a:t>
                      </a:r>
                      <a:endParaRPr lang="en-AU" sz="1800" dirty="0">
                        <a:effectLst/>
                      </a:endParaRPr>
                    </a:p>
                    <a:p>
                      <a:pPr>
                        <a:lnSpc>
                          <a:spcPct val="115000"/>
                        </a:lnSpc>
                        <a:spcAft>
                          <a:spcPts val="0"/>
                        </a:spcAft>
                      </a:pPr>
                      <a:r>
                        <a:rPr lang="en-AU" sz="1600" dirty="0">
                          <a:effectLst/>
                        </a:rPr>
                        <a:t> </a:t>
                      </a:r>
                      <a:endParaRPr lang="en-AU" sz="1800" dirty="0">
                        <a:effectLst/>
                      </a:endParaRPr>
                    </a:p>
                    <a:p>
                      <a:pPr>
                        <a:lnSpc>
                          <a:spcPct val="115000"/>
                        </a:lnSpc>
                        <a:spcAft>
                          <a:spcPts val="0"/>
                        </a:spcAft>
                      </a:pPr>
                      <a:r>
                        <a:rPr lang="en-AU" sz="1600" dirty="0">
                          <a:effectLst/>
                        </a:rPr>
                        <a:t>No or low un hydrated cement after say 180 days means less cement for the same strength and no </a:t>
                      </a:r>
                      <a:r>
                        <a:rPr lang="en-AU" sz="1600" dirty="0" err="1">
                          <a:effectLst/>
                        </a:rPr>
                        <a:t>autogenous</a:t>
                      </a:r>
                      <a:r>
                        <a:rPr lang="en-AU" sz="1600" dirty="0">
                          <a:effectLst/>
                        </a:rPr>
                        <a:t> shrinkage</a:t>
                      </a:r>
                      <a:endParaRPr lang="en-AU" sz="1800" b="1" dirty="0">
                        <a:effectLst/>
                        <a:latin typeface="Times New Roman"/>
                        <a:ea typeface="Calibri"/>
                      </a:endParaRPr>
                    </a:p>
                  </a:txBody>
                  <a:tcPr marL="54902" marR="54902" marT="0" marB="0"/>
                </a:tc>
                <a:tc>
                  <a:txBody>
                    <a:bodyPr/>
                    <a:lstStyle/>
                    <a:p>
                      <a:pPr>
                        <a:lnSpc>
                          <a:spcPct val="115000"/>
                        </a:lnSpc>
                        <a:spcAft>
                          <a:spcPts val="0"/>
                        </a:spcAft>
                      </a:pPr>
                      <a:r>
                        <a:rPr lang="en-AU" sz="1600" dirty="0">
                          <a:effectLst/>
                        </a:rPr>
                        <a:t> </a:t>
                      </a:r>
                      <a:endParaRPr lang="en-AU" sz="1800" b="1" dirty="0">
                        <a:effectLst/>
                        <a:latin typeface="Times New Roman"/>
                        <a:ea typeface="Calibri"/>
                      </a:endParaRPr>
                    </a:p>
                  </a:txBody>
                  <a:tcPr marL="54902" marR="54902" marT="0" marB="0"/>
                </a:tc>
              </a:tr>
            </a:tbl>
          </a:graphicData>
        </a:graphic>
      </p:graphicFrame>
    </p:spTree>
    <p:extLst>
      <p:ext uri="{BB962C8B-B14F-4D97-AF65-F5344CB8AC3E}">
        <p14:creationId xmlns:p14="http://schemas.microsoft.com/office/powerpoint/2010/main" val="267223237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err="1" smtClean="0"/>
              <a:t>Utas</a:t>
            </a:r>
            <a:r>
              <a:rPr lang="en-AU" dirty="0" smtClean="0"/>
              <a:t> Testing – Durability Issues</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42816647"/>
              </p:ext>
            </p:extLst>
          </p:nvPr>
        </p:nvGraphicFramePr>
        <p:xfrm>
          <a:off x="520699" y="1115537"/>
          <a:ext cx="8204201" cy="5508459"/>
        </p:xfrm>
        <a:graphic>
          <a:graphicData uri="http://schemas.openxmlformats.org/drawingml/2006/table">
            <a:tbl>
              <a:tblPr firstRow="1" firstCol="1" bandRow="1">
                <a:tableStyleId>{5C22544A-7EE6-4342-B048-85BDC9FD1C3A}</a:tableStyleId>
              </a:tblPr>
              <a:tblGrid>
                <a:gridCol w="1416845"/>
                <a:gridCol w="2177256"/>
                <a:gridCol w="2717800"/>
                <a:gridCol w="1892300"/>
              </a:tblGrid>
              <a:tr h="340601">
                <a:tc>
                  <a:txBody>
                    <a:bodyPr/>
                    <a:lstStyle/>
                    <a:p>
                      <a:pPr>
                        <a:lnSpc>
                          <a:spcPct val="115000"/>
                        </a:lnSpc>
                        <a:spcAft>
                          <a:spcPts val="0"/>
                        </a:spcAft>
                      </a:pPr>
                      <a:r>
                        <a:rPr lang="en-AU" sz="1600">
                          <a:effectLst/>
                        </a:rPr>
                        <a:t>Perceived Problem</a:t>
                      </a:r>
                      <a:endParaRPr lang="en-AU" sz="2000" b="1">
                        <a:effectLst/>
                        <a:latin typeface="Times New Roman"/>
                        <a:ea typeface="Calibri"/>
                      </a:endParaRPr>
                    </a:p>
                  </a:txBody>
                  <a:tcPr marL="60581" marR="60581" marT="0" marB="0"/>
                </a:tc>
                <a:tc>
                  <a:txBody>
                    <a:bodyPr/>
                    <a:lstStyle/>
                    <a:p>
                      <a:pPr>
                        <a:lnSpc>
                          <a:spcPct val="115000"/>
                        </a:lnSpc>
                        <a:spcAft>
                          <a:spcPts val="0"/>
                        </a:spcAft>
                      </a:pPr>
                      <a:r>
                        <a:rPr lang="en-AU" sz="1600">
                          <a:effectLst/>
                        </a:rPr>
                        <a:t>Comment</a:t>
                      </a:r>
                      <a:endParaRPr lang="en-AU" sz="2000" b="1">
                        <a:effectLst/>
                        <a:latin typeface="Times New Roman"/>
                        <a:ea typeface="Calibri"/>
                      </a:endParaRPr>
                    </a:p>
                  </a:txBody>
                  <a:tcPr marL="60581" marR="60581" marT="0" marB="0"/>
                </a:tc>
                <a:tc>
                  <a:txBody>
                    <a:bodyPr/>
                    <a:lstStyle/>
                    <a:p>
                      <a:pPr>
                        <a:lnSpc>
                          <a:spcPct val="115000"/>
                        </a:lnSpc>
                        <a:spcAft>
                          <a:spcPts val="0"/>
                        </a:spcAft>
                      </a:pPr>
                      <a:r>
                        <a:rPr lang="en-AU" sz="1600">
                          <a:effectLst/>
                        </a:rPr>
                        <a:t>Suggested Test</a:t>
                      </a:r>
                      <a:endParaRPr lang="en-AU" sz="2000" b="1">
                        <a:effectLst/>
                        <a:latin typeface="Times New Roman"/>
                        <a:ea typeface="Calibri"/>
                      </a:endParaRPr>
                    </a:p>
                  </a:txBody>
                  <a:tcPr marL="60581" marR="60581" marT="0" marB="0"/>
                </a:tc>
                <a:tc>
                  <a:txBody>
                    <a:bodyPr/>
                    <a:lstStyle/>
                    <a:p>
                      <a:pPr>
                        <a:lnSpc>
                          <a:spcPct val="115000"/>
                        </a:lnSpc>
                        <a:spcAft>
                          <a:spcPts val="0"/>
                        </a:spcAft>
                      </a:pPr>
                      <a:r>
                        <a:rPr lang="en-AU" sz="1600">
                          <a:effectLst/>
                        </a:rPr>
                        <a:t>Possible Standard</a:t>
                      </a:r>
                      <a:endParaRPr lang="en-AU" sz="2000" b="1">
                        <a:effectLst/>
                        <a:latin typeface="Times New Roman"/>
                        <a:ea typeface="Calibri"/>
                      </a:endParaRPr>
                    </a:p>
                  </a:txBody>
                  <a:tcPr marL="60581" marR="60581" marT="0" marB="0"/>
                </a:tc>
              </a:tr>
              <a:tr h="1021803">
                <a:tc>
                  <a:txBody>
                    <a:bodyPr/>
                    <a:lstStyle/>
                    <a:p>
                      <a:pPr>
                        <a:lnSpc>
                          <a:spcPct val="115000"/>
                        </a:lnSpc>
                        <a:spcAft>
                          <a:spcPts val="0"/>
                        </a:spcAft>
                      </a:pPr>
                      <a:r>
                        <a:rPr lang="en-AU" sz="1600">
                          <a:effectLst/>
                        </a:rPr>
                        <a:t>Flexural Strength</a:t>
                      </a:r>
                      <a:endParaRPr lang="en-AU" sz="2000" b="1">
                        <a:effectLst/>
                        <a:latin typeface="Times New Roman"/>
                        <a:ea typeface="Calibri"/>
                      </a:endParaRPr>
                    </a:p>
                  </a:txBody>
                  <a:tcPr marL="60581" marR="60581" marT="0" marB="0"/>
                </a:tc>
                <a:tc>
                  <a:txBody>
                    <a:bodyPr/>
                    <a:lstStyle/>
                    <a:p>
                      <a:pPr>
                        <a:lnSpc>
                          <a:spcPct val="115000"/>
                        </a:lnSpc>
                        <a:spcAft>
                          <a:spcPts val="0"/>
                        </a:spcAft>
                      </a:pPr>
                      <a:r>
                        <a:rPr lang="en-AU" sz="1600">
                          <a:effectLst/>
                        </a:rPr>
                        <a:t>It is important to get some idea of the modulus of rupture.</a:t>
                      </a:r>
                      <a:endParaRPr lang="en-AU" sz="2000" b="1">
                        <a:effectLst/>
                        <a:latin typeface="Times New Roman"/>
                        <a:ea typeface="Calibri"/>
                      </a:endParaRPr>
                    </a:p>
                  </a:txBody>
                  <a:tcPr marL="60581" marR="60581" marT="0" marB="0"/>
                </a:tc>
                <a:tc>
                  <a:txBody>
                    <a:bodyPr/>
                    <a:lstStyle/>
                    <a:p>
                      <a:pPr>
                        <a:lnSpc>
                          <a:spcPct val="115000"/>
                        </a:lnSpc>
                        <a:spcAft>
                          <a:spcPts val="0"/>
                        </a:spcAft>
                      </a:pPr>
                      <a:r>
                        <a:rPr lang="en-AU" sz="1600">
                          <a:effectLst/>
                        </a:rPr>
                        <a:t> </a:t>
                      </a:r>
                      <a:endParaRPr lang="en-AU" sz="2000" b="1">
                        <a:effectLst/>
                        <a:latin typeface="Times New Roman"/>
                        <a:ea typeface="Calibri"/>
                      </a:endParaRPr>
                    </a:p>
                  </a:txBody>
                  <a:tcPr marL="60581" marR="60581" marT="0" marB="0"/>
                </a:tc>
                <a:tc>
                  <a:txBody>
                    <a:bodyPr/>
                    <a:lstStyle/>
                    <a:p>
                      <a:pPr>
                        <a:lnSpc>
                          <a:spcPct val="115000"/>
                        </a:lnSpc>
                        <a:spcAft>
                          <a:spcPts val="0"/>
                        </a:spcAft>
                      </a:pPr>
                      <a:r>
                        <a:rPr lang="en-AU" sz="1600">
                          <a:effectLst/>
                        </a:rPr>
                        <a:t>AS 1012.11-2000 – Determination of the modulus of rupture</a:t>
                      </a:r>
                      <a:endParaRPr lang="en-AU" sz="2000" b="1">
                        <a:effectLst/>
                        <a:latin typeface="Times New Roman"/>
                        <a:ea typeface="Calibri"/>
                      </a:endParaRPr>
                    </a:p>
                  </a:txBody>
                  <a:tcPr marL="60581" marR="60581" marT="0" marB="0"/>
                </a:tc>
              </a:tr>
              <a:tr h="1362403">
                <a:tc>
                  <a:txBody>
                    <a:bodyPr/>
                    <a:lstStyle/>
                    <a:p>
                      <a:pPr>
                        <a:lnSpc>
                          <a:spcPct val="115000"/>
                        </a:lnSpc>
                        <a:spcAft>
                          <a:spcPts val="0"/>
                        </a:spcAft>
                      </a:pPr>
                      <a:r>
                        <a:rPr lang="en-AU" sz="1600">
                          <a:effectLst/>
                        </a:rPr>
                        <a:t>Density</a:t>
                      </a:r>
                      <a:endParaRPr lang="en-AU" sz="2000" b="1">
                        <a:effectLst/>
                        <a:latin typeface="Times New Roman"/>
                        <a:ea typeface="Calibri"/>
                      </a:endParaRPr>
                    </a:p>
                  </a:txBody>
                  <a:tcPr marL="60581" marR="60581" marT="0" marB="0"/>
                </a:tc>
                <a:tc>
                  <a:txBody>
                    <a:bodyPr/>
                    <a:lstStyle/>
                    <a:p>
                      <a:pPr>
                        <a:lnSpc>
                          <a:spcPct val="115000"/>
                        </a:lnSpc>
                        <a:spcAft>
                          <a:spcPts val="0"/>
                        </a:spcAft>
                      </a:pPr>
                      <a:r>
                        <a:rPr lang="en-AU" sz="1600">
                          <a:effectLst/>
                        </a:rPr>
                        <a:t>We have had reports of increased and decreased density so we would be interested in your result.</a:t>
                      </a:r>
                      <a:endParaRPr lang="en-AU" sz="2000" b="1">
                        <a:effectLst/>
                        <a:latin typeface="Times New Roman"/>
                        <a:ea typeface="Calibri"/>
                      </a:endParaRPr>
                    </a:p>
                  </a:txBody>
                  <a:tcPr marL="60581" marR="60581" marT="0" marB="0"/>
                </a:tc>
                <a:tc>
                  <a:txBody>
                    <a:bodyPr/>
                    <a:lstStyle/>
                    <a:p>
                      <a:pPr>
                        <a:lnSpc>
                          <a:spcPct val="115000"/>
                        </a:lnSpc>
                        <a:spcAft>
                          <a:spcPts val="0"/>
                        </a:spcAft>
                      </a:pPr>
                      <a:r>
                        <a:rPr lang="en-AU" sz="1600">
                          <a:effectLst/>
                        </a:rPr>
                        <a:t> </a:t>
                      </a:r>
                      <a:endParaRPr lang="en-AU" sz="2000" b="1">
                        <a:effectLst/>
                        <a:latin typeface="Times New Roman"/>
                        <a:ea typeface="Calibri"/>
                      </a:endParaRPr>
                    </a:p>
                  </a:txBody>
                  <a:tcPr marL="60581" marR="60581" marT="0" marB="0"/>
                </a:tc>
                <a:tc>
                  <a:txBody>
                    <a:bodyPr/>
                    <a:lstStyle/>
                    <a:p>
                      <a:pPr>
                        <a:lnSpc>
                          <a:spcPct val="115000"/>
                        </a:lnSpc>
                        <a:spcAft>
                          <a:spcPts val="0"/>
                        </a:spcAft>
                      </a:pPr>
                      <a:r>
                        <a:rPr lang="en-AU" sz="1600">
                          <a:effectLst/>
                        </a:rPr>
                        <a:t>AS 1012.12.1-1998 – Rapid method</a:t>
                      </a:r>
                      <a:endParaRPr lang="en-AU" sz="2000">
                        <a:effectLst/>
                      </a:endParaRPr>
                    </a:p>
                    <a:p>
                      <a:pPr>
                        <a:lnSpc>
                          <a:spcPct val="115000"/>
                        </a:lnSpc>
                        <a:spcAft>
                          <a:spcPts val="0"/>
                        </a:spcAft>
                      </a:pPr>
                      <a:r>
                        <a:rPr lang="en-AU" sz="1600">
                          <a:effectLst/>
                        </a:rPr>
                        <a:t>AS 1012.12.2-1998 – Water displacement method</a:t>
                      </a:r>
                      <a:endParaRPr lang="en-AU" sz="2000" b="1">
                        <a:effectLst/>
                        <a:latin typeface="Times New Roman"/>
                        <a:ea typeface="Calibri"/>
                      </a:endParaRPr>
                    </a:p>
                  </a:txBody>
                  <a:tcPr marL="60581" marR="60581" marT="0" marB="0"/>
                </a:tc>
              </a:tr>
              <a:tr h="2213906">
                <a:tc>
                  <a:txBody>
                    <a:bodyPr/>
                    <a:lstStyle/>
                    <a:p>
                      <a:pPr>
                        <a:lnSpc>
                          <a:spcPct val="115000"/>
                        </a:lnSpc>
                        <a:spcAft>
                          <a:spcPts val="0"/>
                        </a:spcAft>
                      </a:pPr>
                      <a:r>
                        <a:rPr lang="en-AU" sz="1600">
                          <a:effectLst/>
                        </a:rPr>
                        <a:t>Chloride and Sulfate in Concrete</a:t>
                      </a:r>
                      <a:endParaRPr lang="en-AU" sz="2000" b="1">
                        <a:effectLst/>
                        <a:latin typeface="Times New Roman"/>
                        <a:ea typeface="Calibri"/>
                      </a:endParaRPr>
                    </a:p>
                  </a:txBody>
                  <a:tcPr marL="60581" marR="60581" marT="0" marB="0"/>
                </a:tc>
                <a:tc>
                  <a:txBody>
                    <a:bodyPr/>
                    <a:lstStyle/>
                    <a:p>
                      <a:pPr>
                        <a:lnSpc>
                          <a:spcPct val="115000"/>
                        </a:lnSpc>
                        <a:spcAft>
                          <a:spcPts val="0"/>
                        </a:spcAft>
                      </a:pPr>
                      <a:r>
                        <a:rPr lang="en-AU" sz="1600">
                          <a:effectLst/>
                        </a:rPr>
                        <a:t>Free chloride and sulphate in cement is an issue with the dry process of manufacturing cement. MgO should bind these unwanted elements rendering them non mobile and harmless.</a:t>
                      </a:r>
                      <a:endParaRPr lang="en-AU" sz="2000" b="1">
                        <a:effectLst/>
                        <a:latin typeface="Times New Roman"/>
                        <a:ea typeface="Calibri"/>
                      </a:endParaRPr>
                    </a:p>
                  </a:txBody>
                  <a:tcPr marL="60581" marR="60581" marT="0" marB="0"/>
                </a:tc>
                <a:tc>
                  <a:txBody>
                    <a:bodyPr/>
                    <a:lstStyle/>
                    <a:p>
                      <a:pPr>
                        <a:lnSpc>
                          <a:spcPct val="115000"/>
                        </a:lnSpc>
                        <a:spcAft>
                          <a:spcPts val="0"/>
                        </a:spcAft>
                      </a:pPr>
                      <a:r>
                        <a:rPr lang="en-AU" sz="1600">
                          <a:effectLst/>
                        </a:rPr>
                        <a:t> </a:t>
                      </a:r>
                      <a:endParaRPr lang="en-AU" sz="2000" b="1">
                        <a:effectLst/>
                        <a:latin typeface="Times New Roman"/>
                        <a:ea typeface="Calibri"/>
                      </a:endParaRPr>
                    </a:p>
                  </a:txBody>
                  <a:tcPr marL="60581" marR="60581" marT="0" marB="0"/>
                </a:tc>
                <a:tc>
                  <a:txBody>
                    <a:bodyPr/>
                    <a:lstStyle/>
                    <a:p>
                      <a:pPr>
                        <a:lnSpc>
                          <a:spcPct val="115000"/>
                        </a:lnSpc>
                        <a:spcAft>
                          <a:spcPts val="0"/>
                        </a:spcAft>
                      </a:pPr>
                      <a:r>
                        <a:rPr lang="en-AU" sz="1600" dirty="0">
                          <a:effectLst/>
                        </a:rPr>
                        <a:t>AS 1012.20-1992 - Determination of chloride and </a:t>
                      </a:r>
                      <a:r>
                        <a:rPr lang="en-AU" sz="1600" dirty="0" err="1">
                          <a:effectLst/>
                        </a:rPr>
                        <a:t>sulfate</a:t>
                      </a:r>
                      <a:r>
                        <a:rPr lang="en-AU" sz="1600" dirty="0">
                          <a:effectLst/>
                        </a:rPr>
                        <a:t> in hardened concrete and concrete aggregates</a:t>
                      </a:r>
                      <a:endParaRPr lang="en-AU" sz="2000" b="1" dirty="0">
                        <a:effectLst/>
                        <a:latin typeface="Times New Roman"/>
                        <a:ea typeface="Calibri"/>
                      </a:endParaRPr>
                    </a:p>
                  </a:txBody>
                  <a:tcPr marL="60581" marR="60581" marT="0" marB="0"/>
                </a:tc>
              </a:tr>
            </a:tbl>
          </a:graphicData>
        </a:graphic>
      </p:graphicFrame>
    </p:spTree>
    <p:extLst>
      <p:ext uri="{BB962C8B-B14F-4D97-AF65-F5344CB8AC3E}">
        <p14:creationId xmlns:p14="http://schemas.microsoft.com/office/powerpoint/2010/main" val="331187598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err="1" smtClean="0"/>
              <a:t>Utas</a:t>
            </a:r>
            <a:r>
              <a:rPr lang="en-AU" dirty="0" smtClean="0"/>
              <a:t> Testing – Durability Issues</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35816377"/>
              </p:ext>
            </p:extLst>
          </p:nvPr>
        </p:nvGraphicFramePr>
        <p:xfrm>
          <a:off x="355599" y="976726"/>
          <a:ext cx="8369300" cy="5608320"/>
        </p:xfrm>
        <a:graphic>
          <a:graphicData uri="http://schemas.openxmlformats.org/drawingml/2006/table">
            <a:tbl>
              <a:tblPr firstRow="1" firstCol="1" bandRow="1">
                <a:tableStyleId>{5C22544A-7EE6-4342-B048-85BDC9FD1C3A}</a:tableStyleId>
              </a:tblPr>
              <a:tblGrid>
                <a:gridCol w="1445358"/>
                <a:gridCol w="1801885"/>
                <a:gridCol w="2391558"/>
                <a:gridCol w="2730499"/>
              </a:tblGrid>
              <a:tr h="240913">
                <a:tc>
                  <a:txBody>
                    <a:bodyPr/>
                    <a:lstStyle/>
                    <a:p>
                      <a:pPr>
                        <a:lnSpc>
                          <a:spcPct val="115000"/>
                        </a:lnSpc>
                        <a:spcAft>
                          <a:spcPts val="0"/>
                        </a:spcAft>
                      </a:pPr>
                      <a:r>
                        <a:rPr lang="en-AU" sz="1600">
                          <a:effectLst/>
                        </a:rPr>
                        <a:t>Perceived Problem</a:t>
                      </a:r>
                      <a:endParaRPr lang="en-AU" sz="1600" b="1">
                        <a:effectLst/>
                        <a:latin typeface="Times New Roman"/>
                        <a:ea typeface="Calibri"/>
                      </a:endParaRPr>
                    </a:p>
                  </a:txBody>
                  <a:tcPr marL="42850" marR="42850" marT="0" marB="0"/>
                </a:tc>
                <a:tc>
                  <a:txBody>
                    <a:bodyPr/>
                    <a:lstStyle/>
                    <a:p>
                      <a:pPr>
                        <a:lnSpc>
                          <a:spcPct val="115000"/>
                        </a:lnSpc>
                        <a:spcAft>
                          <a:spcPts val="0"/>
                        </a:spcAft>
                      </a:pPr>
                      <a:r>
                        <a:rPr lang="en-AU" sz="1600">
                          <a:effectLst/>
                        </a:rPr>
                        <a:t>Comment</a:t>
                      </a:r>
                      <a:endParaRPr lang="en-AU" sz="1600" b="1">
                        <a:effectLst/>
                        <a:latin typeface="Times New Roman"/>
                        <a:ea typeface="Calibri"/>
                      </a:endParaRPr>
                    </a:p>
                  </a:txBody>
                  <a:tcPr marL="42850" marR="42850" marT="0" marB="0"/>
                </a:tc>
                <a:tc>
                  <a:txBody>
                    <a:bodyPr/>
                    <a:lstStyle/>
                    <a:p>
                      <a:pPr>
                        <a:lnSpc>
                          <a:spcPct val="115000"/>
                        </a:lnSpc>
                        <a:spcAft>
                          <a:spcPts val="0"/>
                        </a:spcAft>
                      </a:pPr>
                      <a:r>
                        <a:rPr lang="en-AU" sz="1600">
                          <a:effectLst/>
                        </a:rPr>
                        <a:t>Suggested Test</a:t>
                      </a:r>
                      <a:endParaRPr lang="en-AU" sz="1600" b="1">
                        <a:effectLst/>
                        <a:latin typeface="Times New Roman"/>
                        <a:ea typeface="Calibri"/>
                      </a:endParaRPr>
                    </a:p>
                  </a:txBody>
                  <a:tcPr marL="42850" marR="42850" marT="0" marB="0"/>
                </a:tc>
                <a:tc>
                  <a:txBody>
                    <a:bodyPr/>
                    <a:lstStyle/>
                    <a:p>
                      <a:pPr>
                        <a:lnSpc>
                          <a:spcPct val="115000"/>
                        </a:lnSpc>
                        <a:spcAft>
                          <a:spcPts val="0"/>
                        </a:spcAft>
                      </a:pPr>
                      <a:r>
                        <a:rPr lang="en-AU" sz="1600">
                          <a:effectLst/>
                        </a:rPr>
                        <a:t>Possible Standard</a:t>
                      </a:r>
                      <a:endParaRPr lang="en-AU" sz="1600" b="1">
                        <a:effectLst/>
                        <a:latin typeface="Times New Roman"/>
                        <a:ea typeface="Calibri"/>
                      </a:endParaRPr>
                    </a:p>
                  </a:txBody>
                  <a:tcPr marL="42850" marR="42850" marT="0" marB="0"/>
                </a:tc>
              </a:tr>
              <a:tr h="1927303">
                <a:tc>
                  <a:txBody>
                    <a:bodyPr/>
                    <a:lstStyle/>
                    <a:p>
                      <a:pPr>
                        <a:lnSpc>
                          <a:spcPct val="115000"/>
                        </a:lnSpc>
                        <a:spcAft>
                          <a:spcPts val="0"/>
                        </a:spcAft>
                      </a:pPr>
                      <a:r>
                        <a:rPr lang="en-AU" sz="1600">
                          <a:effectLst/>
                        </a:rPr>
                        <a:t>Chloride Penetration</a:t>
                      </a:r>
                      <a:endParaRPr lang="en-AU" sz="1600" b="1">
                        <a:effectLst/>
                        <a:latin typeface="Times New Roman"/>
                        <a:ea typeface="Calibri"/>
                      </a:endParaRPr>
                    </a:p>
                  </a:txBody>
                  <a:tcPr marL="42850" marR="42850" marT="0" marB="0"/>
                </a:tc>
                <a:tc>
                  <a:txBody>
                    <a:bodyPr/>
                    <a:lstStyle/>
                    <a:p>
                      <a:pPr>
                        <a:lnSpc>
                          <a:spcPct val="115000"/>
                        </a:lnSpc>
                        <a:spcAft>
                          <a:spcPts val="0"/>
                        </a:spcAft>
                      </a:pPr>
                      <a:r>
                        <a:rPr lang="en-AU" sz="1600">
                          <a:effectLst/>
                        </a:rPr>
                        <a:t>Chloride penetration is an issue in aggressive environments. We think we should reduce this because of the formation of oxychlorides</a:t>
                      </a:r>
                      <a:endParaRPr lang="en-AU" sz="1600" b="1">
                        <a:effectLst/>
                        <a:latin typeface="Times New Roman"/>
                        <a:ea typeface="Calibri"/>
                      </a:endParaRPr>
                    </a:p>
                  </a:txBody>
                  <a:tcPr marL="42850" marR="42850" marT="0" marB="0"/>
                </a:tc>
                <a:tc>
                  <a:txBody>
                    <a:bodyPr/>
                    <a:lstStyle/>
                    <a:p>
                      <a:pPr>
                        <a:lnSpc>
                          <a:spcPct val="115000"/>
                        </a:lnSpc>
                        <a:spcAft>
                          <a:spcPts val="0"/>
                        </a:spcAft>
                      </a:pPr>
                      <a:r>
                        <a:rPr lang="en-AU" sz="1600">
                          <a:effectLst/>
                        </a:rPr>
                        <a:t> </a:t>
                      </a:r>
                      <a:endParaRPr lang="en-AU" sz="1600" b="1">
                        <a:effectLst/>
                        <a:latin typeface="Times New Roman"/>
                        <a:ea typeface="Calibri"/>
                      </a:endParaRPr>
                    </a:p>
                  </a:txBody>
                  <a:tcPr marL="42850" marR="42850" marT="0" marB="0"/>
                </a:tc>
                <a:tc>
                  <a:txBody>
                    <a:bodyPr/>
                    <a:lstStyle/>
                    <a:p>
                      <a:pPr>
                        <a:lnSpc>
                          <a:spcPct val="115000"/>
                        </a:lnSpc>
                        <a:spcAft>
                          <a:spcPts val="0"/>
                        </a:spcAft>
                      </a:pPr>
                      <a:r>
                        <a:rPr lang="en-AU" sz="1600">
                          <a:effectLst/>
                        </a:rPr>
                        <a:t>The Nordtest NT BUILD 443, 1995 is a standard method for evaluation of the chloride</a:t>
                      </a:r>
                    </a:p>
                    <a:p>
                      <a:pPr>
                        <a:lnSpc>
                          <a:spcPct val="115000"/>
                        </a:lnSpc>
                        <a:spcAft>
                          <a:spcPts val="0"/>
                        </a:spcAft>
                      </a:pPr>
                      <a:r>
                        <a:rPr lang="en-AU" sz="1600">
                          <a:effectLst/>
                        </a:rPr>
                        <a:t>diffusion coefficient of concrete by accelerated laboratory testing.</a:t>
                      </a:r>
                      <a:endParaRPr lang="en-AU" sz="1600" b="1">
                        <a:effectLst/>
                        <a:latin typeface="Times New Roman"/>
                        <a:ea typeface="Calibri"/>
                      </a:endParaRPr>
                    </a:p>
                  </a:txBody>
                  <a:tcPr marL="42850" marR="42850" marT="0" marB="0"/>
                </a:tc>
              </a:tr>
              <a:tr h="2770498">
                <a:tc>
                  <a:txBody>
                    <a:bodyPr/>
                    <a:lstStyle/>
                    <a:p>
                      <a:pPr>
                        <a:lnSpc>
                          <a:spcPct val="115000"/>
                        </a:lnSpc>
                        <a:spcAft>
                          <a:spcPts val="0"/>
                        </a:spcAft>
                      </a:pPr>
                      <a:r>
                        <a:rPr lang="en-AU" sz="1600">
                          <a:effectLst/>
                        </a:rPr>
                        <a:t>Sulphate Resistance</a:t>
                      </a:r>
                      <a:endParaRPr lang="en-AU" sz="1600" b="1">
                        <a:effectLst/>
                        <a:latin typeface="Times New Roman"/>
                        <a:ea typeface="Calibri"/>
                      </a:endParaRPr>
                    </a:p>
                  </a:txBody>
                  <a:tcPr marL="42850" marR="42850" marT="0" marB="0"/>
                </a:tc>
                <a:tc>
                  <a:txBody>
                    <a:bodyPr/>
                    <a:lstStyle/>
                    <a:p>
                      <a:pPr>
                        <a:lnSpc>
                          <a:spcPct val="115000"/>
                        </a:lnSpc>
                        <a:spcAft>
                          <a:spcPts val="0"/>
                        </a:spcAft>
                      </a:pPr>
                      <a:r>
                        <a:rPr lang="en-AU" sz="1600">
                          <a:effectLst/>
                        </a:rPr>
                        <a:t>Chloride penetration is an issue in aggressive environments. We think we should reduce this because of the formation of oxysulphates</a:t>
                      </a:r>
                      <a:endParaRPr lang="en-AU" sz="1600" b="1">
                        <a:effectLst/>
                        <a:latin typeface="Times New Roman"/>
                        <a:ea typeface="Calibri"/>
                      </a:endParaRPr>
                    </a:p>
                  </a:txBody>
                  <a:tcPr marL="42850" marR="42850" marT="0" marB="0"/>
                </a:tc>
                <a:tc>
                  <a:txBody>
                    <a:bodyPr/>
                    <a:lstStyle/>
                    <a:p>
                      <a:pPr>
                        <a:lnSpc>
                          <a:spcPct val="115000"/>
                        </a:lnSpc>
                        <a:spcAft>
                          <a:spcPts val="0"/>
                        </a:spcAft>
                      </a:pPr>
                      <a:r>
                        <a:rPr lang="en-AU" sz="1600">
                          <a:effectLst/>
                        </a:rPr>
                        <a:t> </a:t>
                      </a:r>
                      <a:endParaRPr lang="en-AU" sz="1600" b="1">
                        <a:effectLst/>
                        <a:latin typeface="Times New Roman"/>
                        <a:ea typeface="Calibri"/>
                      </a:endParaRPr>
                    </a:p>
                  </a:txBody>
                  <a:tcPr marL="42850" marR="42850" marT="0" marB="0"/>
                </a:tc>
                <a:tc>
                  <a:txBody>
                    <a:bodyPr/>
                    <a:lstStyle/>
                    <a:p>
                      <a:pPr>
                        <a:lnSpc>
                          <a:spcPct val="115000"/>
                        </a:lnSpc>
                        <a:spcAft>
                          <a:spcPts val="0"/>
                        </a:spcAft>
                      </a:pPr>
                      <a:r>
                        <a:rPr lang="en-AU" sz="1600" dirty="0">
                          <a:effectLst/>
                        </a:rPr>
                        <a:t>Potential expansion of concrete in sulphate environments should be assessed in accordance with</a:t>
                      </a:r>
                    </a:p>
                    <a:p>
                      <a:pPr>
                        <a:lnSpc>
                          <a:spcPct val="115000"/>
                        </a:lnSpc>
                        <a:spcAft>
                          <a:spcPts val="0"/>
                        </a:spcAft>
                      </a:pPr>
                      <a:r>
                        <a:rPr lang="en-AU" sz="1600" dirty="0">
                          <a:effectLst/>
                        </a:rPr>
                        <a:t>AS2350.14 by immersing mortar samples (sieved out of each concrete or made separately with no stone) in a sulphate solution</a:t>
                      </a:r>
                    </a:p>
                    <a:p>
                      <a:pPr>
                        <a:lnSpc>
                          <a:spcPct val="115000"/>
                        </a:lnSpc>
                        <a:spcAft>
                          <a:spcPts val="0"/>
                        </a:spcAft>
                      </a:pPr>
                      <a:r>
                        <a:rPr lang="en-AU" sz="1600" dirty="0">
                          <a:effectLst/>
                        </a:rPr>
                        <a:t>for over 16 weeks.</a:t>
                      </a:r>
                      <a:endParaRPr lang="en-AU" sz="1600" b="1" dirty="0">
                        <a:effectLst/>
                        <a:latin typeface="Times New Roman"/>
                        <a:ea typeface="Calibri"/>
                      </a:endParaRPr>
                    </a:p>
                  </a:txBody>
                  <a:tcPr marL="42850" marR="42850" marT="0" marB="0"/>
                </a:tc>
              </a:tr>
            </a:tbl>
          </a:graphicData>
        </a:graphic>
      </p:graphicFrame>
    </p:spTree>
    <p:extLst>
      <p:ext uri="{BB962C8B-B14F-4D97-AF65-F5344CB8AC3E}">
        <p14:creationId xmlns:p14="http://schemas.microsoft.com/office/powerpoint/2010/main" val="319850307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5301" y="0"/>
            <a:ext cx="8229600" cy="1060450"/>
          </a:xfrm>
        </p:spPr>
        <p:txBody>
          <a:bodyPr/>
          <a:lstStyle/>
          <a:p>
            <a:r>
              <a:rPr lang="en-AU" sz="2800" dirty="0"/>
              <a:t>Anthropogenic Sequestration </a:t>
            </a:r>
            <a:r>
              <a:rPr lang="en-AU" sz="2800" dirty="0" smtClean="0"/>
              <a:t>Using</a:t>
            </a:r>
            <a:br>
              <a:rPr lang="en-AU" sz="2800" dirty="0" smtClean="0"/>
            </a:br>
            <a:r>
              <a:rPr lang="en-AU" sz="2800" dirty="0" smtClean="0"/>
              <a:t>Gaia </a:t>
            </a:r>
            <a:r>
              <a:rPr lang="en-AU" sz="2800" dirty="0"/>
              <a:t>Engineering will Modify the Carbon Cycle</a:t>
            </a:r>
            <a:endParaRPr lang="en-US" sz="2800" dirty="0"/>
          </a:p>
        </p:txBody>
      </p:sp>
      <p:sp>
        <p:nvSpPr>
          <p:cNvPr id="4" name="Slide Number Placeholder 4"/>
          <p:cNvSpPr>
            <a:spLocks noGrp="1"/>
          </p:cNvSpPr>
          <p:nvPr>
            <p:ph type="sldNum" sz="quarter" idx="10"/>
          </p:nvPr>
        </p:nvSpPr>
        <p:spPr>
          <a:xfrm>
            <a:off x="8413750" y="0"/>
            <a:ext cx="730250" cy="381000"/>
          </a:xfrm>
        </p:spPr>
        <p:txBody>
          <a:bodyPr/>
          <a:lstStyle/>
          <a:p>
            <a:fld id="{9AC8872E-7F4F-4897-9F64-747F2CAA66E1}" type="slidenum">
              <a:rPr lang="en-US"/>
              <a:pPr/>
              <a:t>74</a:t>
            </a:fld>
            <a:endParaRPr lang="en-US"/>
          </a:p>
        </p:txBody>
      </p:sp>
      <p:sp>
        <p:nvSpPr>
          <p:cNvPr id="6" name="Freeform 3"/>
          <p:cNvSpPr>
            <a:spLocks/>
          </p:cNvSpPr>
          <p:nvPr/>
        </p:nvSpPr>
        <p:spPr bwMode="auto">
          <a:xfrm>
            <a:off x="4005263" y="2143125"/>
            <a:ext cx="168275" cy="338554"/>
          </a:xfrm>
          <a:custGeom>
            <a:avLst/>
            <a:gdLst>
              <a:gd name="T0" fmla="*/ 0 w 216"/>
              <a:gd name="T1" fmla="*/ 416 h 416"/>
              <a:gd name="T2" fmla="*/ 216 w 216"/>
              <a:gd name="T3" fmla="*/ 0 h 416"/>
            </a:gdLst>
            <a:ahLst/>
            <a:cxnLst>
              <a:cxn ang="0">
                <a:pos x="T0" y="T1"/>
              </a:cxn>
              <a:cxn ang="0">
                <a:pos x="T2" y="T3"/>
              </a:cxn>
            </a:cxnLst>
            <a:rect l="0" t="0" r="r" b="b"/>
            <a:pathLst>
              <a:path w="216" h="416">
                <a:moveTo>
                  <a:pt x="0" y="416"/>
                </a:moveTo>
                <a:cubicBezTo>
                  <a:pt x="35" y="347"/>
                  <a:pt x="171" y="87"/>
                  <a:pt x="216" y="0"/>
                </a:cubicBezTo>
              </a:path>
            </a:pathLst>
          </a:custGeom>
          <a:noFill/>
          <a:ln w="31750" cap="flat" cmpd="sng">
            <a:solidFill>
              <a:srgbClr val="000000"/>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sz="1600"/>
          </a:p>
        </p:txBody>
      </p:sp>
      <p:graphicFrame>
        <p:nvGraphicFramePr>
          <p:cNvPr id="7" name="Object 4"/>
          <p:cNvGraphicFramePr>
            <a:graphicFrameLocks noGrp="1" noChangeAspect="1"/>
          </p:cNvGraphicFramePr>
          <p:nvPr>
            <p:ph sz="half" idx="1"/>
            <p:extLst>
              <p:ext uri="{D42A27DB-BD31-4B8C-83A1-F6EECF244321}">
                <p14:modId xmlns:p14="http://schemas.microsoft.com/office/powerpoint/2010/main" val="2619545941"/>
              </p:ext>
            </p:extLst>
          </p:nvPr>
        </p:nvGraphicFramePr>
        <p:xfrm>
          <a:off x="3319463" y="2312988"/>
          <a:ext cx="750887" cy="892175"/>
        </p:xfrm>
        <a:graphic>
          <a:graphicData uri="http://schemas.openxmlformats.org/presentationml/2006/ole">
            <mc:AlternateContent xmlns:mc="http://schemas.openxmlformats.org/markup-compatibility/2006">
              <mc:Choice xmlns:v="urn:schemas-microsoft-com:vml" Requires="v">
                <p:oleObj spid="_x0000_s13360" name="Visio" r:id="rId3" imgW="780618" imgH="1023798" progId="Visio.Drawing.11">
                  <p:embed/>
                </p:oleObj>
              </mc:Choice>
              <mc:Fallback>
                <p:oleObj name="Visio" r:id="rId3" imgW="780618" imgH="1023798" progId="Visio.Drawing.11">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19463" y="2312988"/>
                        <a:ext cx="750887" cy="892175"/>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19050" cap="flat" cmpd="sng" algn="ctr">
                            <a:solidFill>
                              <a:srgbClr val="000000"/>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8"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0050" y="2146300"/>
            <a:ext cx="1331913" cy="87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6"/>
          <p:cNvSpPr>
            <a:spLocks noChangeArrowheads="1"/>
          </p:cNvSpPr>
          <p:nvPr/>
        </p:nvSpPr>
        <p:spPr bwMode="auto">
          <a:xfrm>
            <a:off x="215900" y="2982913"/>
            <a:ext cx="1679575"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sz="1600" b="0">
                <a:solidFill>
                  <a:srgbClr val="000000"/>
                </a:solidFill>
                <a:latin typeface="Arial" pitchFamily="34" charset="0"/>
              </a:rPr>
              <a:t>Photosynthesis by plants and algae </a:t>
            </a:r>
            <a:endParaRPr lang="en-US" sz="1600">
              <a:solidFill>
                <a:srgbClr val="000000"/>
              </a:solidFill>
            </a:endParaRPr>
          </a:p>
        </p:txBody>
      </p:sp>
      <p:pic>
        <p:nvPicPr>
          <p:cNvPr id="10"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76613" y="1060450"/>
            <a:ext cx="196056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65550" y="4462463"/>
            <a:ext cx="1184275" cy="627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9"/>
          <p:cNvSpPr>
            <a:spLocks noChangeArrowheads="1"/>
          </p:cNvSpPr>
          <p:nvPr/>
        </p:nvSpPr>
        <p:spPr bwMode="auto">
          <a:xfrm>
            <a:off x="3481388" y="5122863"/>
            <a:ext cx="174148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sz="1600" b="0">
                <a:solidFill>
                  <a:srgbClr val="000000"/>
                </a:solidFill>
                <a:latin typeface="Arial" pitchFamily="34" charset="0"/>
              </a:rPr>
              <a:t>Consumed by heterotrophs (mainly animals) </a:t>
            </a:r>
            <a:endParaRPr lang="en-US" sz="1600">
              <a:solidFill>
                <a:srgbClr val="000000"/>
              </a:solidFill>
            </a:endParaRPr>
          </a:p>
        </p:txBody>
      </p:sp>
      <p:sp>
        <p:nvSpPr>
          <p:cNvPr id="13" name="Freeform 10"/>
          <p:cNvSpPr>
            <a:spLocks/>
          </p:cNvSpPr>
          <p:nvPr/>
        </p:nvSpPr>
        <p:spPr bwMode="auto">
          <a:xfrm>
            <a:off x="1246188" y="1358900"/>
            <a:ext cx="1992312" cy="338554"/>
          </a:xfrm>
          <a:custGeom>
            <a:avLst/>
            <a:gdLst>
              <a:gd name="T0" fmla="*/ 1304 w 1304"/>
              <a:gd name="T1" fmla="*/ 0 h 480"/>
              <a:gd name="T2" fmla="*/ 536 w 1304"/>
              <a:gd name="T3" fmla="*/ 104 h 480"/>
              <a:gd name="T4" fmla="*/ 0 w 1304"/>
              <a:gd name="T5" fmla="*/ 480 h 480"/>
            </a:gdLst>
            <a:ahLst/>
            <a:cxnLst>
              <a:cxn ang="0">
                <a:pos x="T0" y="T1"/>
              </a:cxn>
              <a:cxn ang="0">
                <a:pos x="T2" y="T3"/>
              </a:cxn>
              <a:cxn ang="0">
                <a:pos x="T4" y="T5"/>
              </a:cxn>
            </a:cxnLst>
            <a:rect l="0" t="0" r="r" b="b"/>
            <a:pathLst>
              <a:path w="1304" h="480">
                <a:moveTo>
                  <a:pt x="1304" y="0"/>
                </a:moveTo>
                <a:cubicBezTo>
                  <a:pt x="1104" y="0"/>
                  <a:pt x="712" y="40"/>
                  <a:pt x="536" y="104"/>
                </a:cubicBezTo>
                <a:cubicBezTo>
                  <a:pt x="360" y="168"/>
                  <a:pt x="72" y="336"/>
                  <a:pt x="0" y="480"/>
                </a:cubicBezTo>
              </a:path>
            </a:pathLst>
          </a:custGeom>
          <a:noFill/>
          <a:ln w="31750" cap="flat" cmpd="sng">
            <a:solidFill>
              <a:srgbClr val="000000"/>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sz="1600"/>
          </a:p>
        </p:txBody>
      </p:sp>
      <p:sp>
        <p:nvSpPr>
          <p:cNvPr id="14" name="Rectangle 11"/>
          <p:cNvSpPr>
            <a:spLocks noChangeArrowheads="1"/>
          </p:cNvSpPr>
          <p:nvPr/>
        </p:nvSpPr>
        <p:spPr bwMode="auto">
          <a:xfrm>
            <a:off x="636588" y="4546600"/>
            <a:ext cx="197326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sz="1600" b="0">
                <a:solidFill>
                  <a:srgbClr val="000000"/>
                </a:solidFill>
                <a:latin typeface="Arial" pitchFamily="34" charset="0"/>
              </a:rPr>
              <a:t>Organic compounds made by autotrophs </a:t>
            </a:r>
            <a:endParaRPr lang="en-US" sz="1600">
              <a:solidFill>
                <a:srgbClr val="000000"/>
              </a:solidFill>
            </a:endParaRPr>
          </a:p>
        </p:txBody>
      </p:sp>
      <p:sp>
        <p:nvSpPr>
          <p:cNvPr id="15" name="Rectangle 12"/>
          <p:cNvSpPr>
            <a:spLocks noChangeArrowheads="1"/>
          </p:cNvSpPr>
          <p:nvPr/>
        </p:nvSpPr>
        <p:spPr bwMode="auto">
          <a:xfrm>
            <a:off x="6842125" y="4069080"/>
            <a:ext cx="2301875"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sz="1600" b="0" dirty="0">
                <a:solidFill>
                  <a:srgbClr val="000000"/>
                </a:solidFill>
                <a:latin typeface="Arial" pitchFamily="34" charset="0"/>
              </a:rPr>
              <a:t>Organic compounds made by heterotrophs </a:t>
            </a:r>
            <a:endParaRPr lang="en-US" sz="1600" dirty="0">
              <a:solidFill>
                <a:srgbClr val="000000"/>
              </a:solidFill>
            </a:endParaRPr>
          </a:p>
        </p:txBody>
      </p:sp>
      <p:sp>
        <p:nvSpPr>
          <p:cNvPr id="16" name="Rectangle 13"/>
          <p:cNvSpPr>
            <a:spLocks noChangeArrowheads="1"/>
          </p:cNvSpPr>
          <p:nvPr/>
        </p:nvSpPr>
        <p:spPr bwMode="auto">
          <a:xfrm>
            <a:off x="6402388" y="1955800"/>
            <a:ext cx="230187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sz="1600" b="0">
                <a:solidFill>
                  <a:srgbClr val="000000"/>
                </a:solidFill>
                <a:latin typeface="Arial" pitchFamily="34" charset="0"/>
              </a:rPr>
              <a:t>Cellular Respiration </a:t>
            </a:r>
            <a:endParaRPr lang="en-US" sz="1600">
              <a:solidFill>
                <a:srgbClr val="000000"/>
              </a:solidFill>
            </a:endParaRPr>
          </a:p>
        </p:txBody>
      </p:sp>
      <p:sp>
        <p:nvSpPr>
          <p:cNvPr id="17" name="Rectangle 14"/>
          <p:cNvSpPr>
            <a:spLocks noChangeArrowheads="1"/>
          </p:cNvSpPr>
          <p:nvPr/>
        </p:nvSpPr>
        <p:spPr bwMode="auto">
          <a:xfrm>
            <a:off x="1973263" y="2333625"/>
            <a:ext cx="1216025" cy="984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sz="1600" b="0">
                <a:solidFill>
                  <a:srgbClr val="000000"/>
                </a:solidFill>
                <a:latin typeface="Arial" pitchFamily="34" charset="0"/>
              </a:rPr>
              <a:t>Cellular Respiration burning and decay </a:t>
            </a:r>
            <a:endParaRPr lang="en-US" sz="1600">
              <a:solidFill>
                <a:srgbClr val="000000"/>
              </a:solidFill>
            </a:endParaRPr>
          </a:p>
        </p:txBody>
      </p:sp>
      <p:sp>
        <p:nvSpPr>
          <p:cNvPr id="18" name="Rectangle 15"/>
          <p:cNvSpPr>
            <a:spLocks noChangeArrowheads="1"/>
          </p:cNvSpPr>
          <p:nvPr/>
        </p:nvSpPr>
        <p:spPr bwMode="auto">
          <a:xfrm>
            <a:off x="3086100" y="3576638"/>
            <a:ext cx="121602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sz="1600" b="0">
                <a:solidFill>
                  <a:srgbClr val="000000"/>
                </a:solidFill>
                <a:latin typeface="Arial" pitchFamily="34" charset="0"/>
              </a:rPr>
              <a:t>Limestone coal and oil burning </a:t>
            </a:r>
            <a:endParaRPr lang="en-US" sz="1600">
              <a:solidFill>
                <a:srgbClr val="000000"/>
              </a:solidFill>
            </a:endParaRPr>
          </a:p>
        </p:txBody>
      </p:sp>
      <p:sp>
        <p:nvSpPr>
          <p:cNvPr id="19" name="Rectangle 16"/>
          <p:cNvSpPr>
            <a:spLocks noChangeArrowheads="1"/>
          </p:cNvSpPr>
          <p:nvPr/>
        </p:nvSpPr>
        <p:spPr bwMode="auto">
          <a:xfrm>
            <a:off x="4524375" y="3219450"/>
            <a:ext cx="2301875" cy="984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sz="1600" b="0" dirty="0">
                <a:solidFill>
                  <a:srgbClr val="000000"/>
                </a:solidFill>
                <a:latin typeface="Arial" pitchFamily="34" charset="0"/>
              </a:rPr>
              <a:t>Gaia Engineering, (Man made carbonate, </a:t>
            </a:r>
            <a:r>
              <a:rPr lang="en-US" sz="1600" b="0" dirty="0" smtClean="0">
                <a:solidFill>
                  <a:srgbClr val="000000"/>
                </a:solidFill>
                <a:latin typeface="Arial" pitchFamily="34" charset="0"/>
              </a:rPr>
              <a:t>N-Mg </a:t>
            </a:r>
            <a:r>
              <a:rPr lang="en-US" sz="1600" b="0" dirty="0" err="1" smtClean="0">
                <a:solidFill>
                  <a:srgbClr val="000000"/>
                </a:solidFill>
                <a:latin typeface="Arial" pitchFamily="34" charset="0"/>
              </a:rPr>
              <a:t>Process,TecEco</a:t>
            </a:r>
            <a:r>
              <a:rPr lang="en-US" sz="1600" b="0" dirty="0" smtClean="0">
                <a:solidFill>
                  <a:srgbClr val="000000"/>
                </a:solidFill>
                <a:latin typeface="Arial" pitchFamily="34" charset="0"/>
              </a:rPr>
              <a:t> </a:t>
            </a:r>
            <a:r>
              <a:rPr lang="en-US" sz="1600" b="0" dirty="0">
                <a:solidFill>
                  <a:srgbClr val="000000"/>
                </a:solidFill>
                <a:latin typeface="Arial" pitchFamily="34" charset="0"/>
              </a:rPr>
              <a:t>Kiln and Eco-Cements) </a:t>
            </a:r>
            <a:endParaRPr lang="en-US" sz="1600" dirty="0">
              <a:solidFill>
                <a:srgbClr val="000000"/>
              </a:solidFill>
            </a:endParaRPr>
          </a:p>
        </p:txBody>
      </p:sp>
      <p:pic>
        <p:nvPicPr>
          <p:cNvPr id="20" name="Picture 17" descr="17923-City_Views"/>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918075" y="2482850"/>
            <a:ext cx="1319213" cy="754063"/>
          </a:xfrm>
          <a:prstGeom prst="rect">
            <a:avLst/>
          </a:prstGeom>
          <a:noFill/>
          <a:extLst>
            <a:ext uri="{909E8E84-426E-40DD-AFC4-6F175D3DCCD1}">
              <a14:hiddenFill xmlns:a14="http://schemas.microsoft.com/office/drawing/2010/main">
                <a:solidFill>
                  <a:srgbClr val="FFFFFF"/>
                </a:solidFill>
              </a14:hiddenFill>
            </a:ext>
          </a:extLst>
        </p:spPr>
      </p:pic>
      <p:sp>
        <p:nvSpPr>
          <p:cNvPr id="21" name="Rectangle 18"/>
          <p:cNvSpPr>
            <a:spLocks noChangeArrowheads="1"/>
          </p:cNvSpPr>
          <p:nvPr/>
        </p:nvSpPr>
        <p:spPr bwMode="auto">
          <a:xfrm>
            <a:off x="6396038" y="2424113"/>
            <a:ext cx="121602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sz="1600" b="0">
                <a:solidFill>
                  <a:srgbClr val="000000"/>
                </a:solidFill>
                <a:latin typeface="Arial" pitchFamily="34" charset="0"/>
              </a:rPr>
              <a:t>Decay by fungi and bacteria </a:t>
            </a:r>
            <a:endParaRPr lang="en-US" sz="1600">
              <a:solidFill>
                <a:srgbClr val="000000"/>
              </a:solidFill>
            </a:endParaRPr>
          </a:p>
        </p:txBody>
      </p:sp>
      <p:sp>
        <p:nvSpPr>
          <p:cNvPr id="22" name="Freeform 19"/>
          <p:cNvSpPr>
            <a:spLocks/>
          </p:cNvSpPr>
          <p:nvPr/>
        </p:nvSpPr>
        <p:spPr bwMode="auto">
          <a:xfrm>
            <a:off x="949325" y="3783013"/>
            <a:ext cx="377825" cy="338554"/>
          </a:xfrm>
          <a:custGeom>
            <a:avLst/>
            <a:gdLst>
              <a:gd name="T0" fmla="*/ 0 w 248"/>
              <a:gd name="T1" fmla="*/ 0 h 520"/>
              <a:gd name="T2" fmla="*/ 56 w 248"/>
              <a:gd name="T3" fmla="*/ 248 h 520"/>
              <a:gd name="T4" fmla="*/ 248 w 248"/>
              <a:gd name="T5" fmla="*/ 520 h 520"/>
            </a:gdLst>
            <a:ahLst/>
            <a:cxnLst>
              <a:cxn ang="0">
                <a:pos x="T0" y="T1"/>
              </a:cxn>
              <a:cxn ang="0">
                <a:pos x="T2" y="T3"/>
              </a:cxn>
              <a:cxn ang="0">
                <a:pos x="T4" y="T5"/>
              </a:cxn>
            </a:cxnLst>
            <a:rect l="0" t="0" r="r" b="b"/>
            <a:pathLst>
              <a:path w="248" h="520">
                <a:moveTo>
                  <a:pt x="0" y="0"/>
                </a:moveTo>
                <a:cubicBezTo>
                  <a:pt x="24" y="144"/>
                  <a:pt x="16" y="144"/>
                  <a:pt x="56" y="248"/>
                </a:cubicBezTo>
                <a:cubicBezTo>
                  <a:pt x="96" y="352"/>
                  <a:pt x="128" y="416"/>
                  <a:pt x="248" y="520"/>
                </a:cubicBezTo>
              </a:path>
            </a:pathLst>
          </a:custGeom>
          <a:noFill/>
          <a:ln w="31750" cap="flat" cmpd="sng">
            <a:solidFill>
              <a:srgbClr val="000000"/>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sz="1600"/>
          </a:p>
        </p:txBody>
      </p:sp>
      <p:sp>
        <p:nvSpPr>
          <p:cNvPr id="23" name="Freeform 20"/>
          <p:cNvSpPr>
            <a:spLocks/>
          </p:cNvSpPr>
          <p:nvPr/>
        </p:nvSpPr>
        <p:spPr bwMode="auto">
          <a:xfrm>
            <a:off x="1878013" y="5392738"/>
            <a:ext cx="1327150" cy="338554"/>
          </a:xfrm>
          <a:custGeom>
            <a:avLst/>
            <a:gdLst>
              <a:gd name="T0" fmla="*/ 0 w 1160"/>
              <a:gd name="T1" fmla="*/ 0 h 304"/>
              <a:gd name="T2" fmla="*/ 616 w 1160"/>
              <a:gd name="T3" fmla="*/ 264 h 304"/>
              <a:gd name="T4" fmla="*/ 1160 w 1160"/>
              <a:gd name="T5" fmla="*/ 288 h 304"/>
            </a:gdLst>
            <a:ahLst/>
            <a:cxnLst>
              <a:cxn ang="0">
                <a:pos x="T0" y="T1"/>
              </a:cxn>
              <a:cxn ang="0">
                <a:pos x="T2" y="T3"/>
              </a:cxn>
              <a:cxn ang="0">
                <a:pos x="T4" y="T5"/>
              </a:cxn>
            </a:cxnLst>
            <a:rect l="0" t="0" r="r" b="b"/>
            <a:pathLst>
              <a:path w="1160" h="304">
                <a:moveTo>
                  <a:pt x="0" y="0"/>
                </a:moveTo>
                <a:cubicBezTo>
                  <a:pt x="168" y="136"/>
                  <a:pt x="424" y="224"/>
                  <a:pt x="616" y="264"/>
                </a:cubicBezTo>
                <a:cubicBezTo>
                  <a:pt x="808" y="304"/>
                  <a:pt x="968" y="288"/>
                  <a:pt x="1160" y="288"/>
                </a:cubicBezTo>
              </a:path>
            </a:pathLst>
          </a:custGeom>
          <a:noFill/>
          <a:ln w="31750" cap="flat" cmpd="sng">
            <a:solidFill>
              <a:srgbClr val="000000"/>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sz="1600"/>
          </a:p>
        </p:txBody>
      </p:sp>
      <p:sp>
        <p:nvSpPr>
          <p:cNvPr id="24" name="Freeform 21"/>
          <p:cNvSpPr>
            <a:spLocks/>
          </p:cNvSpPr>
          <p:nvPr/>
        </p:nvSpPr>
        <p:spPr bwMode="auto">
          <a:xfrm rot="19545373">
            <a:off x="5239580" y="4956648"/>
            <a:ext cx="2244516" cy="367628"/>
          </a:xfrm>
          <a:custGeom>
            <a:avLst/>
            <a:gdLst>
              <a:gd name="T0" fmla="*/ 0 w 1160"/>
              <a:gd name="T1" fmla="*/ 0 h 304"/>
              <a:gd name="T2" fmla="*/ 616 w 1160"/>
              <a:gd name="T3" fmla="*/ 264 h 304"/>
              <a:gd name="T4" fmla="*/ 1160 w 1160"/>
              <a:gd name="T5" fmla="*/ 288 h 304"/>
            </a:gdLst>
            <a:ahLst/>
            <a:cxnLst>
              <a:cxn ang="0">
                <a:pos x="T0" y="T1"/>
              </a:cxn>
              <a:cxn ang="0">
                <a:pos x="T2" y="T3"/>
              </a:cxn>
              <a:cxn ang="0">
                <a:pos x="T4" y="T5"/>
              </a:cxn>
            </a:cxnLst>
            <a:rect l="0" t="0" r="r" b="b"/>
            <a:pathLst>
              <a:path w="1160" h="304">
                <a:moveTo>
                  <a:pt x="0" y="0"/>
                </a:moveTo>
                <a:cubicBezTo>
                  <a:pt x="168" y="136"/>
                  <a:pt x="424" y="224"/>
                  <a:pt x="616" y="264"/>
                </a:cubicBezTo>
                <a:cubicBezTo>
                  <a:pt x="808" y="304"/>
                  <a:pt x="968" y="288"/>
                  <a:pt x="1160" y="288"/>
                </a:cubicBezTo>
              </a:path>
            </a:pathLst>
          </a:custGeom>
          <a:noFill/>
          <a:ln w="31750" cap="flat" cmpd="sng">
            <a:solidFill>
              <a:srgbClr val="000000"/>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AU" sz="1600"/>
          </a:p>
        </p:txBody>
      </p:sp>
      <p:sp>
        <p:nvSpPr>
          <p:cNvPr id="25" name="Freeform 22"/>
          <p:cNvSpPr>
            <a:spLocks/>
          </p:cNvSpPr>
          <p:nvPr/>
        </p:nvSpPr>
        <p:spPr bwMode="auto">
          <a:xfrm>
            <a:off x="7764463" y="2276475"/>
            <a:ext cx="293687" cy="338554"/>
          </a:xfrm>
          <a:custGeom>
            <a:avLst/>
            <a:gdLst>
              <a:gd name="T0" fmla="*/ 0 w 192"/>
              <a:gd name="T1" fmla="*/ 1496 h 1496"/>
              <a:gd name="T2" fmla="*/ 168 w 192"/>
              <a:gd name="T3" fmla="*/ 896 h 1496"/>
              <a:gd name="T4" fmla="*/ 32 w 192"/>
              <a:gd name="T5" fmla="*/ 0 h 1496"/>
            </a:gdLst>
            <a:ahLst/>
            <a:cxnLst>
              <a:cxn ang="0">
                <a:pos x="T0" y="T1"/>
              </a:cxn>
              <a:cxn ang="0">
                <a:pos x="T2" y="T3"/>
              </a:cxn>
              <a:cxn ang="0">
                <a:pos x="T4" y="T5"/>
              </a:cxn>
            </a:cxnLst>
            <a:rect l="0" t="0" r="r" b="b"/>
            <a:pathLst>
              <a:path w="192" h="1496">
                <a:moveTo>
                  <a:pt x="0" y="1496"/>
                </a:moveTo>
                <a:cubicBezTo>
                  <a:pt x="72" y="1360"/>
                  <a:pt x="160" y="1024"/>
                  <a:pt x="168" y="896"/>
                </a:cubicBezTo>
                <a:cubicBezTo>
                  <a:pt x="176" y="768"/>
                  <a:pt x="192" y="368"/>
                  <a:pt x="32" y="0"/>
                </a:cubicBezTo>
              </a:path>
            </a:pathLst>
          </a:custGeom>
          <a:noFill/>
          <a:ln w="31750" cap="flat" cmpd="sng">
            <a:solidFill>
              <a:srgbClr val="000000"/>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sz="1600"/>
          </a:p>
        </p:txBody>
      </p:sp>
      <p:sp>
        <p:nvSpPr>
          <p:cNvPr id="26" name="Freeform 23"/>
          <p:cNvSpPr>
            <a:spLocks/>
          </p:cNvSpPr>
          <p:nvPr/>
        </p:nvSpPr>
        <p:spPr bwMode="auto">
          <a:xfrm>
            <a:off x="5413375" y="1331913"/>
            <a:ext cx="2070100" cy="338554"/>
          </a:xfrm>
          <a:custGeom>
            <a:avLst/>
            <a:gdLst>
              <a:gd name="T0" fmla="*/ 1264 w 1264"/>
              <a:gd name="T1" fmla="*/ 392 h 392"/>
              <a:gd name="T2" fmla="*/ 720 w 1264"/>
              <a:gd name="T3" fmla="*/ 104 h 392"/>
              <a:gd name="T4" fmla="*/ 0 w 1264"/>
              <a:gd name="T5" fmla="*/ 8 h 392"/>
            </a:gdLst>
            <a:ahLst/>
            <a:cxnLst>
              <a:cxn ang="0">
                <a:pos x="T0" y="T1"/>
              </a:cxn>
              <a:cxn ang="0">
                <a:pos x="T2" y="T3"/>
              </a:cxn>
              <a:cxn ang="0">
                <a:pos x="T4" y="T5"/>
              </a:cxn>
            </a:cxnLst>
            <a:rect l="0" t="0" r="r" b="b"/>
            <a:pathLst>
              <a:path w="1264" h="392">
                <a:moveTo>
                  <a:pt x="1264" y="392"/>
                </a:moveTo>
                <a:cubicBezTo>
                  <a:pt x="1096" y="256"/>
                  <a:pt x="928" y="160"/>
                  <a:pt x="720" y="104"/>
                </a:cubicBezTo>
                <a:cubicBezTo>
                  <a:pt x="512" y="48"/>
                  <a:pt x="208" y="0"/>
                  <a:pt x="0" y="8"/>
                </a:cubicBezTo>
              </a:path>
            </a:pathLst>
          </a:custGeom>
          <a:noFill/>
          <a:ln w="31750" cap="flat" cmpd="sng">
            <a:solidFill>
              <a:srgbClr val="000000"/>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sz="1600"/>
          </a:p>
        </p:txBody>
      </p:sp>
      <p:sp>
        <p:nvSpPr>
          <p:cNvPr id="27" name="Freeform 24"/>
          <p:cNvSpPr>
            <a:spLocks/>
          </p:cNvSpPr>
          <p:nvPr/>
        </p:nvSpPr>
        <p:spPr bwMode="auto">
          <a:xfrm>
            <a:off x="7218363" y="3244850"/>
            <a:ext cx="393700" cy="793750"/>
          </a:xfrm>
          <a:custGeom>
            <a:avLst/>
            <a:gdLst>
              <a:gd name="T0" fmla="*/ 304 w 304"/>
              <a:gd name="T1" fmla="*/ 888 h 888"/>
              <a:gd name="T2" fmla="*/ 0 w 304"/>
              <a:gd name="T3" fmla="*/ 0 h 888"/>
            </a:gdLst>
            <a:ahLst/>
            <a:cxnLst>
              <a:cxn ang="0">
                <a:pos x="T0" y="T1"/>
              </a:cxn>
              <a:cxn ang="0">
                <a:pos x="T2" y="T3"/>
              </a:cxn>
            </a:cxnLst>
            <a:rect l="0" t="0" r="r" b="b"/>
            <a:pathLst>
              <a:path w="304" h="888">
                <a:moveTo>
                  <a:pt x="304" y="888"/>
                </a:moveTo>
                <a:cubicBezTo>
                  <a:pt x="253" y="740"/>
                  <a:pt x="63" y="185"/>
                  <a:pt x="0" y="0"/>
                </a:cubicBezTo>
              </a:path>
            </a:pathLst>
          </a:custGeom>
          <a:noFill/>
          <a:ln w="31750" cap="flat" cmpd="sng">
            <a:solidFill>
              <a:srgbClr val="000000"/>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AU" sz="1600"/>
          </a:p>
        </p:txBody>
      </p:sp>
      <p:sp>
        <p:nvSpPr>
          <p:cNvPr id="28" name="Freeform 25"/>
          <p:cNvSpPr>
            <a:spLocks/>
          </p:cNvSpPr>
          <p:nvPr/>
        </p:nvSpPr>
        <p:spPr bwMode="auto">
          <a:xfrm>
            <a:off x="5589588" y="1689100"/>
            <a:ext cx="977900" cy="338554"/>
          </a:xfrm>
          <a:custGeom>
            <a:avLst/>
            <a:gdLst>
              <a:gd name="T0" fmla="*/ 640 w 640"/>
              <a:gd name="T1" fmla="*/ 536 h 536"/>
              <a:gd name="T2" fmla="*/ 0 w 640"/>
              <a:gd name="T3" fmla="*/ 0 h 536"/>
            </a:gdLst>
            <a:ahLst/>
            <a:cxnLst>
              <a:cxn ang="0">
                <a:pos x="T0" y="T1"/>
              </a:cxn>
              <a:cxn ang="0">
                <a:pos x="T2" y="T3"/>
              </a:cxn>
            </a:cxnLst>
            <a:rect l="0" t="0" r="r" b="b"/>
            <a:pathLst>
              <a:path w="640" h="536">
                <a:moveTo>
                  <a:pt x="640" y="536"/>
                </a:moveTo>
                <a:cubicBezTo>
                  <a:pt x="533" y="448"/>
                  <a:pt x="133" y="112"/>
                  <a:pt x="0" y="0"/>
                </a:cubicBezTo>
              </a:path>
            </a:pathLst>
          </a:custGeom>
          <a:noFill/>
          <a:ln w="31750" cap="flat" cmpd="sng">
            <a:solidFill>
              <a:srgbClr val="000000"/>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sz="1600"/>
          </a:p>
        </p:txBody>
      </p:sp>
      <p:sp>
        <p:nvSpPr>
          <p:cNvPr id="29" name="Freeform 26"/>
          <p:cNvSpPr>
            <a:spLocks/>
          </p:cNvSpPr>
          <p:nvPr/>
        </p:nvSpPr>
        <p:spPr bwMode="auto">
          <a:xfrm>
            <a:off x="5003800" y="2149475"/>
            <a:ext cx="266700" cy="338554"/>
          </a:xfrm>
          <a:custGeom>
            <a:avLst/>
            <a:gdLst>
              <a:gd name="T0" fmla="*/ 0 w 224"/>
              <a:gd name="T1" fmla="*/ 0 h 312"/>
              <a:gd name="T2" fmla="*/ 224 w 224"/>
              <a:gd name="T3" fmla="*/ 312 h 312"/>
            </a:gdLst>
            <a:ahLst/>
            <a:cxnLst>
              <a:cxn ang="0">
                <a:pos x="T0" y="T1"/>
              </a:cxn>
              <a:cxn ang="0">
                <a:pos x="T2" y="T3"/>
              </a:cxn>
            </a:cxnLst>
            <a:rect l="0" t="0" r="r" b="b"/>
            <a:pathLst>
              <a:path w="224" h="312">
                <a:moveTo>
                  <a:pt x="0" y="0"/>
                </a:moveTo>
                <a:cubicBezTo>
                  <a:pt x="37" y="52"/>
                  <a:pt x="177" y="247"/>
                  <a:pt x="224" y="312"/>
                </a:cubicBezTo>
              </a:path>
            </a:pathLst>
          </a:custGeom>
          <a:noFill/>
          <a:ln w="31750" cap="flat" cmpd="sng">
            <a:solidFill>
              <a:srgbClr val="000000"/>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sz="1600"/>
          </a:p>
        </p:txBody>
      </p:sp>
      <p:sp>
        <p:nvSpPr>
          <p:cNvPr id="30" name="Freeform 27"/>
          <p:cNvSpPr>
            <a:spLocks/>
          </p:cNvSpPr>
          <p:nvPr/>
        </p:nvSpPr>
        <p:spPr bwMode="auto">
          <a:xfrm>
            <a:off x="4283075" y="4049713"/>
            <a:ext cx="2308225" cy="338554"/>
          </a:xfrm>
          <a:custGeom>
            <a:avLst/>
            <a:gdLst>
              <a:gd name="T0" fmla="*/ 1512 w 1512"/>
              <a:gd name="T1" fmla="*/ 432 h 432"/>
              <a:gd name="T2" fmla="*/ 736 w 1512"/>
              <a:gd name="T3" fmla="*/ 280 h 432"/>
              <a:gd name="T4" fmla="*/ 0 w 1512"/>
              <a:gd name="T5" fmla="*/ 0 h 432"/>
            </a:gdLst>
            <a:ahLst/>
            <a:cxnLst>
              <a:cxn ang="0">
                <a:pos x="T0" y="T1"/>
              </a:cxn>
              <a:cxn ang="0">
                <a:pos x="T2" y="T3"/>
              </a:cxn>
              <a:cxn ang="0">
                <a:pos x="T4" y="T5"/>
              </a:cxn>
            </a:cxnLst>
            <a:rect l="0" t="0" r="r" b="b"/>
            <a:pathLst>
              <a:path w="1512" h="432">
                <a:moveTo>
                  <a:pt x="1512" y="432"/>
                </a:moveTo>
                <a:cubicBezTo>
                  <a:pt x="1383" y="407"/>
                  <a:pt x="988" y="352"/>
                  <a:pt x="736" y="280"/>
                </a:cubicBezTo>
                <a:cubicBezTo>
                  <a:pt x="484" y="208"/>
                  <a:pt x="153" y="58"/>
                  <a:pt x="0" y="0"/>
                </a:cubicBezTo>
              </a:path>
            </a:pathLst>
          </a:custGeom>
          <a:noFill/>
          <a:ln w="31750" cap="flat" cmpd="sng">
            <a:solidFill>
              <a:srgbClr val="000000"/>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sz="1600"/>
          </a:p>
        </p:txBody>
      </p:sp>
      <p:sp>
        <p:nvSpPr>
          <p:cNvPr id="31" name="Freeform 28"/>
          <p:cNvSpPr>
            <a:spLocks/>
          </p:cNvSpPr>
          <p:nvPr/>
        </p:nvSpPr>
        <p:spPr bwMode="auto">
          <a:xfrm>
            <a:off x="1860550" y="4038600"/>
            <a:ext cx="1165225" cy="338554"/>
          </a:xfrm>
          <a:custGeom>
            <a:avLst/>
            <a:gdLst>
              <a:gd name="T0" fmla="*/ 0 w 763"/>
              <a:gd name="T1" fmla="*/ 353 h 353"/>
              <a:gd name="T2" fmla="*/ 763 w 763"/>
              <a:gd name="T3" fmla="*/ 0 h 353"/>
            </a:gdLst>
            <a:ahLst/>
            <a:cxnLst>
              <a:cxn ang="0">
                <a:pos x="T0" y="T1"/>
              </a:cxn>
              <a:cxn ang="0">
                <a:pos x="T2" y="T3"/>
              </a:cxn>
            </a:cxnLst>
            <a:rect l="0" t="0" r="r" b="b"/>
            <a:pathLst>
              <a:path w="763" h="353">
                <a:moveTo>
                  <a:pt x="0" y="353"/>
                </a:moveTo>
                <a:cubicBezTo>
                  <a:pt x="127" y="294"/>
                  <a:pt x="604" y="74"/>
                  <a:pt x="763" y="0"/>
                </a:cubicBezTo>
              </a:path>
            </a:pathLst>
          </a:custGeom>
          <a:noFill/>
          <a:ln w="31750" cap="flat" cmpd="sng">
            <a:solidFill>
              <a:srgbClr val="000000"/>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sz="1600"/>
          </a:p>
        </p:txBody>
      </p:sp>
      <p:sp>
        <p:nvSpPr>
          <p:cNvPr id="32" name="Rectangle 29"/>
          <p:cNvSpPr>
            <a:spLocks noChangeArrowheads="1"/>
          </p:cNvSpPr>
          <p:nvPr/>
        </p:nvSpPr>
        <p:spPr bwMode="auto">
          <a:xfrm>
            <a:off x="3159125" y="1878013"/>
            <a:ext cx="2474913"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sz="1600" b="0">
                <a:solidFill>
                  <a:srgbClr val="000000"/>
                </a:solidFill>
                <a:latin typeface="Arial" pitchFamily="34" charset="0"/>
              </a:rPr>
              <a:t>CO</a:t>
            </a:r>
            <a:r>
              <a:rPr lang="en-US" sz="1600" b="0" baseline="-25000">
                <a:solidFill>
                  <a:srgbClr val="000000"/>
                </a:solidFill>
                <a:latin typeface="Arial" pitchFamily="34" charset="0"/>
              </a:rPr>
              <a:t>2</a:t>
            </a:r>
            <a:r>
              <a:rPr lang="en-US" sz="1600" b="0">
                <a:solidFill>
                  <a:srgbClr val="000000"/>
                </a:solidFill>
                <a:latin typeface="Arial" pitchFamily="34" charset="0"/>
              </a:rPr>
              <a:t> in the air and water</a:t>
            </a:r>
            <a:endParaRPr lang="en-US" sz="1600">
              <a:solidFill>
                <a:srgbClr val="000000"/>
              </a:solidFill>
            </a:endParaRPr>
          </a:p>
        </p:txBody>
      </p:sp>
      <p:sp>
        <p:nvSpPr>
          <p:cNvPr id="33" name="Text Box 30"/>
          <p:cNvSpPr txBox="1">
            <a:spLocks noChangeArrowheads="1"/>
          </p:cNvSpPr>
          <p:nvPr/>
        </p:nvSpPr>
        <p:spPr bwMode="auto">
          <a:xfrm>
            <a:off x="1685925" y="5886450"/>
            <a:ext cx="7050983" cy="6339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352" tIns="45680" rIns="91352" bIns="45680">
            <a:spAutoFit/>
          </a:bodyPr>
          <a:lstStyle/>
          <a:p>
            <a:pPr>
              <a:spcBef>
                <a:spcPct val="20000"/>
              </a:spcBef>
            </a:pPr>
            <a:r>
              <a:rPr lang="en-AU" sz="1600">
                <a:solidFill>
                  <a:srgbClr val="000000"/>
                </a:solidFill>
                <a:latin typeface="Verdana" pitchFamily="34" charset="0"/>
              </a:rPr>
              <a:t>More about Gaia Engineering at</a:t>
            </a:r>
          </a:p>
          <a:p>
            <a:pPr>
              <a:spcBef>
                <a:spcPct val="20000"/>
              </a:spcBef>
            </a:pPr>
            <a:r>
              <a:rPr lang="en-US" sz="1600">
                <a:solidFill>
                  <a:srgbClr val="000000"/>
                </a:solidFill>
                <a:latin typeface="Verdana" pitchFamily="34" charset="0"/>
              </a:rPr>
              <a:t>http://www.tececo.com.au/simple.gaiaengineering_summary.php </a:t>
            </a:r>
          </a:p>
        </p:txBody>
      </p:sp>
    </p:spTree>
    <p:extLst>
      <p:ext uri="{BB962C8B-B14F-4D97-AF65-F5344CB8AC3E}">
        <p14:creationId xmlns:p14="http://schemas.microsoft.com/office/powerpoint/2010/main" val="30110773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16907</TotalTime>
  <Words>6416</Words>
  <Application>Microsoft Office PowerPoint</Application>
  <PresentationFormat>On-screen Show (4:3)</PresentationFormat>
  <Paragraphs>1087</Paragraphs>
  <Slides>74</Slides>
  <Notes>1</Notes>
  <HiddenSlides>0</HiddenSlides>
  <MMClips>0</MMClips>
  <ScaleCrop>false</ScaleCrop>
  <HeadingPairs>
    <vt:vector size="6" baseType="variant">
      <vt:variant>
        <vt:lpstr>Theme</vt:lpstr>
      </vt:variant>
      <vt:variant>
        <vt:i4>1</vt:i4>
      </vt:variant>
      <vt:variant>
        <vt:lpstr>Embedded OLE Servers</vt:lpstr>
      </vt:variant>
      <vt:variant>
        <vt:i4>4</vt:i4>
      </vt:variant>
      <vt:variant>
        <vt:lpstr>Slide Titles</vt:lpstr>
      </vt:variant>
      <vt:variant>
        <vt:i4>74</vt:i4>
      </vt:variant>
    </vt:vector>
  </HeadingPairs>
  <TitlesOfParts>
    <vt:vector size="79" baseType="lpstr">
      <vt:lpstr>Office Theme</vt:lpstr>
      <vt:lpstr>Equation</vt:lpstr>
      <vt:lpstr>Worksheet</vt:lpstr>
      <vt:lpstr>Visio</vt:lpstr>
      <vt:lpstr>Picture</vt:lpstr>
      <vt:lpstr>Greening Concrete – The Role of Reactive Magnesia.</vt:lpstr>
      <vt:lpstr>Global Carbon Flows</vt:lpstr>
      <vt:lpstr>Net Atmospheric Increase in Terms of Billions of Tonnes CO2</vt:lpstr>
      <vt:lpstr>Natural Carbon Sinks</vt:lpstr>
      <vt:lpstr>Energy Costs</vt:lpstr>
      <vt:lpstr>CO2 Or Energy ?</vt:lpstr>
      <vt:lpstr>Embodied Energy of Building Materials</vt:lpstr>
      <vt:lpstr>Average Embodied Energy in Buildings</vt:lpstr>
      <vt:lpstr>Embodied Energy &amp;  Emmissions</vt:lpstr>
      <vt:lpstr>Why Nothing Changes</vt:lpstr>
      <vt:lpstr>Remember</vt:lpstr>
      <vt:lpstr>Mg Cements</vt:lpstr>
      <vt:lpstr>TecEco Cements Strength with Blend and Permeability</vt:lpstr>
      <vt:lpstr>The Concept of a Carbonate Built Environment</vt:lpstr>
      <vt:lpstr>How Much Man Made Carbonate to Neutralise our Emmissions?</vt:lpstr>
      <vt:lpstr>The Potential for Man Made Carbonates in Concretes</vt:lpstr>
      <vt:lpstr>Man Made Carbonate Sequestration</vt:lpstr>
      <vt:lpstr>Man Made Carbonate Sequestration Can Solve the Problem</vt:lpstr>
      <vt:lpstr>What Carbonate?</vt:lpstr>
      <vt:lpstr>Magnesium Carbonates</vt:lpstr>
      <vt:lpstr>Morphology Microstructure &amp;  Molar Volume Growth</vt:lpstr>
      <vt:lpstr>Why Nesquehonite for Man Made Carbonate?</vt:lpstr>
      <vt:lpstr>How Easy is Nesquehonite to Make? Thermodynamics and Kinetics</vt:lpstr>
      <vt:lpstr>Structure of Nesquehonite</vt:lpstr>
      <vt:lpstr>Manufacture of Nesquehonite (Tec-Kiln, N-Mg route)</vt:lpstr>
      <vt:lpstr>Gaia Engineering</vt:lpstr>
      <vt:lpstr>Moleconomic Flows – N-Mg Process The Nesquehonite Route</vt:lpstr>
      <vt:lpstr>The Tec-Reactor Hydroxide Carbonate Capture Cycle</vt:lpstr>
      <vt:lpstr>The N-Mg Process</vt:lpstr>
      <vt:lpstr>The TecEco Tec-Kiln</vt:lpstr>
      <vt:lpstr>Carbon Capture During Manufacture MgO</vt:lpstr>
      <vt:lpstr>Gaia Engineering - An Industrial TecEcology!</vt:lpstr>
      <vt:lpstr>Geomimicry</vt:lpstr>
      <vt:lpstr>Geomimicry</vt:lpstr>
      <vt:lpstr>Future Cement Contenders Mg Group</vt:lpstr>
      <vt:lpstr>Wastes</vt:lpstr>
      <vt:lpstr>Wastes in Mg-Cement Composites?</vt:lpstr>
      <vt:lpstr>Use of Wastes  in Tec, Eco and Enviro Cements</vt:lpstr>
      <vt:lpstr>Ideal Ph Regime in Tec-Cement Dense Concretes</vt:lpstr>
      <vt:lpstr>TecEco Eco-Cements</vt:lpstr>
      <vt:lpstr>Forced Carbonation ~ Optimisation</vt:lpstr>
      <vt:lpstr>Carbonation Optimisation</vt:lpstr>
      <vt:lpstr>Why Nesquehonite in Concretes?</vt:lpstr>
      <vt:lpstr>Porosity ~ Permeability</vt:lpstr>
      <vt:lpstr>Grading Eco-Cements</vt:lpstr>
      <vt:lpstr>TecSoft TecBatch</vt:lpstr>
      <vt:lpstr>Commercial Products  Eco-Cement</vt:lpstr>
      <vt:lpstr>Economics of Magnesium Carbonate Binder Based Masonry Products</vt:lpstr>
      <vt:lpstr>Eco-Cement  Mortars Renders and Mud Bricks</vt:lpstr>
      <vt:lpstr>Eco-Cement Permeacocrete Pervious Pavements</vt:lpstr>
      <vt:lpstr>Permeacocretes</vt:lpstr>
      <vt:lpstr>Conclusion</vt:lpstr>
      <vt:lpstr>Tec-Cements</vt:lpstr>
      <vt:lpstr>PC 50% Modified Ternary Mix with N-Mg Route Mg Carbonate Aggregate</vt:lpstr>
      <vt:lpstr>Results for TecEco 20 and 32 MPa Modified Ternary Mixes</vt:lpstr>
      <vt:lpstr>A Tec-Cement Modified Ternary Mix</vt:lpstr>
      <vt:lpstr>Tec-Cement Mixes</vt:lpstr>
      <vt:lpstr>Tec-Cement Hi Fly Ash Blends</vt:lpstr>
      <vt:lpstr>Why Put Brucite in Dense Concretes?</vt:lpstr>
      <vt:lpstr>Solving Autogenous Shrinkage to Reduce Emissions</vt:lpstr>
      <vt:lpstr>Economics of Tec-Cements</vt:lpstr>
      <vt:lpstr>The Case for Manufactured Aggregates - Carbonates, Fly ash and other Wastes</vt:lpstr>
      <vt:lpstr>Modified PC 50% Ternary PC Mix with N-Mg Route Mg Carbonate Aggregate</vt:lpstr>
      <vt:lpstr>The Case for Manufactured Aggregates - Carbonates, Fly ash and other Wastes</vt:lpstr>
      <vt:lpstr>Modified PC 50% Ternary Mix with N-Mg Route Mg Carbonate Aggregate</vt:lpstr>
      <vt:lpstr>UTAS Testing - Rheology</vt:lpstr>
      <vt:lpstr>Utas Testing – Rate of Early Setting</vt:lpstr>
      <vt:lpstr>Utas - Shrinkage</vt:lpstr>
      <vt:lpstr>Utas Testing - Creep</vt:lpstr>
      <vt:lpstr>UTas Testing – Split Tensile &amp; Modulus of Elasticity</vt:lpstr>
      <vt:lpstr>Utas Testing – Autogenous Shrinkage</vt:lpstr>
      <vt:lpstr>Utas Testing – Durability Issues</vt:lpstr>
      <vt:lpstr>Utas Testing – Durability Issues</vt:lpstr>
      <vt:lpstr>Anthropogenic Sequestration Using Gaia Engineering will Modify the Carbon Cycle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DellStudioXPSUser</dc:creator>
  <cp:lastModifiedBy>DellStudioXPSUser</cp:lastModifiedBy>
  <cp:revision>274</cp:revision>
  <cp:lastPrinted>2011-02-03T10:34:44Z</cp:lastPrinted>
  <dcterms:created xsi:type="dcterms:W3CDTF">2011-01-25T03:20:14Z</dcterms:created>
  <dcterms:modified xsi:type="dcterms:W3CDTF">2011-08-20T10:44:08Z</dcterms:modified>
</cp:coreProperties>
</file>